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369" r:id="rId3"/>
    <p:sldId id="298" r:id="rId4"/>
    <p:sldId id="368" r:id="rId5"/>
    <p:sldId id="299" r:id="rId6"/>
    <p:sldId id="300" r:id="rId7"/>
    <p:sldId id="371" r:id="rId8"/>
    <p:sldId id="301" r:id="rId9"/>
    <p:sldId id="302" r:id="rId10"/>
    <p:sldId id="303" r:id="rId11"/>
    <p:sldId id="304" r:id="rId12"/>
    <p:sldId id="306" r:id="rId13"/>
    <p:sldId id="307" r:id="rId14"/>
    <p:sldId id="338" r:id="rId15"/>
    <p:sldId id="305" r:id="rId16"/>
    <p:sldId id="309" r:id="rId17"/>
    <p:sldId id="308" r:id="rId18"/>
    <p:sldId id="310" r:id="rId19"/>
    <p:sldId id="339" r:id="rId20"/>
    <p:sldId id="311" r:id="rId21"/>
    <p:sldId id="312" r:id="rId22"/>
    <p:sldId id="321" r:id="rId23"/>
    <p:sldId id="322" r:id="rId24"/>
    <p:sldId id="318" r:id="rId25"/>
    <p:sldId id="319" r:id="rId26"/>
    <p:sldId id="320" r:id="rId27"/>
    <p:sldId id="366" r:id="rId28"/>
    <p:sldId id="367" r:id="rId29"/>
    <p:sldId id="317" r:id="rId30"/>
    <p:sldId id="326" r:id="rId31"/>
    <p:sldId id="325" r:id="rId32"/>
    <p:sldId id="328" r:id="rId33"/>
    <p:sldId id="330" r:id="rId34"/>
    <p:sldId id="313" r:id="rId35"/>
    <p:sldId id="341" r:id="rId36"/>
    <p:sldId id="343" r:id="rId37"/>
    <p:sldId id="329" r:id="rId38"/>
    <p:sldId id="331" r:id="rId39"/>
    <p:sldId id="332" r:id="rId40"/>
    <p:sldId id="345" r:id="rId41"/>
    <p:sldId id="346" r:id="rId42"/>
    <p:sldId id="347" r:id="rId43"/>
    <p:sldId id="349" r:id="rId44"/>
    <p:sldId id="333" r:id="rId45"/>
    <p:sldId id="353" r:id="rId46"/>
    <p:sldId id="354" r:id="rId47"/>
    <p:sldId id="355" r:id="rId48"/>
    <p:sldId id="334" r:id="rId49"/>
    <p:sldId id="359" r:id="rId50"/>
    <p:sldId id="357" r:id="rId51"/>
    <p:sldId id="358" r:id="rId52"/>
    <p:sldId id="356" r:id="rId53"/>
    <p:sldId id="361" r:id="rId54"/>
    <p:sldId id="335" r:id="rId55"/>
    <p:sldId id="364" r:id="rId56"/>
    <p:sldId id="297" r:id="rId57"/>
    <p:sldId id="372" r:id="rId58"/>
    <p:sldId id="373" r:id="rId5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44" autoAdjust="0"/>
    <p:restoredTop sz="94660"/>
  </p:normalViewPr>
  <p:slideViewPr>
    <p:cSldViewPr>
      <p:cViewPr varScale="1">
        <p:scale>
          <a:sx n="72" d="100"/>
          <a:sy n="72" d="100"/>
        </p:scale>
        <p:origin x="-6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51E1B-6A44-4342-8045-878942635B42}" type="datetimeFigureOut">
              <a:rPr lang="en-US" smtClean="0"/>
              <a:pPr/>
              <a:t>12/4/13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24345-3D04-4EB6-9477-D22CE7EAE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17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03B4BFD-3E1E-4ADD-A59C-191CE03551DC}" type="datetimeFigureOut">
              <a:rPr lang="en-US" smtClean="0"/>
              <a:pPr/>
              <a:t>12/4/13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A1BFEDE-5885-4B67-AC7A-A2601E4306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9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1-moose</a:t>
            </a:r>
            <a:r>
              <a:rPr lang="en-US" baseline="0" dirty="0" smtClean="0"/>
              <a:t> 2-wolf 3-bear 4-deer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BFEDE-5885-4B67-AC7A-A2601E4306E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45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1- cow 2-horse 3- rabbit</a:t>
            </a:r>
            <a:r>
              <a:rPr lang="en-US" baseline="0" dirty="0" smtClean="0"/>
              <a:t> 4-dog 5-deer 6-mice 7-chicken 8-pig 9-sheep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BFEDE-5885-4B67-AC7A-A2601E4306E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45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Calves and other young ruminants do not</a:t>
            </a:r>
            <a:r>
              <a:rPr lang="en-US" baseline="0" dirty="0" smtClean="0"/>
              <a:t> need multiple chambers of stomach to digest milk, therefore it is bypassed through the reticular groove until the animal begins eating roughages.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BFEDE-5885-4B67-AC7A-A2601E4306E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3877-A1CC-4409-9A9B-C8FA86D30E1C}" type="datetimeFigureOut">
              <a:rPr lang="en-US" smtClean="0"/>
              <a:pPr/>
              <a:t>12/4/13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07C9B-7C82-4587-B780-969F9948C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3877-A1CC-4409-9A9B-C8FA86D30E1C}" type="datetimeFigureOut">
              <a:rPr lang="en-US" smtClean="0"/>
              <a:pPr/>
              <a:t>12/4/13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07C9B-7C82-4587-B780-969F9948C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3877-A1CC-4409-9A9B-C8FA86D30E1C}" type="datetimeFigureOut">
              <a:rPr lang="en-US" smtClean="0"/>
              <a:pPr/>
              <a:t>12/4/13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07C9B-7C82-4587-B780-969F9948C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3877-A1CC-4409-9A9B-C8FA86D30E1C}" type="datetimeFigureOut">
              <a:rPr lang="en-US" smtClean="0"/>
              <a:pPr/>
              <a:t>12/4/13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07C9B-7C82-4587-B780-969F9948C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3877-A1CC-4409-9A9B-C8FA86D30E1C}" type="datetimeFigureOut">
              <a:rPr lang="en-US" smtClean="0"/>
              <a:pPr/>
              <a:t>12/4/13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07C9B-7C82-4587-B780-969F9948C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3877-A1CC-4409-9A9B-C8FA86D30E1C}" type="datetimeFigureOut">
              <a:rPr lang="en-US" smtClean="0"/>
              <a:pPr/>
              <a:t>12/4/13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07C9B-7C82-4587-B780-969F9948C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3877-A1CC-4409-9A9B-C8FA86D30E1C}" type="datetimeFigureOut">
              <a:rPr lang="en-US" smtClean="0"/>
              <a:pPr/>
              <a:t>12/4/13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07C9B-7C82-4587-B780-969F9948C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3877-A1CC-4409-9A9B-C8FA86D30E1C}" type="datetimeFigureOut">
              <a:rPr lang="en-US" smtClean="0"/>
              <a:pPr/>
              <a:t>12/4/13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07C9B-7C82-4587-B780-969F9948C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3877-A1CC-4409-9A9B-C8FA86D30E1C}" type="datetimeFigureOut">
              <a:rPr lang="en-US" smtClean="0"/>
              <a:pPr/>
              <a:t>12/4/13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07C9B-7C82-4587-B780-969F9948C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3877-A1CC-4409-9A9B-C8FA86D30E1C}" type="datetimeFigureOut">
              <a:rPr lang="en-US" smtClean="0"/>
              <a:pPr/>
              <a:t>12/4/13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07C9B-7C82-4587-B780-969F9948C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3877-A1CC-4409-9A9B-C8FA86D30E1C}" type="datetimeFigureOut">
              <a:rPr lang="en-US" smtClean="0"/>
              <a:pPr/>
              <a:t>12/4/13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07C9B-7C82-4587-B780-969F9948C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73877-A1CC-4409-9A9B-C8FA86D30E1C}" type="datetimeFigureOut">
              <a:rPr lang="en-US" smtClean="0"/>
              <a:pPr/>
              <a:t>12/4/13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07C9B-7C82-4587-B780-969F9948C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courses.washington.edu/chordate/453photos/gut_photos/cow_rumen.jpg" TargetMode="External"/><Relationship Id="rId3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courses.washington.edu/chordate/453photos/gut_photos/cow_reticulum.jpg" TargetMode="External"/><Relationship Id="rId3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courses.washington.edu/chordate/453photos/gut_photos/cow_reticulum.jpg" TargetMode="External"/><Relationship Id="rId3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courses.washington.edu/chordate/453photos/gut_photos/cow_omasum.jpg" TargetMode="External"/><Relationship Id="rId3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courses.washington.edu/chordate/453photos/gut_photos/cow_pyloric.jpg" TargetMode="External"/><Relationship Id="rId3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Relationship Id="rId3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2003425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Copperplate Gothic Bold" pitchFamily="34" charset="0"/>
              </a:rPr>
              <a:t>Animal </a:t>
            </a:r>
            <a:br>
              <a:rPr lang="en-US" sz="5400" b="1" dirty="0" smtClean="0">
                <a:latin typeface="Copperplate Gothic Bold" pitchFamily="34" charset="0"/>
              </a:rPr>
            </a:br>
            <a:r>
              <a:rPr lang="en-US" sz="5400" b="1" dirty="0" smtClean="0">
                <a:latin typeface="Copperplate Gothic Bold" pitchFamily="34" charset="0"/>
              </a:rPr>
              <a:t>Digestion</a:t>
            </a:r>
            <a:endParaRPr lang="en-US" sz="5400" b="1" dirty="0">
              <a:latin typeface="Copperplate Gothic Bold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981200"/>
            <a:ext cx="7467600" cy="4267200"/>
          </a:xfrm>
        </p:spPr>
        <p:txBody>
          <a:bodyPr>
            <a:noAutofit/>
          </a:bodyPr>
          <a:lstStyle/>
          <a:p>
            <a:endParaRPr lang="en-US" sz="1000" dirty="0" smtClean="0"/>
          </a:p>
          <a:p>
            <a:pPr marL="514350" indent="-514350" algn="l">
              <a:buAutoNum type="alphaUcPeriod"/>
            </a:pPr>
            <a:r>
              <a:rPr lang="en-US" sz="2800" dirty="0" smtClean="0"/>
              <a:t>Describe the major parts and functions of the digestive system</a:t>
            </a:r>
          </a:p>
          <a:p>
            <a:pPr marL="514350" indent="-514350" algn="l">
              <a:buAutoNum type="alphaUcPeriod"/>
            </a:pPr>
            <a:r>
              <a:rPr lang="en-US" sz="2800" dirty="0" smtClean="0"/>
              <a:t>Define </a:t>
            </a:r>
            <a:r>
              <a:rPr lang="en-US" sz="2800" dirty="0"/>
              <a:t>m</a:t>
            </a:r>
            <a:r>
              <a:rPr lang="en-US" sz="2800" dirty="0" smtClean="0"/>
              <a:t>onogastric and list characteristics of monogastric animals</a:t>
            </a:r>
          </a:p>
          <a:p>
            <a:pPr marL="514350" indent="-514350" algn="l">
              <a:buAutoNum type="alphaUcPeriod"/>
            </a:pPr>
            <a:r>
              <a:rPr lang="en-US" sz="2800" dirty="0" smtClean="0"/>
              <a:t>Describe the Ruminant Digestive System</a:t>
            </a:r>
          </a:p>
          <a:p>
            <a:pPr marL="514350" indent="-514350" algn="l">
              <a:buAutoNum type="alphaUcPeriod"/>
            </a:pPr>
            <a:r>
              <a:rPr lang="en-US" sz="2800" dirty="0" smtClean="0"/>
              <a:t>Describe the Avian Digestive System</a:t>
            </a:r>
          </a:p>
          <a:p>
            <a:pPr marL="514350" indent="-514350" algn="l">
              <a:buAutoNum type="alphaUcPeriod"/>
            </a:pPr>
            <a:r>
              <a:rPr lang="en-US" sz="2800" dirty="0" smtClean="0"/>
              <a:t>Classify animals according to their type of digestion</a:t>
            </a:r>
          </a:p>
          <a:p>
            <a:pPr marL="514350" indent="-514350" algn="l">
              <a:buAutoNum type="alphaUcPeriod"/>
            </a:pPr>
            <a:r>
              <a:rPr lang="en-US" sz="2800" dirty="0" smtClean="0"/>
              <a:t>List Digestive Enzymes and their function</a:t>
            </a:r>
          </a:p>
          <a:p>
            <a:pPr marL="514350" indent="-514350">
              <a:buAutoNum type="alphaUcPeriod"/>
            </a:pP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286000" y="3295650"/>
          <a:ext cx="4086225" cy="356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9" name="Bitmap Image" r:id="rId3" imgW="4086795" imgH="3561905" progId="PBrush">
                  <p:embed/>
                </p:oleObj>
              </mc:Choice>
              <mc:Fallback>
                <p:oleObj name="Bitmap Image" r:id="rId3" imgW="4086795" imgH="3561905" progId="PBrus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295650"/>
                        <a:ext cx="4086225" cy="356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52400" y="1143000"/>
            <a:ext cx="7467600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en-US" sz="44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STOMACH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is a hollow muscle that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contracts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relaxes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integrate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digestive juices with the food causing it to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breakdown chemically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en-US" dirty="0" smtClean="0"/>
              <a:t>Describe the major parts and functions of the digestive system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4572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8000"/>
                </a:solidFill>
                <a:latin typeface="Copperplate Gothic Bold"/>
                <a:cs typeface="Copperplate Gothic Bold"/>
              </a:rPr>
              <a:t>Parts of Digestive System</a:t>
            </a:r>
            <a:endParaRPr lang="en-US" sz="3600" dirty="0">
              <a:solidFill>
                <a:srgbClr val="0080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0" y="1066800"/>
            <a:ext cx="7467600" cy="586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en-US" sz="44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SMALL INTESTINE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is next and is controlled by a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sphincter muscle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that helps move food into and through the tract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.  </a:t>
            </a:r>
            <a:endParaRPr lang="en-US" sz="2800" dirty="0" smtClean="0"/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800" dirty="0" smtClean="0"/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small intestine is made up of three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segments</a:t>
            </a: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1-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Duodenum</a:t>
            </a: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b="1" dirty="0" smtClean="0">
                <a:solidFill>
                  <a:srgbClr val="0070C0"/>
                </a:solidFill>
              </a:rPr>
              <a:t>2-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Jejunum</a:t>
            </a: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b="1" dirty="0" smtClean="0">
                <a:solidFill>
                  <a:srgbClr val="0070C0"/>
                </a:solidFill>
              </a:rPr>
              <a:t>3-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Ileum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/>
        </p:nvGraphicFramePr>
        <p:xfrm>
          <a:off x="3581400" y="4267200"/>
          <a:ext cx="3657600" cy="2396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62" name="Bitmap Image" r:id="rId3" imgW="4172532" imgH="2734057" progId="PBrush">
                  <p:embed/>
                </p:oleObj>
              </mc:Choice>
              <mc:Fallback>
                <p:oleObj name="Bitmap Image" r:id="rId3" imgW="4172532" imgH="2734057" progId="PBrus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4267200"/>
                        <a:ext cx="3657600" cy="23962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152400" y="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en-US" dirty="0" smtClean="0"/>
              <a:t>Describe the major parts and functions of the digestive system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4572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8000"/>
                </a:solidFill>
                <a:latin typeface="Copperplate Gothic Bold"/>
                <a:cs typeface="Copperplate Gothic Bold"/>
              </a:rPr>
              <a:t>Parts of Digestive System</a:t>
            </a:r>
            <a:endParaRPr lang="en-US" sz="3600" dirty="0">
              <a:solidFill>
                <a:srgbClr val="0080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228600" y="1066800"/>
            <a:ext cx="7467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2000" b="1" i="1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Small Intestine cont’d</a:t>
            </a:r>
            <a:r>
              <a:rPr kumimoji="0" lang="en-US" sz="2000" b="0" i="1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:	</a:t>
            </a:r>
            <a:endParaRPr kumimoji="0" lang="en-US" sz="2000" b="0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DUODENUM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lang="en-US" sz="3200" i="1" dirty="0" smtClean="0"/>
              <a:t>-First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segment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lang="en-US" sz="3200" i="1" dirty="0" smtClean="0"/>
              <a:t>-U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ses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secretions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from the pancreas and intestinal wall to </a:t>
            </a:r>
            <a:r>
              <a:rPr kumimoji="0" lang="en-US" sz="320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break down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protein, starch, </a:t>
            </a:r>
            <a:r>
              <a:rPr kumimoji="0" lang="en-US" sz="320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fats.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JEJUNUM &amp; ILIUM: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lang="en-US" sz="3200" i="1" dirty="0" smtClean="0"/>
              <a:t>-</a:t>
            </a:r>
            <a:r>
              <a:rPr lang="en-US" sz="3200" dirty="0" smtClean="0"/>
              <a:t>W</a:t>
            </a:r>
            <a:r>
              <a:rPr kumimoji="0" lang="en-US" sz="32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here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absorption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takes place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lang="en-US" sz="3200" i="1" dirty="0"/>
              <a:t>-</a:t>
            </a:r>
            <a:r>
              <a:rPr kumimoji="0" lang="en-US" sz="320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Absorption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passes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nutrients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from the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intestine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to the bloodstream.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" y="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en-US" dirty="0" smtClean="0"/>
              <a:t>Describe the major parts and functions of the digestive system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4572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8000"/>
                </a:solidFill>
                <a:latin typeface="Copperplate Gothic Bold"/>
                <a:cs typeface="Copperplate Gothic Bold"/>
              </a:rPr>
              <a:t>Parts of Digestive System</a:t>
            </a:r>
            <a:endParaRPr lang="en-US" sz="3600" dirty="0">
              <a:solidFill>
                <a:srgbClr val="0080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228600" y="1143000"/>
            <a:ext cx="7467600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sz="2000" b="1" i="1" dirty="0" smtClean="0"/>
              <a:t>The Small Intestine cont’d</a:t>
            </a:r>
            <a:r>
              <a:rPr lang="en-US" sz="2000" i="1" dirty="0" smtClean="0"/>
              <a:t>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lang="en-US" sz="2800" b="1" dirty="0" smtClean="0"/>
              <a:t>W</a:t>
            </a: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alls of the Jejunum &amp; Ileum…</a:t>
            </a:r>
            <a:endParaRPr kumimoji="0" lang="en-US" sz="2800" b="0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1">
              <a:spcBef>
                <a:spcPct val="20000"/>
              </a:spcBef>
            </a:pPr>
            <a:r>
              <a:rPr lang="en-US" sz="4400" b="1" i="1" dirty="0" smtClean="0">
                <a:solidFill>
                  <a:srgbClr val="3366FF"/>
                </a:solidFill>
              </a:rPr>
              <a:t>VILLI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i="1" dirty="0" smtClean="0"/>
              <a:t>S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mall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fingerlike projections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i="1" dirty="0" smtClean="0"/>
              <a:t>Increase </a:t>
            </a:r>
            <a:r>
              <a:rPr lang="en-US" sz="2800" b="1" i="1" dirty="0" smtClean="0"/>
              <a:t>surface area </a:t>
            </a:r>
            <a:r>
              <a:rPr lang="en-US" sz="2800" i="1" dirty="0" smtClean="0"/>
              <a:t>for absorption</a:t>
            </a:r>
            <a:endParaRPr lang="en-US" sz="4400" b="1" i="1" dirty="0" smtClean="0"/>
          </a:p>
          <a:p>
            <a:pPr lvl="1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Absorb nutrients through membranes known as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1" i="1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semipermeable membranes.</a:t>
            </a: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These membranes allow particles to pass through in a process called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diffusion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" y="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en-US" dirty="0" smtClean="0"/>
              <a:t>Describe the major parts and functions of the digestive system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4572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8000"/>
                </a:solidFill>
                <a:latin typeface="Copperplate Gothic Bold"/>
                <a:cs typeface="Copperplate Gothic Bold"/>
              </a:rPr>
              <a:t>Parts of Digestive System</a:t>
            </a:r>
            <a:endParaRPr lang="en-US" sz="3600" dirty="0">
              <a:solidFill>
                <a:srgbClr val="0080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www.colorado.edu/intphys/Class/IPHY3430-200/image/villi.jpg"/>
          <p:cNvPicPr>
            <a:picLocks noChangeAspect="1" noChangeArrowheads="1"/>
          </p:cNvPicPr>
          <p:nvPr/>
        </p:nvPicPr>
        <p:blipFill>
          <a:blip r:embed="rId2" cstate="print"/>
          <a:srcRect r="23120"/>
          <a:stretch>
            <a:fillRect/>
          </a:stretch>
        </p:blipFill>
        <p:spPr bwMode="auto">
          <a:xfrm>
            <a:off x="914400" y="2438645"/>
            <a:ext cx="6044605" cy="4419600"/>
          </a:xfrm>
          <a:prstGeom prst="rect">
            <a:avLst/>
          </a:prstGeom>
          <a:noFill/>
        </p:spPr>
      </p:pic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228600" y="990600"/>
            <a:ext cx="74676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sz="2000" b="1" i="1" dirty="0" smtClean="0"/>
              <a:t>The Small Intestine cont’d</a:t>
            </a:r>
            <a:r>
              <a:rPr lang="en-US" sz="2000" i="1" dirty="0" smtClean="0"/>
              <a:t>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lang="en-US" sz="2800" b="1" dirty="0" smtClean="0"/>
              <a:t>W</a:t>
            </a: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alls of the Jejunum &amp; Ileum…</a:t>
            </a:r>
            <a:endParaRPr kumimoji="0" lang="en-US" sz="2800" b="0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1">
              <a:spcBef>
                <a:spcPct val="20000"/>
              </a:spcBef>
            </a:pPr>
            <a:r>
              <a:rPr lang="en-US" sz="4400" b="1" i="1" dirty="0" smtClean="0"/>
              <a:t>VILLI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" y="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en-US" dirty="0" smtClean="0"/>
              <a:t>Describe the major parts and functions of the digestive system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4572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8000"/>
                </a:solidFill>
                <a:latin typeface="Copperplate Gothic Bold"/>
                <a:cs typeface="Copperplate Gothic Bold"/>
              </a:rPr>
              <a:t>Parts of Digestive System</a:t>
            </a:r>
            <a:endParaRPr lang="en-US" sz="3600" dirty="0">
              <a:solidFill>
                <a:srgbClr val="0080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5562600" y="5029200"/>
          <a:ext cx="2104434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86" name="Bitmap Image" r:id="rId3" imgW="4580952" imgH="3982006" progId="PBrush">
                  <p:embed/>
                </p:oleObj>
              </mc:Choice>
              <mc:Fallback>
                <p:oleObj name="Bitmap Image" r:id="rId3" imgW="4580952" imgH="3982006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5029200"/>
                        <a:ext cx="2104434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228600" y="1143000"/>
            <a:ext cx="7391400" cy="5486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en-US" sz="44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LARGE</a:t>
            </a:r>
            <a:r>
              <a:rPr kumimoji="0" lang="en-US" sz="44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INTESTINE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is the last organ of the digestive tract.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lang="en-US" sz="1400" i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It contains two segments:</a:t>
            </a:r>
          </a:p>
          <a:p>
            <a:pPr lvl="0">
              <a:spcBef>
                <a:spcPct val="20000"/>
              </a:spcBef>
            </a:pPr>
            <a:r>
              <a:rPr lang="en-US" sz="3200" b="1" i="1" dirty="0" smtClean="0">
                <a:solidFill>
                  <a:srgbClr val="3366FF"/>
                </a:solidFill>
              </a:rPr>
              <a:t>1- C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ecum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lang="en-US" sz="3200" i="1" dirty="0" smtClean="0"/>
              <a:t>is where </a:t>
            </a:r>
            <a:r>
              <a:rPr lang="en-US" sz="3200" b="1" i="1" dirty="0" smtClean="0"/>
              <a:t>fibrous</a:t>
            </a:r>
            <a:r>
              <a:rPr lang="en-US" sz="3200" i="1" dirty="0" smtClean="0"/>
              <a:t> food such as hay and grass is broken down into </a:t>
            </a:r>
            <a:r>
              <a:rPr lang="en-US" sz="3200" b="1" i="1" dirty="0" smtClean="0"/>
              <a:t>usable </a:t>
            </a:r>
            <a:r>
              <a:rPr lang="en-US" sz="3200" i="1" dirty="0" smtClean="0"/>
              <a:t>nutrients</a:t>
            </a:r>
            <a:r>
              <a:rPr lang="en-US" sz="3200" dirty="0" smtClean="0"/>
              <a:t>.</a:t>
            </a:r>
            <a:endParaRPr lang="en-US" sz="3200" b="1" i="1" dirty="0" smtClean="0"/>
          </a:p>
          <a:p>
            <a:pPr lvl="0">
              <a:spcBef>
                <a:spcPct val="20000"/>
              </a:spcBef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2-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200" b="1" i="1" dirty="0" smtClean="0">
                <a:solidFill>
                  <a:srgbClr val="3366FF"/>
                </a:solidFill>
              </a:rPr>
              <a:t>C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olon</a:t>
            </a:r>
            <a:r>
              <a:rPr lang="en-US" sz="3200" b="1" i="1" dirty="0" smtClean="0">
                <a:solidFill>
                  <a:srgbClr val="3366FF"/>
                </a:solidFill>
              </a:rPr>
              <a:t>:</a:t>
            </a:r>
            <a:r>
              <a:rPr lang="en-US" sz="3200" i="1" dirty="0" smtClean="0">
                <a:solidFill>
                  <a:srgbClr val="3366FF"/>
                </a:solidFill>
              </a:rPr>
              <a:t> </a:t>
            </a:r>
            <a:r>
              <a:rPr lang="en-US" sz="3200" i="1" dirty="0" smtClean="0"/>
              <a:t>provides a </a:t>
            </a:r>
            <a:r>
              <a:rPr lang="en-US" sz="3200" b="1" i="1" dirty="0" smtClean="0"/>
              <a:t>storage space </a:t>
            </a:r>
            <a:r>
              <a:rPr lang="en-US" sz="3200" i="1" dirty="0" smtClean="0"/>
              <a:t>for waste from the digestive process, </a:t>
            </a:r>
          </a:p>
          <a:p>
            <a:pPr lvl="0">
              <a:spcBef>
                <a:spcPct val="20000"/>
              </a:spcBef>
            </a:pPr>
            <a:r>
              <a:rPr lang="en-US" sz="3200" i="1" dirty="0" smtClean="0"/>
              <a:t>and is the </a:t>
            </a:r>
            <a:r>
              <a:rPr lang="en-US" sz="3200" b="1" i="1" dirty="0" smtClean="0"/>
              <a:t>largest</a:t>
            </a:r>
            <a:r>
              <a:rPr lang="en-US" sz="3200" i="1" dirty="0" smtClean="0"/>
              <a:t> part of the </a:t>
            </a:r>
          </a:p>
          <a:p>
            <a:pPr lvl="0">
              <a:spcBef>
                <a:spcPct val="20000"/>
              </a:spcBef>
            </a:pPr>
            <a:r>
              <a:rPr lang="en-US" sz="3200" i="1" dirty="0" smtClean="0"/>
              <a:t>large intestine.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en-US" dirty="0" smtClean="0"/>
              <a:t>Describe the major parts and functions of the digestive system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4572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8000"/>
                </a:solidFill>
                <a:latin typeface="Copperplate Gothic Bold"/>
                <a:cs typeface="Copperplate Gothic Bold"/>
              </a:rPr>
              <a:t>Parts of Digestive System</a:t>
            </a:r>
            <a:endParaRPr lang="en-US" sz="3600" dirty="0">
              <a:solidFill>
                <a:srgbClr val="0080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2718753"/>
              </p:ext>
            </p:extLst>
          </p:nvPr>
        </p:nvGraphicFramePr>
        <p:xfrm>
          <a:off x="1828800" y="3175054"/>
          <a:ext cx="4238034" cy="3682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12" name="Bitmap Image" r:id="rId3" imgW="4580952" imgH="3982006" progId="PBrush">
                  <p:embed/>
                </p:oleObj>
              </mc:Choice>
              <mc:Fallback>
                <p:oleObj name="Bitmap Image" r:id="rId3" imgW="4580952" imgH="3982006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175054"/>
                        <a:ext cx="4238034" cy="36829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228600" y="1219200"/>
            <a:ext cx="73914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en-US" dirty="0" smtClean="0"/>
              <a:t>Describe the major parts and functions of the digestive system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152400" y="1600200"/>
            <a:ext cx="7315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Rectum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is the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terminal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end of the large intestine and the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entire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digestive system.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4572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8000"/>
                </a:solidFill>
                <a:latin typeface="Copperplate Gothic Bold"/>
                <a:cs typeface="Copperplate Gothic Bold"/>
              </a:rPr>
              <a:t>Parts of Digestive System</a:t>
            </a:r>
            <a:endParaRPr lang="en-US" sz="3600" dirty="0">
              <a:solidFill>
                <a:srgbClr val="0080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4419600"/>
            <a:ext cx="2270235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0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990600"/>
            <a:ext cx="2760213" cy="220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026"/>
          <p:cNvSpPr txBox="1">
            <a:spLocks noChangeArrowheads="1"/>
          </p:cNvSpPr>
          <p:nvPr/>
        </p:nvSpPr>
        <p:spPr>
          <a:xfrm>
            <a:off x="381000" y="3352800"/>
            <a:ext cx="6858000" cy="685800"/>
          </a:xfrm>
          <a:prstGeom prst="rect">
            <a:avLst/>
          </a:prstGeom>
          <a:solidFill>
            <a:srgbClr val="FFFF99">
              <a:alpha val="50195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Monogastric= 1 Simple Stomach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6498" name="Picture 2" descr="http://www.executedtoday.com/images/Cute_p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1835" y="4191000"/>
            <a:ext cx="3312646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B.  Define Monogastric and list characteristics of monogastric animals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  <a:latin typeface="Copperplate Gothic Bold"/>
                <a:cs typeface="Copperplate Gothic Bold"/>
              </a:rPr>
              <a:t>Monogastric Digestive System</a:t>
            </a:r>
            <a:endParaRPr lang="en-US" sz="3200" dirty="0">
              <a:solidFill>
                <a:srgbClr val="0000FF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B.  Define Monogastric and list characteristics of monogastric animals</a:t>
            </a: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4114800" y="1133474"/>
            <a:ext cx="3505200" cy="2600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TEETH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52600"/>
            <a:ext cx="3249471" cy="4611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3962400" y="4114800"/>
            <a:ext cx="3733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rgbClr val="CC3300"/>
                </a:solidFill>
              </a:rPr>
              <a:t>They </a:t>
            </a:r>
            <a:r>
              <a:rPr lang="en-US" sz="4800" dirty="0">
                <a:solidFill>
                  <a:srgbClr val="CC3300"/>
                </a:solidFill>
              </a:rPr>
              <a:t>have an </a:t>
            </a:r>
            <a:r>
              <a:rPr lang="en-US" sz="4800" dirty="0" smtClean="0">
                <a:solidFill>
                  <a:srgbClr val="CC3300"/>
                </a:solidFill>
              </a:rPr>
              <a:t>UPPER </a:t>
            </a:r>
            <a:r>
              <a:rPr lang="en-US" sz="4800" dirty="0">
                <a:solidFill>
                  <a:srgbClr val="CC3300"/>
                </a:solidFill>
              </a:rPr>
              <a:t>&amp; </a:t>
            </a:r>
            <a:r>
              <a:rPr lang="en-US" sz="4800" dirty="0" smtClean="0">
                <a:solidFill>
                  <a:srgbClr val="CC3300"/>
                </a:solidFill>
              </a:rPr>
              <a:t>LOWER set</a:t>
            </a:r>
            <a:endParaRPr lang="en-US" sz="4800" dirty="0">
              <a:solidFill>
                <a:srgbClr val="CC3300"/>
              </a:solidFill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362200"/>
            <a:ext cx="1773087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57200" y="1120914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Characteristics:</a:t>
            </a:r>
            <a:endParaRPr lang="en-US" sz="4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  <a:latin typeface="Copperplate Gothic Bold"/>
                <a:cs typeface="Copperplate Gothic Bold"/>
              </a:rPr>
              <a:t>Monogastric Digestive System</a:t>
            </a:r>
            <a:endParaRPr lang="en-US" sz="3200" dirty="0">
              <a:solidFill>
                <a:srgbClr val="0000FF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B.  Define Monogastric and list characteristics of monogastric animals</a:t>
            </a: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4114800" y="1895474"/>
            <a:ext cx="3505200" cy="2600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 NOT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52600"/>
            <a:ext cx="3249471" cy="4611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3962400" y="2902803"/>
            <a:ext cx="3733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rgbClr val="CC3300"/>
                </a:solidFill>
              </a:rPr>
              <a:t>Chew Cud</a:t>
            </a:r>
            <a:endParaRPr lang="en-US" sz="4800" dirty="0">
              <a:solidFill>
                <a:srgbClr val="CC33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1120914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Characteristics:</a:t>
            </a:r>
            <a:endParaRPr lang="en-US" sz="4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191000" y="48768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</a:rPr>
              <a:t>Factiod</a:t>
            </a:r>
            <a:r>
              <a:rPr lang="en-US" sz="3600" dirty="0" smtClean="0">
                <a:solidFill>
                  <a:srgbClr val="002060"/>
                </a:solidFill>
              </a:rPr>
              <a:t>:  Horses cannot vomit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  <a:latin typeface="Copperplate Gothic Bold"/>
                <a:cs typeface="Copperplate Gothic Bold"/>
              </a:rPr>
              <a:t>Monogastric Digestive System</a:t>
            </a:r>
            <a:endParaRPr lang="en-US" sz="3200" dirty="0">
              <a:solidFill>
                <a:srgbClr val="0000FF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9" name="Picture 9" descr="http://t0.gstatic.com/images?q=tbn:ANd9GcTIRq10xpvx_4VrqRGwhFNpd7_Hc8PXVvLziYh6XDb8DYikxDB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4"/>
          <a:stretch/>
        </p:blipFill>
        <p:spPr bwMode="auto">
          <a:xfrm>
            <a:off x="3733800" y="3581400"/>
            <a:ext cx="3505200" cy="268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7" name="Picture 7" descr="http://boltonnordic.files.wordpress.com/2009/04/moose-track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00" y="80010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800100"/>
            <a:ext cx="35052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220980" y="-22860"/>
            <a:ext cx="73152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Can you identify these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200" dirty="0" smtClean="0"/>
              <a:t>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racks??</a:t>
            </a:r>
            <a:endParaRPr kumimoji="0" lang="en-US" sz="3200" b="1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1" y="2583597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86201" y="258329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86201" y="541020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3581400"/>
            <a:ext cx="357187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52401" y="541020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370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B.  Define Monogastric and list characteristics of monogastric animals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  <a:latin typeface="Copperplate Gothic Bold"/>
                <a:cs typeface="Copperplate Gothic Bold"/>
              </a:rPr>
              <a:t>Monogastric Digestive System</a:t>
            </a:r>
            <a:endParaRPr lang="en-US" sz="3200" dirty="0">
              <a:solidFill>
                <a:srgbClr val="0000FF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54099"/>
            <a:ext cx="7099300" cy="5797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C.  Describe the Ruminant Digestive System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1066800"/>
            <a:ext cx="76200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Ruminant Systems: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 system with four compartments: 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4800" b="1" i="1" dirty="0" smtClean="0"/>
              <a:t>1- Rumen </a:t>
            </a:r>
            <a:endParaRPr kumimoji="0" lang="en-US" sz="320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1">
              <a:spcBef>
                <a:spcPct val="20000"/>
              </a:spcBef>
              <a:defRPr/>
            </a:pPr>
            <a:r>
              <a:rPr lang="en-US" sz="4800" b="1" i="1" dirty="0" smtClean="0"/>
              <a:t>2- Reticulum</a:t>
            </a:r>
            <a:endParaRPr kumimoji="0" lang="en-US" sz="320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4800" b="1" i="1" dirty="0" smtClean="0"/>
              <a:t>3-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Omasum</a:t>
            </a:r>
            <a:endParaRPr kumimoji="0" lang="en-US" sz="240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4800" b="1" i="1" dirty="0" smtClean="0"/>
              <a:t>4- 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Abomasum</a:t>
            </a:r>
            <a:endParaRPr kumimoji="0" lang="en-US" sz="320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i="1" dirty="0"/>
              <a:t>R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uminant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animals are often called “cud chewers”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Ruminant Digestive System</a:t>
            </a:r>
            <a:endParaRPr lang="en-US" sz="32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C.  Describe the Ruminant Digestive System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152400" y="1219200"/>
            <a:ext cx="75438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lang="en-US" sz="4400" b="1" u="sng" dirty="0" smtClean="0"/>
              <a:t>1- </a:t>
            </a:r>
            <a:r>
              <a:rPr kumimoji="0" lang="en-US" sz="44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Rumen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Serves as a storage vat where food is soaked, mixed, and fermented by bacteria.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600" dirty="0" smtClean="0"/>
              <a:t>It contains </a:t>
            </a:r>
            <a:r>
              <a:rPr lang="en-US" sz="3600" i="1" dirty="0" smtClean="0"/>
              <a:t>fingerlike projections called</a:t>
            </a:r>
            <a:r>
              <a:rPr lang="en-US" sz="3600" dirty="0" smtClean="0"/>
              <a:t> </a:t>
            </a:r>
            <a:r>
              <a:rPr lang="en-US" sz="3600" b="1" dirty="0" smtClean="0"/>
              <a:t>papillae </a:t>
            </a:r>
            <a:r>
              <a:rPr lang="en-US" sz="3600" dirty="0" smtClean="0"/>
              <a:t>that </a:t>
            </a:r>
            <a:r>
              <a:rPr lang="en-US" sz="3600" dirty="0" smtClean="0"/>
              <a:t>absorb nutrients through the rumen wall to provide energy. </a:t>
            </a:r>
            <a:endParaRPr kumimoji="0" lang="en-US" sz="3600" b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Ruminant Digestive System</a:t>
            </a:r>
            <a:endParaRPr lang="en-US" sz="32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C.  Describe the Ruminant Digestive System</a:t>
            </a:r>
          </a:p>
        </p:txBody>
      </p:sp>
      <p:pic>
        <p:nvPicPr>
          <p:cNvPr id="11" name="Picture 1029" descr="cow_rume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800"/>
            <a:ext cx="7111999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Ruminant Digestive System</a:t>
            </a:r>
            <a:endParaRPr lang="en-US" sz="32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6396335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2400" dirty="0" smtClean="0"/>
              <a:t>Resembles carpet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C.  Describe the Ruminant Digestive System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1066800"/>
            <a:ext cx="76962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lang="en-US" sz="4400" b="1" u="sng" dirty="0" smtClean="0"/>
              <a:t>2</a:t>
            </a:r>
            <a:r>
              <a:rPr kumimoji="0" lang="en-US" sz="44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en-US" sz="44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Reticulum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600" dirty="0" smtClean="0"/>
              <a:t>2nd Compartment</a:t>
            </a: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Contains</a:t>
            </a:r>
            <a:r>
              <a:rPr kumimoji="0" lang="en-US" sz="3600" b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bacteria</a:t>
            </a:r>
            <a:r>
              <a:rPr kumimoji="0" lang="en-US" sz="3600" b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&amp; </a:t>
            </a:r>
            <a:r>
              <a:rPr kumimoji="0" lang="en-US" sz="36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microbes</a:t>
            </a:r>
            <a:r>
              <a:rPr kumimoji="0" lang="en-US" sz="3600" b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to promote fermentation</a:t>
            </a: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600" baseline="0" dirty="0" smtClean="0"/>
              <a:t>Food</a:t>
            </a:r>
            <a:r>
              <a:rPr lang="en-US" sz="3600" dirty="0" smtClean="0"/>
              <a:t> is </a:t>
            </a:r>
            <a:r>
              <a:rPr lang="en-US" sz="3600" dirty="0" smtClean="0"/>
              <a:t>ingested, then </a:t>
            </a:r>
            <a:r>
              <a:rPr lang="en-US" sz="3600" b="1" dirty="0" smtClean="0"/>
              <a:t>eructated</a:t>
            </a:r>
            <a:r>
              <a:rPr lang="en-US" sz="3600" dirty="0" smtClean="0"/>
              <a:t>, chewed, </a:t>
            </a:r>
            <a:r>
              <a:rPr lang="en-US" sz="3600" dirty="0" smtClean="0"/>
              <a:t>&amp; </a:t>
            </a:r>
            <a:r>
              <a:rPr lang="en-US" sz="3600" b="1" dirty="0" smtClean="0"/>
              <a:t>swallowed</a:t>
            </a:r>
            <a:r>
              <a:rPr lang="en-US" sz="3600" dirty="0" smtClean="0"/>
              <a:t> again</a:t>
            </a: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700" b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**Eructated means vomit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Factoid: Non digestible items that are consumed such as small stones, nails, or wire fall into the reticulum.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They usually stay in the reticulum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Ruminant Digestive System</a:t>
            </a:r>
            <a:endParaRPr lang="en-US" sz="32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C.  Describe the Ruminant Digestive System</a:t>
            </a:r>
          </a:p>
        </p:txBody>
      </p:sp>
      <p:pic>
        <p:nvPicPr>
          <p:cNvPr id="9" name="Picture 1029" descr="cow_reticulum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333499"/>
            <a:ext cx="6553200" cy="4914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Ruminant Digestive System</a:t>
            </a:r>
            <a:endParaRPr lang="en-US" sz="32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6324600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2400" dirty="0" smtClean="0"/>
              <a:t>Nicknamed Honeycomb </a:t>
            </a:r>
            <a:r>
              <a:rPr lang="en-US" sz="2400" dirty="0"/>
              <a:t>or </a:t>
            </a:r>
            <a:r>
              <a:rPr lang="en-US" sz="2400" dirty="0" smtClean="0"/>
              <a:t>Hardware Stomach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C.  Describe the Ruminant Digestive System</a:t>
            </a:r>
          </a:p>
        </p:txBody>
      </p:sp>
      <p:pic>
        <p:nvPicPr>
          <p:cNvPr id="9" name="Picture 1029" descr="cow_reticulum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1" y="1123951"/>
            <a:ext cx="3581399" cy="2686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81000" y="4038600"/>
            <a:ext cx="7010400" cy="2362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 is the reticulum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often referred to as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Honeycomb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 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Hardware Stomach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Ruminant Digestive System</a:t>
            </a:r>
            <a:endParaRPr lang="en-US" sz="32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14" name="Picture 14" descr="http://www.merckvetmanual.com/mvm/img/bgraph/digtr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752600"/>
            <a:ext cx="5943600" cy="450812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C.  Describe the Ruminant Digestive System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09600" y="990600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What is Hardware Disease?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8008" name="Picture 8" descr="http://www.stevespanglerscience.com/img/cache/02268c260f8fff6f7502dd93a20e39be/WMCW-100.jpg"/>
          <p:cNvPicPr>
            <a:picLocks noChangeAspect="1" noChangeArrowheads="1"/>
          </p:cNvPicPr>
          <p:nvPr/>
        </p:nvPicPr>
        <p:blipFill rotWithShape="1">
          <a:blip r:embed="rId3" cstate="print"/>
          <a:srcRect t="7306" r="218"/>
          <a:stretch/>
        </p:blipFill>
        <p:spPr bwMode="auto">
          <a:xfrm rot="1065840">
            <a:off x="-253326" y="4493272"/>
            <a:ext cx="2376073" cy="220728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Ruminant Digestive System</a:t>
            </a:r>
            <a:endParaRPr lang="en-US" sz="32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C.  Describe the Ruminant Digestive System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09600" y="990600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is Hardware Disease?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8002" name="Picture 2" descr="http://www.sdstate.edu/vs/extension/case-reports/upload/endoc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3429000"/>
            <a:ext cx="4373548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8004" name="Picture 4" descr="http://www.cvmbs.colostate.edu/ilm/proinfo/necropsy/images/Hardwar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828800"/>
            <a:ext cx="4273947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Oval 13"/>
          <p:cNvSpPr/>
          <p:nvPr/>
        </p:nvSpPr>
        <p:spPr>
          <a:xfrm>
            <a:off x="5715000" y="3581400"/>
            <a:ext cx="1981200" cy="2286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Ruminant Digestive System</a:t>
            </a:r>
            <a:endParaRPr lang="en-US" sz="32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48200" y="1981200"/>
            <a:ext cx="289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2400" dirty="0" smtClean="0"/>
              <a:t>Wire in reticulum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152400" y="5105400"/>
            <a:ext cx="289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2400" dirty="0" smtClean="0"/>
              <a:t>Nail punctured from reticulum to heart </a:t>
            </a:r>
            <a:endParaRPr lang="en-US" sz="24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895600" y="2438400"/>
            <a:ext cx="2362200" cy="12954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819400" y="4724400"/>
            <a:ext cx="3733800" cy="9144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C.  Describe the Ruminant Digestive System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09600" y="914400"/>
            <a:ext cx="7010400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/>
              <a:t>Factoid:</a:t>
            </a:r>
            <a:endParaRPr lang="en-US" dirty="0" smtClean="0"/>
          </a:p>
          <a:p>
            <a:r>
              <a:rPr lang="en-US" sz="3600" dirty="0" smtClean="0"/>
              <a:t>In </a:t>
            </a:r>
            <a:r>
              <a:rPr lang="en-US" sz="3600" dirty="0"/>
              <a:t>young ruminants, there is a structure called </a:t>
            </a:r>
            <a:r>
              <a:rPr lang="en-US" sz="3600" dirty="0" smtClean="0"/>
              <a:t>a </a:t>
            </a:r>
            <a:r>
              <a:rPr lang="en-US" sz="3600" b="1" u="sng" dirty="0" smtClean="0"/>
              <a:t>Reticular groove</a:t>
            </a:r>
            <a:r>
              <a:rPr lang="en-US" sz="3600" dirty="0" smtClean="0"/>
              <a:t> </a:t>
            </a:r>
            <a:r>
              <a:rPr lang="en-US" sz="3600" i="1" dirty="0"/>
              <a:t>or heavy muscular fold that allows milk from the mother to bypass the rumen and reticulum to go directly to the </a:t>
            </a:r>
            <a:r>
              <a:rPr lang="en-US" sz="3600" i="1" dirty="0" err="1"/>
              <a:t>omasum</a:t>
            </a:r>
            <a:r>
              <a:rPr lang="en-US" sz="3600" dirty="0"/>
              <a:t>. </a:t>
            </a:r>
            <a:endParaRPr lang="en-US" sz="3600" dirty="0" smtClean="0"/>
          </a:p>
          <a:p>
            <a:endParaRPr lang="en-US" sz="4000" dirty="0" smtClean="0"/>
          </a:p>
          <a:p>
            <a:pPr algn="ctr"/>
            <a:r>
              <a:rPr lang="en-US" sz="4000" dirty="0" smtClean="0"/>
              <a:t>Why??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Ruminant Digestive System</a:t>
            </a:r>
            <a:endParaRPr lang="en-US" sz="32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220980" y="-22860"/>
            <a:ext cx="73152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Can you identify these “Tracks”??</a:t>
            </a:r>
            <a:endParaRPr kumimoji="0" lang="en-US" sz="3200" b="1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9"/>
          <a:stretch/>
        </p:blipFill>
        <p:spPr bwMode="auto">
          <a:xfrm>
            <a:off x="76200" y="730405"/>
            <a:ext cx="2358084" cy="178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741835"/>
            <a:ext cx="26289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13817" r="26403" b="18289"/>
          <a:stretch/>
        </p:blipFill>
        <p:spPr bwMode="auto">
          <a:xfrm>
            <a:off x="76200" y="2575609"/>
            <a:ext cx="2358084" cy="176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2"/>
          <a:stretch/>
        </p:blipFill>
        <p:spPr bwMode="auto">
          <a:xfrm>
            <a:off x="2529711" y="2574131"/>
            <a:ext cx="2613660" cy="176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7"/>
          <a:stretch/>
        </p:blipFill>
        <p:spPr bwMode="auto">
          <a:xfrm>
            <a:off x="5248439" y="2574130"/>
            <a:ext cx="2287741" cy="176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6" t="5022" r="4551" b="5250"/>
          <a:stretch/>
        </p:blipFill>
        <p:spPr bwMode="auto">
          <a:xfrm>
            <a:off x="5248439" y="741835"/>
            <a:ext cx="2287742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5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8"/>
          <a:stretch/>
        </p:blipFill>
        <p:spPr bwMode="auto">
          <a:xfrm>
            <a:off x="76201" y="4419600"/>
            <a:ext cx="235808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6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8" t="6857" r="10216" b="15437"/>
          <a:stretch/>
        </p:blipFill>
        <p:spPr bwMode="auto">
          <a:xfrm>
            <a:off x="2529712" y="4419600"/>
            <a:ext cx="2613660" cy="18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7" name="Picture 1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4" r="8602"/>
          <a:stretch/>
        </p:blipFill>
        <p:spPr bwMode="auto">
          <a:xfrm>
            <a:off x="5248439" y="4419600"/>
            <a:ext cx="2287742" cy="18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1" y="167640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90801" y="1663438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34001" y="167640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2401" y="3513984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90801" y="3521604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34001" y="350520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2401" y="541020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90801" y="541020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34001" y="541020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C.  Describe the Ruminant Digestive System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1818144"/>
            <a:ext cx="7239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4000" i="1" dirty="0" smtClean="0"/>
              <a:t>A round organ with walls that contain many </a:t>
            </a:r>
            <a:r>
              <a:rPr lang="en-US" sz="4000" b="1" i="1" dirty="0" smtClean="0"/>
              <a:t>folds</a:t>
            </a:r>
            <a:r>
              <a:rPr lang="en-US" sz="4000" i="1" dirty="0" smtClean="0"/>
              <a:t> or “plies”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4000" i="1" dirty="0" smtClean="0"/>
              <a:t>Lined with blunt muscular papillae that grind roughage.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1135559"/>
            <a:ext cx="6934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4400" b="1" u="sng" dirty="0" smtClean="0"/>
              <a:t>3-Omasum</a:t>
            </a:r>
            <a:r>
              <a:rPr lang="en-US" sz="2400" dirty="0" smtClean="0"/>
              <a:t> 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Ruminant Digestive System</a:t>
            </a:r>
            <a:endParaRPr lang="en-US" sz="32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C.  Describe the Ruminant Digestive System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228600" y="1066800"/>
            <a:ext cx="72390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lang="en-US" sz="4400" b="1" u="sng" dirty="0" smtClean="0"/>
              <a:t>3-</a:t>
            </a:r>
            <a:r>
              <a:rPr kumimoji="0" lang="en-US" sz="4400" b="1" i="0" u="sng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Omasum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5" descr="cow_omasum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200" y="1905000"/>
            <a:ext cx="5892800" cy="4419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Ruminant Digestive System</a:t>
            </a:r>
            <a:endParaRPr lang="en-US" sz="32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6324600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2400" dirty="0" smtClean="0"/>
              <a:t>Has the appearance of pages of a book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C.  Describe the Ruminant Digestive System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228600" y="1219200"/>
            <a:ext cx="7467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lang="en-US" sz="4400" b="1" u="sng" dirty="0" smtClean="0"/>
              <a:t>4-</a:t>
            </a:r>
            <a:r>
              <a:rPr kumimoji="0" lang="en-US" sz="44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Abomasum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This compartment is the only glandular (true) stomach of the ruminant.  </a:t>
            </a: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Secretes 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gastric juices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to digest microbes</a:t>
            </a:r>
            <a:endParaRPr kumimoji="0" lang="en-US" sz="40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Ruminant Digestive System</a:t>
            </a:r>
            <a:endParaRPr lang="en-US" sz="32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C.  Describe the Ruminant Digestive System</a:t>
            </a:r>
          </a:p>
        </p:txBody>
      </p:sp>
      <p:pic>
        <p:nvPicPr>
          <p:cNvPr id="9" name="Picture 5" descr="cow_pyloric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41438"/>
            <a:ext cx="7315200" cy="479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Ruminant Digestive System</a:t>
            </a:r>
            <a:endParaRPr lang="en-US" sz="32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C.  Describe the Ruminant Digestive System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990600"/>
            <a:ext cx="51054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Characteristics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of ruminants: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7600" y="1555956"/>
            <a:ext cx="4038600" cy="583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Bef>
                <a:spcPct val="20000"/>
              </a:spcBef>
              <a:defRPr/>
            </a:pP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</a:rPr>
              <a:t>Ruminants do not have upper front teeth. </a:t>
            </a:r>
          </a:p>
          <a:p>
            <a:pPr lvl="1" algn="ctr">
              <a:spcBef>
                <a:spcPct val="20000"/>
              </a:spcBef>
              <a:defRPr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Instead, they have a </a:t>
            </a:r>
            <a:r>
              <a:rPr lang="en-US" sz="2800" b="1" u="sng" dirty="0" smtClean="0">
                <a:solidFill>
                  <a:schemeClr val="accent2">
                    <a:lumMod val="75000"/>
                  </a:schemeClr>
                </a:solidFill>
              </a:rPr>
              <a:t>dental pad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 that works with the 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</a:rPr>
              <a:t>lower front teeth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en-US" sz="2800" b="1" u="sng" dirty="0" smtClean="0">
                <a:solidFill>
                  <a:schemeClr val="accent2">
                    <a:lumMod val="75000"/>
                  </a:schemeClr>
                </a:solidFill>
              </a:rPr>
              <a:t>incisors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) in tearing off feedstuff.  </a:t>
            </a:r>
          </a:p>
          <a:p>
            <a:pPr lvl="1" algn="ctr">
              <a:spcBef>
                <a:spcPct val="20000"/>
              </a:spcBef>
              <a:defRPr/>
            </a:pPr>
            <a:endParaRPr lang="en-US" sz="2800" dirty="0" smtClean="0"/>
          </a:p>
          <a:p>
            <a:endParaRPr lang="en-US" dirty="0"/>
          </a:p>
        </p:txBody>
      </p:sp>
      <p:pic>
        <p:nvPicPr>
          <p:cNvPr id="151554" name="Picture 2" descr="http://4.bp.blogspot.com/_W19ZkFqGT-M/SWqOHDV_5_I/AAAAAAAAAnk/lsesjCgPt7Q/s400/Sheep%27s+teeth+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52600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556" name="Picture 4" descr="http://www.gimmecorn.com/images/cow_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114800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Ruminant Digestive System</a:t>
            </a:r>
            <a:endParaRPr lang="en-US" sz="32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C.  Describe the Ruminant Digestive System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33800" y="1598200"/>
            <a:ext cx="4038600" cy="556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Bef>
                <a:spcPct val="20000"/>
              </a:spcBef>
              <a:defRPr/>
            </a:pP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</a:rPr>
              <a:t>Saliva does not contain enzymes</a:t>
            </a:r>
          </a:p>
          <a:p>
            <a:pPr lvl="1" algn="ctr">
              <a:spcBef>
                <a:spcPct val="20000"/>
              </a:spcBef>
              <a:defRPr/>
            </a:pPr>
            <a:endParaRPr lang="en-US" sz="2800" dirty="0" smtClean="0"/>
          </a:p>
          <a:p>
            <a:pPr lvl="1" algn="ctr">
              <a:spcBef>
                <a:spcPct val="20000"/>
              </a:spcBef>
              <a:defRPr/>
            </a:pPr>
            <a:r>
              <a:rPr lang="en-US" sz="2800" dirty="0" smtClean="0"/>
              <a:t>…though they produce large quantities.</a:t>
            </a:r>
          </a:p>
          <a:p>
            <a:pPr lvl="1" algn="ctr">
              <a:spcBef>
                <a:spcPct val="20000"/>
              </a:spcBef>
              <a:defRPr/>
            </a:pPr>
            <a:endParaRPr lang="en-US" sz="2800" dirty="0" smtClean="0"/>
          </a:p>
          <a:p>
            <a:pPr lvl="1" algn="ctr">
              <a:spcBef>
                <a:spcPct val="20000"/>
              </a:spcBef>
              <a:defRPr/>
            </a:pPr>
            <a:r>
              <a:rPr lang="en-US" sz="2000" dirty="0" smtClean="0"/>
              <a:t>Factoid:  A full grown steer produces about 50 liters of saliva per day.</a:t>
            </a:r>
          </a:p>
          <a:p>
            <a:endParaRPr lang="en-US" dirty="0"/>
          </a:p>
        </p:txBody>
      </p:sp>
      <p:pic>
        <p:nvPicPr>
          <p:cNvPr id="162818" name="Picture 2" descr="http://farm2.static.flickr.com/1119/1425246464_c7cc839ff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05000"/>
            <a:ext cx="3400425" cy="453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Ruminant Digestive System</a:t>
            </a:r>
            <a:endParaRPr lang="en-US" sz="32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0" y="990600"/>
            <a:ext cx="51054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Characteristics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of ruminants: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C.  Describe the Ruminant Digestive System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86200" y="2286000"/>
            <a:ext cx="4038600" cy="291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Bef>
                <a:spcPct val="20000"/>
              </a:spcBef>
              <a:defRPr/>
            </a:pPr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</a:rPr>
              <a:t>Chew Cud</a:t>
            </a:r>
          </a:p>
          <a:p>
            <a:pPr lvl="1" algn="ctr">
              <a:spcBef>
                <a:spcPct val="20000"/>
              </a:spcBef>
              <a:defRPr/>
            </a:pPr>
            <a:endParaRPr lang="en-US" sz="2800" dirty="0" smtClean="0"/>
          </a:p>
          <a:p>
            <a:endParaRPr lang="en-US" dirty="0"/>
          </a:p>
        </p:txBody>
      </p:sp>
      <p:pic>
        <p:nvPicPr>
          <p:cNvPr id="128002" name="Picture 2" descr="http://farm4.static.flickr.com/3214/2898788044_8b729a74ca.jpg"/>
          <p:cNvPicPr>
            <a:picLocks noChangeAspect="1" noChangeArrowheads="1"/>
          </p:cNvPicPr>
          <p:nvPr/>
        </p:nvPicPr>
        <p:blipFill rotWithShape="1">
          <a:blip r:embed="rId2" cstate="print"/>
          <a:srcRect l="2112" t="3664" r="2326" b="1904"/>
          <a:stretch/>
        </p:blipFill>
        <p:spPr bwMode="auto">
          <a:xfrm>
            <a:off x="317514" y="2011092"/>
            <a:ext cx="4439185" cy="3018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Ruminant Digestive System</a:t>
            </a:r>
            <a:endParaRPr lang="en-US" sz="32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0" y="990600"/>
            <a:ext cx="51054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Characteristics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of ruminants: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://www.vegetableoil.co.za/Information/Untitled/Oil_Cake/142097_RUMINANT_DIGESTION.JPG"/>
          <p:cNvPicPr>
            <a:picLocks noChangeAspect="1" noChangeArrowheads="1"/>
          </p:cNvPicPr>
          <p:nvPr/>
        </p:nvPicPr>
        <p:blipFill rotWithShape="1">
          <a:blip r:embed="rId2" cstate="print"/>
          <a:srcRect l="1905" t="3487" r="2280" b="7325"/>
          <a:stretch/>
        </p:blipFill>
        <p:spPr bwMode="auto">
          <a:xfrm>
            <a:off x="152400" y="1323087"/>
            <a:ext cx="7315200" cy="486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C.  Describe the Ruminant Digestive System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Ruminant Digestive System</a:t>
            </a:r>
            <a:endParaRPr lang="en-US" sz="32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3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2595" t="-1" b="7605"/>
          <a:stretch/>
        </p:blipFill>
        <p:spPr bwMode="auto">
          <a:xfrm>
            <a:off x="123478" y="685800"/>
            <a:ext cx="7496522" cy="601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D.  Describe the Avian Digestive System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660066"/>
                </a:solidFill>
                <a:latin typeface="Copperplate Gothic Bold"/>
                <a:cs typeface="Copperplate Gothic Bold"/>
              </a:rPr>
              <a:t>Avian Digestive System</a:t>
            </a:r>
            <a:endParaRPr lang="en-US" sz="3200" dirty="0">
              <a:solidFill>
                <a:srgbClr val="660066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D.  Describe the Avian Digestive System</a:t>
            </a:r>
          </a:p>
        </p:txBody>
      </p:sp>
      <p:pic>
        <p:nvPicPr>
          <p:cNvPr id="9" name="Picture 2" descr="http://www.ca.uky.edu/smallflocks/chicken.jpg"/>
          <p:cNvPicPr>
            <a:picLocks noChangeAspect="1" noChangeArrowheads="1"/>
          </p:cNvPicPr>
          <p:nvPr/>
        </p:nvPicPr>
        <p:blipFill>
          <a:blip r:embed="rId2" cstate="print"/>
          <a:srcRect l="16000" t="18204" r="26667"/>
          <a:stretch>
            <a:fillRect/>
          </a:stretch>
        </p:blipFill>
        <p:spPr bwMode="auto">
          <a:xfrm>
            <a:off x="228600" y="4038600"/>
            <a:ext cx="2743200" cy="2615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52400" y="457200"/>
            <a:ext cx="7315200" cy="5755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 smtClean="0">
              <a:solidFill>
                <a:srgbClr val="7030A0"/>
              </a:solidFill>
            </a:endParaRPr>
          </a:p>
          <a:p>
            <a:r>
              <a:rPr lang="en-US" sz="4000" b="1" dirty="0" smtClean="0"/>
              <a:t>1- Mouth: </a:t>
            </a:r>
            <a:r>
              <a:rPr lang="en-US" sz="4000" dirty="0" smtClean="0"/>
              <a:t>No teeth-NO chewing</a:t>
            </a:r>
          </a:p>
          <a:p>
            <a:r>
              <a:rPr lang="en-US" sz="4000" b="1" dirty="0" smtClean="0"/>
              <a:t>2- Esophagus</a:t>
            </a:r>
          </a:p>
          <a:p>
            <a:r>
              <a:rPr lang="en-US" sz="4000" b="1" dirty="0" smtClean="0"/>
              <a:t>3- Crop: </a:t>
            </a:r>
            <a:r>
              <a:rPr lang="en-US" sz="4000" dirty="0" smtClean="0"/>
              <a:t>Pouch where food is stored and soaked</a:t>
            </a:r>
          </a:p>
          <a:p>
            <a:endParaRPr lang="en-US" sz="4000" dirty="0" smtClean="0"/>
          </a:p>
          <a:p>
            <a:r>
              <a:rPr lang="en-US" sz="4000" dirty="0" smtClean="0"/>
              <a:t>				</a:t>
            </a:r>
            <a:r>
              <a:rPr lang="en-US" sz="2400" dirty="0" smtClean="0">
                <a:solidFill>
                  <a:srgbClr val="FF0000"/>
                </a:solidFill>
              </a:rPr>
              <a:t>Factoid: an empty crop is what 				sends hunger signals to the bird’s 			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         brain.</a:t>
            </a:r>
            <a:endParaRPr lang="en-US" sz="4000" dirty="0" smtClean="0"/>
          </a:p>
          <a:p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660066"/>
                </a:solidFill>
                <a:latin typeface="Copperplate Gothic Bold"/>
                <a:cs typeface="Copperplate Gothic Bold"/>
              </a:rPr>
              <a:t>Avian Digestive System</a:t>
            </a:r>
            <a:endParaRPr lang="en-US" sz="3200" dirty="0">
              <a:solidFill>
                <a:srgbClr val="660066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2400" y="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en-US" dirty="0" smtClean="0"/>
              <a:t>Describe the major parts and functions of the digestive system</a:t>
            </a: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228600" y="1524000"/>
            <a:ext cx="73152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en-US" sz="48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MOUTH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is the starting point that begins the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digestive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process.  </a:t>
            </a:r>
            <a:endParaRPr kumimoji="0" lang="en-US" sz="3200" b="1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4572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8000"/>
                </a:solidFill>
                <a:latin typeface="Copperplate Gothic Bold"/>
                <a:cs typeface="Copperplate Gothic Bold"/>
              </a:rPr>
              <a:t>Parts of Digestive System</a:t>
            </a:r>
            <a:endParaRPr lang="en-US" sz="3600" dirty="0">
              <a:solidFill>
                <a:srgbClr val="008000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0840">
            <a:off x="3429000" y="3276600"/>
            <a:ext cx="4022564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75701">
            <a:off x="548392" y="3517325"/>
            <a:ext cx="2851727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9696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D.  Describe the Avian Digestive System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457200"/>
            <a:ext cx="7543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r>
              <a:rPr lang="en-US" sz="4000" b="1" dirty="0" smtClean="0"/>
              <a:t>4- </a:t>
            </a:r>
            <a:r>
              <a:rPr lang="en-US" sz="4000" b="1" dirty="0" err="1" smtClean="0"/>
              <a:t>Proventriculus</a:t>
            </a:r>
            <a:r>
              <a:rPr lang="en-US" sz="4000" b="1" dirty="0" smtClean="0"/>
              <a:t>: </a:t>
            </a:r>
            <a:r>
              <a:rPr lang="en-US" sz="4000" dirty="0" smtClean="0"/>
              <a:t>true stomach where hydrochloric acid is added </a:t>
            </a:r>
            <a:r>
              <a:rPr lang="en-US" sz="2400" dirty="0" smtClean="0"/>
              <a:t>(remember no physical breakdown of the feed has begun)</a:t>
            </a:r>
          </a:p>
          <a:p>
            <a:endParaRPr lang="en-US" sz="2400" b="1" dirty="0" smtClean="0"/>
          </a:p>
          <a:p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660066"/>
                </a:solidFill>
                <a:latin typeface="Copperplate Gothic Bold"/>
                <a:cs typeface="Copperplate Gothic Bold"/>
              </a:rPr>
              <a:t>Avian Digestive System</a:t>
            </a:r>
            <a:endParaRPr lang="en-US" sz="3200" dirty="0">
              <a:solidFill>
                <a:srgbClr val="660066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13" name="Picture 2" descr="http://www.ca.uky.edu/smallflocks/chicken.jpg"/>
          <p:cNvPicPr>
            <a:picLocks noChangeAspect="1" noChangeArrowheads="1"/>
          </p:cNvPicPr>
          <p:nvPr/>
        </p:nvPicPr>
        <p:blipFill>
          <a:blip r:embed="rId2" cstate="print"/>
          <a:srcRect l="16000" t="18204" r="26667"/>
          <a:stretch>
            <a:fillRect/>
          </a:stretch>
        </p:blipFill>
        <p:spPr bwMode="auto">
          <a:xfrm>
            <a:off x="228600" y="4038600"/>
            <a:ext cx="2743200" cy="2615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D.  Describe the Avian Digestive System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457200"/>
            <a:ext cx="75438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 smtClean="0">
              <a:solidFill>
                <a:srgbClr val="7030A0"/>
              </a:solidFill>
            </a:endParaRPr>
          </a:p>
          <a:p>
            <a:r>
              <a:rPr lang="en-US" sz="4000" b="1" dirty="0" smtClean="0"/>
              <a:t>5- Gizzard: </a:t>
            </a:r>
            <a:r>
              <a:rPr lang="en-US" sz="4000" dirty="0" smtClean="0"/>
              <a:t>Muscular organ which functions LIKE teeth to grind food</a:t>
            </a:r>
          </a:p>
          <a:p>
            <a:r>
              <a:rPr lang="en-US" sz="4000" dirty="0" smtClean="0"/>
              <a:t>	</a:t>
            </a:r>
            <a:r>
              <a:rPr lang="en-US" sz="2800" dirty="0" smtClean="0"/>
              <a:t>-Often find small pieces of stones here that 	the bird ate.  They help in the breakdown of 	feed.</a:t>
            </a:r>
          </a:p>
          <a:p>
            <a:endParaRPr lang="en-US" sz="4000" dirty="0" smtClean="0"/>
          </a:p>
          <a:p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660066"/>
                </a:solidFill>
                <a:latin typeface="Copperplate Gothic Bold"/>
                <a:cs typeface="Copperplate Gothic Bold"/>
              </a:rPr>
              <a:t>Avian Digestive System</a:t>
            </a:r>
            <a:endParaRPr lang="en-US" sz="3200" dirty="0">
              <a:solidFill>
                <a:srgbClr val="660066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13" name="Picture 2" descr="http://www.ca.uky.edu/smallflocks/chicken.jpg"/>
          <p:cNvPicPr>
            <a:picLocks noChangeAspect="1" noChangeArrowheads="1"/>
          </p:cNvPicPr>
          <p:nvPr/>
        </p:nvPicPr>
        <p:blipFill>
          <a:blip r:embed="rId2" cstate="print"/>
          <a:srcRect l="16000" t="18204" r="26667"/>
          <a:stretch>
            <a:fillRect/>
          </a:stretch>
        </p:blipFill>
        <p:spPr bwMode="auto">
          <a:xfrm>
            <a:off x="228600" y="4038600"/>
            <a:ext cx="2743200" cy="2615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657600"/>
            <a:ext cx="3581400" cy="26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D.  Describe the Avian Digestive System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457200"/>
            <a:ext cx="7620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 smtClean="0">
              <a:solidFill>
                <a:srgbClr val="7030A0"/>
              </a:solidFill>
            </a:endParaRPr>
          </a:p>
          <a:p>
            <a:r>
              <a:rPr lang="en-US" sz="4000" b="1" dirty="0" smtClean="0"/>
              <a:t>6- Small Intestine</a:t>
            </a:r>
          </a:p>
          <a:p>
            <a:r>
              <a:rPr lang="en-US" sz="4000" b="1" dirty="0" smtClean="0"/>
              <a:t>7- Ceca				</a:t>
            </a:r>
            <a:r>
              <a:rPr lang="en-US" sz="2000" b="1" dirty="0" smtClean="0"/>
              <a:t>Same as other animals</a:t>
            </a:r>
          </a:p>
          <a:p>
            <a:r>
              <a:rPr lang="en-US" sz="4000" b="1" dirty="0" smtClean="0"/>
              <a:t>8- Large Intestine</a:t>
            </a:r>
          </a:p>
          <a:p>
            <a:r>
              <a:rPr lang="en-US" sz="4000" b="1" dirty="0" smtClean="0"/>
              <a:t>9- Cloaca: </a:t>
            </a:r>
            <a:r>
              <a:rPr lang="en-US" sz="4000" dirty="0" smtClean="0"/>
              <a:t>Digestive system waste AND wastes from the renal </a:t>
            </a:r>
            <a:r>
              <a:rPr lang="en-US" sz="2800" dirty="0" smtClean="0"/>
              <a:t>(urinary) </a:t>
            </a:r>
            <a:r>
              <a:rPr lang="en-US" sz="4000" dirty="0" smtClean="0"/>
              <a:t>system exit here.</a:t>
            </a:r>
          </a:p>
          <a:p>
            <a:endParaRPr lang="en-US" sz="4000" dirty="0" smtClean="0"/>
          </a:p>
          <a:p>
            <a:endParaRPr lang="en-US" sz="4000" b="1" dirty="0">
              <a:solidFill>
                <a:srgbClr val="7030A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038600" y="1447800"/>
            <a:ext cx="685800" cy="685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57600" y="2057400"/>
            <a:ext cx="1066800" cy="76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962400" y="2133600"/>
            <a:ext cx="762000" cy="533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660066"/>
                </a:solidFill>
                <a:latin typeface="Copperplate Gothic Bold"/>
                <a:cs typeface="Copperplate Gothic Bold"/>
              </a:rPr>
              <a:t>Avian Digestive System</a:t>
            </a:r>
            <a:endParaRPr lang="en-US" sz="3200" dirty="0">
              <a:solidFill>
                <a:srgbClr val="660066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17" name="Picture 2" descr="http://www.ca.uky.edu/smallflocks/chicken.jpg"/>
          <p:cNvPicPr>
            <a:picLocks noChangeAspect="1" noChangeArrowheads="1"/>
          </p:cNvPicPr>
          <p:nvPr/>
        </p:nvPicPr>
        <p:blipFill>
          <a:blip r:embed="rId2" cstate="print"/>
          <a:srcRect l="16000" t="18204" r="26667"/>
          <a:stretch>
            <a:fillRect/>
          </a:stretch>
        </p:blipFill>
        <p:spPr bwMode="auto">
          <a:xfrm>
            <a:off x="5029200" y="4267200"/>
            <a:ext cx="2514600" cy="2397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E. Classify animals according to their type of digestion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954405"/>
            <a:ext cx="6934200" cy="6586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…Pull it all together…</a:t>
            </a:r>
          </a:p>
          <a:p>
            <a:endParaRPr lang="en-US" dirty="0" smtClean="0"/>
          </a:p>
          <a:p>
            <a:pPr algn="ctr"/>
            <a:r>
              <a:rPr lang="en-US" sz="4800" b="1" dirty="0" smtClean="0"/>
              <a:t>Name 4 types of animal digestion</a:t>
            </a:r>
          </a:p>
          <a:p>
            <a:pPr algn="ctr"/>
            <a:endParaRPr lang="en-US" dirty="0" smtClean="0"/>
          </a:p>
          <a:p>
            <a:r>
              <a:rPr lang="en-US" sz="4800" dirty="0" smtClean="0"/>
              <a:t>1- Monogastric</a:t>
            </a:r>
          </a:p>
          <a:p>
            <a:r>
              <a:rPr lang="en-US" sz="4800" dirty="0" smtClean="0"/>
              <a:t>2- Ruminant</a:t>
            </a:r>
          </a:p>
          <a:p>
            <a:r>
              <a:rPr lang="en-US" sz="4800" dirty="0" smtClean="0"/>
              <a:t>3- Avian</a:t>
            </a:r>
          </a:p>
          <a:p>
            <a:r>
              <a:rPr lang="en-US" sz="4800" dirty="0" smtClean="0"/>
              <a:t>4- ???</a:t>
            </a:r>
          </a:p>
          <a:p>
            <a:endParaRPr lang="en-US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6600"/>
                </a:solidFill>
                <a:latin typeface="Copperplate Gothic Bold"/>
                <a:cs typeface="Copperplate Gothic Bold"/>
              </a:rPr>
              <a:t>Types of Digestion</a:t>
            </a:r>
            <a:endParaRPr lang="en-US" sz="3200" dirty="0">
              <a:solidFill>
                <a:srgbClr val="FF66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E. Classify animals according to their type of digestion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0" y="990600"/>
            <a:ext cx="7772400" cy="5638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Modified Monogastric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Animals that:</a:t>
            </a:r>
          </a:p>
          <a:p>
            <a:pPr marL="457200" marR="0" lvl="1" indent="0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-Eat large amounts of roughage </a:t>
            </a:r>
          </a:p>
          <a:p>
            <a:pPr marL="457200" marR="0" lvl="1" indent="0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(like a ruminant)</a:t>
            </a: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-Have a single compartment stomach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(like a monogastric</a:t>
            </a:r>
            <a:r>
              <a:rPr lang="en-US" sz="2400" dirty="0"/>
              <a:t>)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4000" dirty="0" smtClean="0"/>
              <a:t>-Have a large </a:t>
            </a:r>
            <a:r>
              <a:rPr lang="en-US" sz="4000" dirty="0"/>
              <a:t>c</a:t>
            </a:r>
            <a:r>
              <a:rPr lang="en-US" sz="4000" dirty="0" smtClean="0"/>
              <a:t>ecum to digest large amounts of roughage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6600"/>
                </a:solidFill>
                <a:latin typeface="Copperplate Gothic Bold"/>
                <a:cs typeface="Copperplate Gothic Bold"/>
              </a:rPr>
              <a:t>Types of Digestion</a:t>
            </a:r>
            <a:endParaRPr lang="en-US" sz="3200" dirty="0">
              <a:solidFill>
                <a:srgbClr val="FF66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E. Classify animals according to their type of digestion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990600"/>
            <a:ext cx="7467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Ruminant:</a:t>
            </a:r>
          </a:p>
          <a:p>
            <a:pPr algn="ctr"/>
            <a:r>
              <a:rPr lang="en-US" sz="2800" dirty="0" smtClean="0"/>
              <a:t>-Eats mostly roughage</a:t>
            </a:r>
          </a:p>
          <a:p>
            <a:pPr algn="ctr"/>
            <a:r>
              <a:rPr lang="en-US" sz="2800" dirty="0" smtClean="0"/>
              <a:t>-4 </a:t>
            </a:r>
            <a:r>
              <a:rPr lang="en-US" sz="2800" dirty="0"/>
              <a:t>c</a:t>
            </a:r>
            <a:r>
              <a:rPr lang="en-US" sz="2800" dirty="0" smtClean="0"/>
              <a:t>hamber stomach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114800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Modified Monogastric:</a:t>
            </a:r>
          </a:p>
          <a:p>
            <a:pPr algn="ctr"/>
            <a:r>
              <a:rPr lang="en-US" sz="2800" dirty="0" smtClean="0"/>
              <a:t>-Eats mostly roughage</a:t>
            </a:r>
          </a:p>
          <a:p>
            <a:pPr algn="ctr"/>
            <a:r>
              <a:rPr lang="en-US" sz="2800" dirty="0" smtClean="0"/>
              <a:t>-1 chamber stomach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254514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Monogastric</a:t>
            </a:r>
          </a:p>
          <a:p>
            <a:pPr algn="ctr"/>
            <a:r>
              <a:rPr lang="en-US" sz="2800" dirty="0" smtClean="0"/>
              <a:t>-Eats mostly concentrates</a:t>
            </a:r>
          </a:p>
          <a:p>
            <a:pPr algn="ctr"/>
            <a:r>
              <a:rPr lang="en-US" sz="2800" dirty="0" smtClean="0"/>
              <a:t>-1 chamber stomach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5596116"/>
            <a:ext cx="7772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Avian</a:t>
            </a:r>
          </a:p>
          <a:p>
            <a:pPr algn="ctr"/>
            <a:r>
              <a:rPr lang="en-US" sz="2800" dirty="0" smtClean="0"/>
              <a:t>Birds: Have </a:t>
            </a:r>
            <a:r>
              <a:rPr lang="en-US" sz="2800" dirty="0" smtClean="0"/>
              <a:t>Crop &amp; Gizzard in place of teeth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6600"/>
                </a:solidFill>
                <a:latin typeface="Copperplate Gothic Bold"/>
                <a:cs typeface="Copperplate Gothic Bold"/>
              </a:rPr>
              <a:t>Types of Digestion</a:t>
            </a:r>
            <a:endParaRPr lang="en-US" sz="3200" dirty="0">
              <a:solidFill>
                <a:srgbClr val="FF66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E. Classify animals according to their type of digestion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672" y="1219200"/>
            <a:ext cx="7620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A50021"/>
                </a:solidFill>
              </a:rPr>
              <a:t>… What do they eat?</a:t>
            </a:r>
          </a:p>
          <a:p>
            <a:pPr algn="ctr"/>
            <a:r>
              <a:rPr lang="en-US" sz="3200" dirty="0" smtClean="0"/>
              <a:t>Mostly Roughage with some concentrates</a:t>
            </a:r>
          </a:p>
          <a:p>
            <a:pPr algn="ctr"/>
            <a:endParaRPr lang="en-US" sz="1200" dirty="0" smtClean="0"/>
          </a:p>
          <a:p>
            <a:r>
              <a:rPr lang="en-US" sz="3600" dirty="0" smtClean="0">
                <a:solidFill>
                  <a:srgbClr val="A50021"/>
                </a:solidFill>
              </a:rPr>
              <a:t>…How many stomach compartments?</a:t>
            </a:r>
          </a:p>
          <a:p>
            <a:pPr algn="ctr"/>
            <a:r>
              <a:rPr lang="en-US" sz="3200" dirty="0" smtClean="0"/>
              <a:t>4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5715000"/>
            <a:ext cx="769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A50021"/>
                </a:solidFill>
              </a:rPr>
              <a:t>… What type of digestive system?</a:t>
            </a:r>
          </a:p>
          <a:p>
            <a:pPr algn="ctr"/>
            <a:r>
              <a:rPr lang="en-US" sz="3200" dirty="0" smtClean="0"/>
              <a:t>Ruminant</a:t>
            </a:r>
            <a:endParaRPr lang="en-US" sz="3200" dirty="0"/>
          </a:p>
        </p:txBody>
      </p:sp>
      <p:pic>
        <p:nvPicPr>
          <p:cNvPr id="12" name="Picture 11" descr="cow-biogas_z_1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3516406"/>
            <a:ext cx="3048000" cy="2241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6600"/>
                </a:solidFill>
                <a:latin typeface="Copperplate Gothic Bold"/>
                <a:cs typeface="Copperplate Gothic Bold"/>
              </a:rPr>
              <a:t>Types of Digestion</a:t>
            </a:r>
            <a:endParaRPr lang="en-US" sz="3200" dirty="0">
              <a:solidFill>
                <a:srgbClr val="FF66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E. Classify animals according to their type of digestion</a:t>
            </a:r>
          </a:p>
        </p:txBody>
      </p:sp>
      <p:pic>
        <p:nvPicPr>
          <p:cNvPr id="11" name="Picture 10" descr="DraftHor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3562350"/>
            <a:ext cx="297180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6600"/>
                </a:solidFill>
                <a:latin typeface="Copperplate Gothic Bold"/>
                <a:cs typeface="Copperplate Gothic Bold"/>
              </a:rPr>
              <a:t>Types of Digestion</a:t>
            </a:r>
            <a:endParaRPr lang="en-US" sz="3200" dirty="0">
              <a:solidFill>
                <a:srgbClr val="FF6600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72" y="1219200"/>
            <a:ext cx="7620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A50021"/>
                </a:solidFill>
              </a:rPr>
              <a:t>… What do they eat?</a:t>
            </a:r>
          </a:p>
          <a:p>
            <a:pPr algn="ctr"/>
            <a:r>
              <a:rPr lang="en-US" sz="3200" dirty="0" smtClean="0"/>
              <a:t>Mostly Roughage with some concentrates</a:t>
            </a:r>
          </a:p>
          <a:p>
            <a:pPr algn="ctr"/>
            <a:endParaRPr lang="en-US" sz="1200" dirty="0" smtClean="0"/>
          </a:p>
          <a:p>
            <a:r>
              <a:rPr lang="en-US" sz="3600" dirty="0" smtClean="0">
                <a:solidFill>
                  <a:srgbClr val="A50021"/>
                </a:solidFill>
              </a:rPr>
              <a:t>…How many stomach compartments?</a:t>
            </a:r>
          </a:p>
          <a:p>
            <a:pPr algn="ctr"/>
            <a:r>
              <a:rPr lang="en-US" sz="3200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715000"/>
            <a:ext cx="769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A50021"/>
                </a:solidFill>
              </a:rPr>
              <a:t>… What type of digestive system?</a:t>
            </a:r>
          </a:p>
          <a:p>
            <a:pPr algn="ctr"/>
            <a:r>
              <a:rPr lang="en-US" sz="3200" dirty="0" smtClean="0"/>
              <a:t>Modified Monogastric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E. Classify animals according to their type of digestion</a:t>
            </a:r>
          </a:p>
        </p:txBody>
      </p:sp>
      <p:pic>
        <p:nvPicPr>
          <p:cNvPr id="19" name="Picture 18" descr="4737304_black_and_white_sheep-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3619500"/>
            <a:ext cx="2895600" cy="21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6600"/>
                </a:solidFill>
                <a:latin typeface="Copperplate Gothic Bold"/>
                <a:cs typeface="Copperplate Gothic Bold"/>
              </a:rPr>
              <a:t>Types of Digestion</a:t>
            </a:r>
            <a:endParaRPr lang="en-US" sz="3200" dirty="0">
              <a:solidFill>
                <a:srgbClr val="FF6600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72" y="1219200"/>
            <a:ext cx="7620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A50021"/>
                </a:solidFill>
              </a:rPr>
              <a:t>… What do they eat?</a:t>
            </a:r>
          </a:p>
          <a:p>
            <a:pPr algn="ctr"/>
            <a:r>
              <a:rPr lang="en-US" sz="3200" dirty="0" smtClean="0"/>
              <a:t>Mostly Roughage with some concentrates</a:t>
            </a:r>
          </a:p>
          <a:p>
            <a:pPr algn="ctr"/>
            <a:endParaRPr lang="en-US" sz="1200" dirty="0" smtClean="0"/>
          </a:p>
          <a:p>
            <a:r>
              <a:rPr lang="en-US" sz="3600" dirty="0" smtClean="0">
                <a:solidFill>
                  <a:srgbClr val="A50021"/>
                </a:solidFill>
              </a:rPr>
              <a:t>…How many stomach compartments?</a:t>
            </a:r>
          </a:p>
          <a:p>
            <a:pPr algn="ctr"/>
            <a:r>
              <a:rPr lang="en-US" sz="3200" dirty="0" smtClean="0"/>
              <a:t>4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5715000"/>
            <a:ext cx="769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A50021"/>
                </a:solidFill>
              </a:rPr>
              <a:t>… What type of digestive system?</a:t>
            </a:r>
          </a:p>
          <a:p>
            <a:pPr algn="ctr"/>
            <a:r>
              <a:rPr lang="en-US" sz="3200" dirty="0" smtClean="0"/>
              <a:t>Ruminant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E. Classify animals according to their type of digestion</a:t>
            </a:r>
          </a:p>
        </p:txBody>
      </p:sp>
      <p:pic>
        <p:nvPicPr>
          <p:cNvPr id="11" name="Picture 10" descr="Polish H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3539490"/>
            <a:ext cx="2667000" cy="2213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6600"/>
                </a:solidFill>
                <a:latin typeface="Copperplate Gothic Bold"/>
                <a:cs typeface="Copperplate Gothic Bold"/>
              </a:rPr>
              <a:t>Types of Digestion</a:t>
            </a:r>
            <a:endParaRPr lang="en-US" sz="3200" dirty="0">
              <a:solidFill>
                <a:srgbClr val="FF6600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72" y="1219200"/>
            <a:ext cx="7620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A50021"/>
                </a:solidFill>
              </a:rPr>
              <a:t>… What do they eat?</a:t>
            </a:r>
          </a:p>
          <a:p>
            <a:pPr algn="ctr"/>
            <a:r>
              <a:rPr lang="en-US" sz="3200" dirty="0" smtClean="0"/>
              <a:t>Mostly concentrates</a:t>
            </a:r>
          </a:p>
          <a:p>
            <a:pPr algn="ctr"/>
            <a:endParaRPr lang="en-US" sz="1200" dirty="0" smtClean="0"/>
          </a:p>
          <a:p>
            <a:r>
              <a:rPr lang="en-US" sz="3600" dirty="0" smtClean="0">
                <a:solidFill>
                  <a:srgbClr val="A50021"/>
                </a:solidFill>
              </a:rPr>
              <a:t>…How many stomach compartments?</a:t>
            </a:r>
          </a:p>
          <a:p>
            <a:pPr algn="ctr"/>
            <a:r>
              <a:rPr lang="en-US" sz="32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715000"/>
            <a:ext cx="769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A50021"/>
                </a:solidFill>
              </a:rPr>
              <a:t>… What type of digestive system?</a:t>
            </a:r>
          </a:p>
          <a:p>
            <a:pPr algn="ctr"/>
            <a:r>
              <a:rPr lang="en-US" sz="3200" dirty="0" smtClean="0"/>
              <a:t>Avian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04800" y="1219200"/>
            <a:ext cx="70866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TONGUE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is used for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grasping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the food,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mixing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and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swallowing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.  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009900"/>
            <a:ext cx="4724400" cy="354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52400" y="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en-US" dirty="0" smtClean="0"/>
              <a:t>Describe the major parts and functions of the digestive system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4572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8000"/>
                </a:solidFill>
                <a:latin typeface="Copperplate Gothic Bold"/>
                <a:cs typeface="Copperplate Gothic Bold"/>
              </a:rPr>
              <a:t>Parts of Digestive System</a:t>
            </a:r>
            <a:endParaRPr lang="en-US" sz="3600" dirty="0">
              <a:solidFill>
                <a:srgbClr val="0080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E. Classify animals according to their type of digestion</a:t>
            </a:r>
          </a:p>
        </p:txBody>
      </p:sp>
      <p:pic>
        <p:nvPicPr>
          <p:cNvPr id="11" name="Picture 10" descr="IMG_0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3505200"/>
            <a:ext cx="297180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6600"/>
                </a:solidFill>
                <a:latin typeface="Copperplate Gothic Bold"/>
                <a:cs typeface="Copperplate Gothic Bold"/>
              </a:rPr>
              <a:t>Types of Digestion</a:t>
            </a:r>
            <a:endParaRPr lang="en-US" sz="3200" dirty="0">
              <a:solidFill>
                <a:srgbClr val="FF6600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72" y="1219200"/>
            <a:ext cx="7620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A50021"/>
                </a:solidFill>
              </a:rPr>
              <a:t>… What do they eat?</a:t>
            </a:r>
          </a:p>
          <a:p>
            <a:pPr algn="ctr"/>
            <a:r>
              <a:rPr lang="en-US" sz="3200" dirty="0" smtClean="0"/>
              <a:t>Mostly Roughage with some concentrates</a:t>
            </a:r>
          </a:p>
          <a:p>
            <a:pPr algn="ctr"/>
            <a:endParaRPr lang="en-US" sz="1200" dirty="0" smtClean="0"/>
          </a:p>
          <a:p>
            <a:r>
              <a:rPr lang="en-US" sz="3600" dirty="0" smtClean="0">
                <a:solidFill>
                  <a:srgbClr val="A50021"/>
                </a:solidFill>
              </a:rPr>
              <a:t>…How many stomach compartments?</a:t>
            </a:r>
          </a:p>
          <a:p>
            <a:pPr algn="ctr"/>
            <a:r>
              <a:rPr lang="en-US" sz="32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715000"/>
            <a:ext cx="769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A50021"/>
                </a:solidFill>
              </a:rPr>
              <a:t>… What type of digestive system?</a:t>
            </a:r>
          </a:p>
          <a:p>
            <a:pPr algn="ctr"/>
            <a:r>
              <a:rPr lang="en-US" sz="3200" dirty="0" smtClean="0"/>
              <a:t>Modified Monogastric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E. Classify animals according to their type of digestion</a:t>
            </a:r>
          </a:p>
        </p:txBody>
      </p:sp>
      <p:pic>
        <p:nvPicPr>
          <p:cNvPr id="13" name="Picture 12" descr="goa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3534295"/>
            <a:ext cx="3276600" cy="2204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6600"/>
                </a:solidFill>
                <a:latin typeface="Copperplate Gothic Bold"/>
                <a:cs typeface="Copperplate Gothic Bold"/>
              </a:rPr>
              <a:t>Types of Digestion</a:t>
            </a:r>
            <a:endParaRPr lang="en-US" sz="3200" dirty="0">
              <a:solidFill>
                <a:srgbClr val="FF6600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72" y="1219200"/>
            <a:ext cx="7620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A50021"/>
                </a:solidFill>
              </a:rPr>
              <a:t>… What do they eat?</a:t>
            </a:r>
          </a:p>
          <a:p>
            <a:pPr algn="ctr"/>
            <a:r>
              <a:rPr lang="en-US" sz="3200" dirty="0" smtClean="0"/>
              <a:t>Mostly Roughage with some concentrates</a:t>
            </a:r>
          </a:p>
          <a:p>
            <a:pPr algn="ctr"/>
            <a:endParaRPr lang="en-US" sz="1200" dirty="0" smtClean="0"/>
          </a:p>
          <a:p>
            <a:r>
              <a:rPr lang="en-US" sz="3600" dirty="0" smtClean="0">
                <a:solidFill>
                  <a:srgbClr val="A50021"/>
                </a:solidFill>
              </a:rPr>
              <a:t>…How many stomach compartments?</a:t>
            </a:r>
          </a:p>
          <a:p>
            <a:pPr algn="ctr"/>
            <a:r>
              <a:rPr lang="en-US" sz="3200" dirty="0" smtClean="0"/>
              <a:t>4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715000"/>
            <a:ext cx="769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A50021"/>
                </a:solidFill>
              </a:rPr>
              <a:t>… What type of digestive system?</a:t>
            </a:r>
          </a:p>
          <a:p>
            <a:pPr algn="ctr"/>
            <a:r>
              <a:rPr lang="en-US" sz="3200" dirty="0" smtClean="0"/>
              <a:t>Ruminant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E. Classify animals according to their type of digestion</a:t>
            </a:r>
          </a:p>
        </p:txBody>
      </p:sp>
      <p:pic>
        <p:nvPicPr>
          <p:cNvPr id="11" name="Picture 10" descr="Cute_p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3593176"/>
            <a:ext cx="2895600" cy="2198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6600"/>
                </a:solidFill>
                <a:latin typeface="Copperplate Gothic Bold"/>
                <a:cs typeface="Copperplate Gothic Bold"/>
              </a:rPr>
              <a:t>Types of Digestion</a:t>
            </a:r>
            <a:endParaRPr lang="en-US" sz="3200" dirty="0">
              <a:solidFill>
                <a:srgbClr val="FF6600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72" y="1219200"/>
            <a:ext cx="7620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A50021"/>
                </a:solidFill>
              </a:rPr>
              <a:t>… What do they eat?</a:t>
            </a:r>
          </a:p>
          <a:p>
            <a:pPr algn="ctr"/>
            <a:r>
              <a:rPr lang="en-US" sz="3200" dirty="0"/>
              <a:t>C</a:t>
            </a:r>
            <a:r>
              <a:rPr lang="en-US" sz="3200" dirty="0" smtClean="0"/>
              <a:t>oncentrates</a:t>
            </a:r>
          </a:p>
          <a:p>
            <a:pPr algn="ctr"/>
            <a:endParaRPr lang="en-US" sz="1200" dirty="0" smtClean="0"/>
          </a:p>
          <a:p>
            <a:r>
              <a:rPr lang="en-US" sz="3600" dirty="0" smtClean="0">
                <a:solidFill>
                  <a:srgbClr val="A50021"/>
                </a:solidFill>
              </a:rPr>
              <a:t>…How many stomach compartments?</a:t>
            </a:r>
          </a:p>
          <a:p>
            <a:pPr algn="ctr"/>
            <a:r>
              <a:rPr lang="en-US" sz="32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715000"/>
            <a:ext cx="769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A50021"/>
                </a:solidFill>
              </a:rPr>
              <a:t>… What type of digestive system?</a:t>
            </a:r>
          </a:p>
          <a:p>
            <a:pPr algn="ctr"/>
            <a:r>
              <a:rPr lang="en-US" sz="3200" dirty="0" smtClean="0"/>
              <a:t>Monogastric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E. Classify animals according to their type of digestion</a:t>
            </a:r>
          </a:p>
        </p:txBody>
      </p:sp>
      <p:pic>
        <p:nvPicPr>
          <p:cNvPr id="128002" name="Picture 2" descr="http://www.netstate.com/states/symb/gamebirds/images/wild_turk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581400"/>
            <a:ext cx="22098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6600"/>
                </a:solidFill>
                <a:latin typeface="Copperplate Gothic Bold"/>
                <a:cs typeface="Copperplate Gothic Bold"/>
              </a:rPr>
              <a:t>Types of Digestion</a:t>
            </a:r>
            <a:endParaRPr lang="en-US" sz="3200" dirty="0">
              <a:solidFill>
                <a:srgbClr val="FF6600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72" y="1219200"/>
            <a:ext cx="7620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A50021"/>
                </a:solidFill>
              </a:rPr>
              <a:t>… What do they eat?</a:t>
            </a:r>
          </a:p>
          <a:p>
            <a:pPr algn="ctr"/>
            <a:r>
              <a:rPr lang="en-US" sz="3200" dirty="0" smtClean="0"/>
              <a:t>Mostly </a:t>
            </a:r>
            <a:r>
              <a:rPr lang="en-US" sz="3200" dirty="0"/>
              <a:t>C</a:t>
            </a:r>
            <a:r>
              <a:rPr lang="en-US" sz="3200" dirty="0" smtClean="0"/>
              <a:t>oncentrates</a:t>
            </a:r>
          </a:p>
          <a:p>
            <a:pPr algn="ctr"/>
            <a:endParaRPr lang="en-US" sz="1200" dirty="0" smtClean="0"/>
          </a:p>
          <a:p>
            <a:r>
              <a:rPr lang="en-US" sz="3600" dirty="0" smtClean="0">
                <a:solidFill>
                  <a:srgbClr val="A50021"/>
                </a:solidFill>
              </a:rPr>
              <a:t>…How many stomach compartments?</a:t>
            </a:r>
          </a:p>
          <a:p>
            <a:pPr algn="ctr"/>
            <a:r>
              <a:rPr lang="en-US" sz="32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715000"/>
            <a:ext cx="769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A50021"/>
                </a:solidFill>
              </a:rPr>
              <a:t>… What type of digestive system?</a:t>
            </a:r>
          </a:p>
          <a:p>
            <a:pPr algn="ctr"/>
            <a:r>
              <a:rPr lang="en-US" sz="3200" dirty="0" smtClean="0"/>
              <a:t>Avian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F. List Digestive Enzymes and their function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012984"/>
            <a:ext cx="777240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Enzyme:  </a:t>
            </a:r>
            <a:r>
              <a:rPr lang="en-US" sz="4000" dirty="0" smtClean="0">
                <a:solidFill>
                  <a:srgbClr val="FF0000"/>
                </a:solidFill>
              </a:rPr>
              <a:t>A protein that chemically breaks down food</a:t>
            </a:r>
          </a:p>
          <a:p>
            <a:r>
              <a:rPr lang="en-US" sz="4000" i="1" dirty="0" smtClean="0"/>
              <a:t>In the mouth:</a:t>
            </a:r>
          </a:p>
          <a:p>
            <a:pPr algn="r"/>
            <a:r>
              <a:rPr lang="en-US" sz="4000" dirty="0" smtClean="0"/>
              <a:t>	</a:t>
            </a:r>
            <a:r>
              <a:rPr lang="en-US" sz="4000" b="1" dirty="0" smtClean="0"/>
              <a:t>Saliva: </a:t>
            </a:r>
            <a:r>
              <a:rPr lang="en-US" sz="4000" dirty="0" smtClean="0"/>
              <a:t>begins breakdown of </a:t>
            </a:r>
            <a:r>
              <a:rPr lang="en-US" sz="4000" dirty="0" err="1" smtClean="0"/>
              <a:t>carbs</a:t>
            </a:r>
            <a:endParaRPr lang="en-US" sz="4000" dirty="0" smtClean="0"/>
          </a:p>
          <a:p>
            <a:r>
              <a:rPr lang="en-US" sz="4000" i="1" dirty="0" smtClean="0"/>
              <a:t>In the stomach:</a:t>
            </a:r>
            <a:endParaRPr lang="en-US" sz="2000" i="1" dirty="0" smtClean="0"/>
          </a:p>
          <a:p>
            <a:r>
              <a:rPr lang="en-US" sz="4000" b="1" dirty="0" smtClean="0"/>
              <a:t>	Gastric Juice: </a:t>
            </a:r>
          </a:p>
          <a:p>
            <a:pPr lvl="3">
              <a:buFont typeface="Calibri" pitchFamily="34" charset="0"/>
              <a:buChar char="–"/>
            </a:pPr>
            <a:r>
              <a:rPr lang="en-US" sz="3200" dirty="0" smtClean="0"/>
              <a:t>0.2- 0.5% hydrochloric acid</a:t>
            </a:r>
          </a:p>
          <a:p>
            <a:pPr lvl="3">
              <a:buFont typeface="Calibri" pitchFamily="34" charset="0"/>
              <a:buChar char="–"/>
            </a:pPr>
            <a:r>
              <a:rPr lang="en-US" sz="3200" dirty="0" smtClean="0"/>
              <a:t>Produced by stomach/</a:t>
            </a:r>
            <a:r>
              <a:rPr lang="en-US" sz="3200" dirty="0" err="1" smtClean="0"/>
              <a:t>abomasum</a:t>
            </a:r>
            <a:endParaRPr lang="en-US" sz="3200" dirty="0" smtClean="0"/>
          </a:p>
          <a:p>
            <a:r>
              <a:rPr lang="en-US" sz="4000" b="1" dirty="0"/>
              <a:t>	</a:t>
            </a:r>
            <a:r>
              <a:rPr lang="en-US" sz="4000" b="1" dirty="0" smtClean="0"/>
              <a:t>Pepsin:</a:t>
            </a:r>
          </a:p>
          <a:p>
            <a:pPr lvl="3">
              <a:buFont typeface="Calibri" pitchFamily="34" charset="0"/>
              <a:buChar char="–"/>
            </a:pPr>
            <a:r>
              <a:rPr lang="en-US" sz="3200" dirty="0" smtClean="0"/>
              <a:t>Breaks down proteins</a:t>
            </a:r>
          </a:p>
          <a:p>
            <a:pPr lvl="1">
              <a:buFont typeface="Calibri" pitchFamily="34" charset="0"/>
              <a:buChar char="–"/>
            </a:pPr>
            <a:endParaRPr lang="en-US" sz="4000" dirty="0" smtClean="0"/>
          </a:p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3"/>
                </a:solidFill>
                <a:latin typeface="Copperplate Gothic Bold"/>
                <a:cs typeface="Copperplate Gothic Bold"/>
              </a:rPr>
              <a:t>Digestive Enzymes</a:t>
            </a:r>
            <a:endParaRPr lang="en-US" sz="3200" dirty="0">
              <a:solidFill>
                <a:schemeClr val="accent3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 smtClean="0"/>
              <a:t>F. List Digestive Enzymes and their function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883920"/>
            <a:ext cx="7696200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/>
              <a:t>In the small intestine:</a:t>
            </a:r>
          </a:p>
          <a:p>
            <a:endParaRPr lang="en-US" sz="800" dirty="0" smtClean="0"/>
          </a:p>
          <a:p>
            <a:r>
              <a:rPr lang="en-US" sz="4000" b="1" dirty="0" smtClean="0"/>
              <a:t>	</a:t>
            </a:r>
            <a:r>
              <a:rPr lang="en-US" sz="4000" b="1" dirty="0" err="1" smtClean="0"/>
              <a:t>Chyme</a:t>
            </a:r>
            <a:r>
              <a:rPr lang="en-US" sz="4000" b="1" dirty="0" smtClean="0"/>
              <a:t>: </a:t>
            </a:r>
            <a:r>
              <a:rPr lang="en-US" sz="4000" dirty="0" smtClean="0"/>
              <a:t>An Acid</a:t>
            </a:r>
          </a:p>
          <a:p>
            <a:r>
              <a:rPr lang="en-US" sz="4000" b="1" dirty="0"/>
              <a:t>	</a:t>
            </a:r>
            <a:r>
              <a:rPr lang="en-US" sz="4000" b="1" dirty="0" smtClean="0"/>
              <a:t>Pancreatic Juices</a:t>
            </a:r>
          </a:p>
          <a:p>
            <a:pPr lvl="3">
              <a:buFont typeface="Calibri" pitchFamily="34" charset="0"/>
              <a:buChar char="–"/>
            </a:pPr>
            <a:r>
              <a:rPr lang="en-US" sz="4000" b="1" dirty="0" err="1" smtClean="0"/>
              <a:t>Trypsin</a:t>
            </a:r>
            <a:r>
              <a:rPr lang="en-US" sz="4000" b="1" dirty="0" smtClean="0"/>
              <a:t>: </a:t>
            </a:r>
            <a:r>
              <a:rPr lang="en-US" sz="3600" dirty="0" smtClean="0"/>
              <a:t>breaks down protein</a:t>
            </a:r>
          </a:p>
          <a:p>
            <a:pPr lvl="3">
              <a:buFont typeface="Calibri" pitchFamily="34" charset="0"/>
              <a:buChar char="–"/>
            </a:pPr>
            <a:r>
              <a:rPr lang="en-US" sz="4000" b="1" dirty="0" smtClean="0"/>
              <a:t>Pancreatic Amylase</a:t>
            </a:r>
            <a:r>
              <a:rPr lang="en-US" sz="4000" b="1" dirty="0" smtClean="0"/>
              <a:t>: </a:t>
            </a:r>
            <a:r>
              <a:rPr lang="en-US" sz="3600" dirty="0"/>
              <a:t>c</a:t>
            </a:r>
            <a:r>
              <a:rPr lang="en-US" sz="3600" dirty="0" smtClean="0"/>
              <a:t>hanges </a:t>
            </a:r>
            <a:r>
              <a:rPr lang="en-US" sz="3600" dirty="0" smtClean="0"/>
              <a:t>starch to a simple sugar</a:t>
            </a:r>
            <a:endParaRPr lang="en-US" sz="3600" b="1" dirty="0" smtClean="0"/>
          </a:p>
          <a:p>
            <a:r>
              <a:rPr lang="en-US" sz="4000" b="1" dirty="0" smtClean="0"/>
              <a:t>	Bile: </a:t>
            </a:r>
            <a:r>
              <a:rPr lang="en-US" sz="3600" dirty="0" smtClean="0"/>
              <a:t>Green liquid produced in the 	liver and stored in gall bladder.  	Digests fat</a:t>
            </a:r>
            <a:endParaRPr lang="en-US" sz="3600" b="1" dirty="0" smtClean="0"/>
          </a:p>
          <a:p>
            <a:endParaRPr lang="en-US" sz="4000" b="1" dirty="0" smtClean="0"/>
          </a:p>
          <a:p>
            <a:pPr lvl="1">
              <a:buFont typeface="Calibri" pitchFamily="34" charset="0"/>
              <a:buChar char="–"/>
            </a:pPr>
            <a:endParaRPr lang="en-US" sz="4000" dirty="0" smtClean="0"/>
          </a:p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4572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3"/>
                </a:solidFill>
                <a:latin typeface="Copperplate Gothic Bold"/>
                <a:cs typeface="Copperplate Gothic Bold"/>
              </a:rPr>
              <a:t>Digestive Enzymes</a:t>
            </a:r>
            <a:endParaRPr lang="en-US" sz="3200" dirty="0">
              <a:solidFill>
                <a:schemeClr val="accent3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5" y="-35282"/>
            <a:ext cx="7688685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Bell Quiz</a:t>
            </a:r>
            <a:br>
              <a:rPr lang="en-US" dirty="0" smtClean="0">
                <a:solidFill>
                  <a:srgbClr val="008000"/>
                </a:solidFill>
              </a:rPr>
            </a:br>
            <a:r>
              <a:rPr lang="en-US" sz="2700" dirty="0" smtClean="0">
                <a:solidFill>
                  <a:schemeClr val="bg1">
                    <a:lumMod val="50000"/>
                  </a:schemeClr>
                </a:solidFill>
              </a:rPr>
              <a:t>Objective A &amp; B</a:t>
            </a:r>
            <a:endParaRPr lang="en-US" sz="2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7696200" cy="5715000"/>
          </a:xfrm>
        </p:spPr>
        <p:txBody>
          <a:bodyPr>
            <a:normAutofit fontScale="925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List 2 </a:t>
            </a:r>
            <a:r>
              <a:rPr lang="en-US" sz="3600" dirty="0" smtClean="0"/>
              <a:t>characteristics</a:t>
            </a:r>
            <a:r>
              <a:rPr lang="en-US" sz="3600" dirty="0" smtClean="0"/>
              <a:t> </a:t>
            </a:r>
            <a:r>
              <a:rPr lang="en-US" sz="3600" dirty="0" smtClean="0"/>
              <a:t>that distinguish a monogastric </a:t>
            </a:r>
            <a:r>
              <a:rPr lang="en-US" sz="3600" dirty="0" smtClean="0"/>
              <a:t>animal.</a:t>
            </a:r>
            <a:endParaRPr lang="en-US" sz="3600" dirty="0" smtClean="0"/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What is the difference between the chemical and physical breakdown of feed?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What is the purpose of the teeth?  Do they provide chemical or physical breakdown?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What are the 3 segments of the small intestine?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What is the purpose of villi and microvilli?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5" y="-35282"/>
            <a:ext cx="7688685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Bell Quiz</a:t>
            </a:r>
            <a:br>
              <a:rPr lang="en-US" dirty="0" smtClean="0">
                <a:solidFill>
                  <a:srgbClr val="008000"/>
                </a:solidFill>
              </a:rPr>
            </a:br>
            <a:r>
              <a:rPr lang="en-US" sz="2700" dirty="0" smtClean="0">
                <a:solidFill>
                  <a:schemeClr val="bg1">
                    <a:lumMod val="50000"/>
                  </a:schemeClr>
                </a:solidFill>
              </a:rPr>
              <a:t>Objective </a:t>
            </a:r>
            <a:r>
              <a:rPr lang="en-US" sz="2700" dirty="0" smtClean="0">
                <a:solidFill>
                  <a:schemeClr val="bg1">
                    <a:lumMod val="50000"/>
                  </a:schemeClr>
                </a:solidFill>
              </a:rPr>
              <a:t>C </a:t>
            </a:r>
            <a:r>
              <a:rPr lang="en-US" sz="2700" dirty="0" smtClean="0">
                <a:solidFill>
                  <a:schemeClr val="bg1">
                    <a:lumMod val="50000"/>
                  </a:schemeClr>
                </a:solidFill>
              </a:rPr>
              <a:t>&amp; </a:t>
            </a:r>
            <a:r>
              <a:rPr lang="en-US" sz="2700" dirty="0" smtClean="0">
                <a:solidFill>
                  <a:schemeClr val="bg1">
                    <a:lumMod val="50000"/>
                  </a:schemeClr>
                </a:solidFill>
              </a:rPr>
              <a:t>D</a:t>
            </a:r>
            <a:endParaRPr lang="en-US" sz="2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7696200" cy="5715000"/>
          </a:xfrm>
        </p:spPr>
        <p:txBody>
          <a:bodyPr>
            <a:normAutofit fontScale="925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List </a:t>
            </a:r>
            <a:r>
              <a:rPr lang="en-US" sz="3600" dirty="0" smtClean="0"/>
              <a:t>the 4 chambers of the ruminant stomach in order.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What is “hardware disease” and which compartment collects non-food items?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What structure is found in young ruminants which allows milk to pass directly to abomasum?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Which structures are only found in the avian digestive system?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What is the purpose of the gizzard?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23419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5" y="-35282"/>
            <a:ext cx="7688685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Bell Quiz</a:t>
            </a:r>
            <a:br>
              <a:rPr lang="en-US" dirty="0" smtClean="0">
                <a:solidFill>
                  <a:srgbClr val="008000"/>
                </a:solidFill>
              </a:rPr>
            </a:br>
            <a:r>
              <a:rPr lang="en-US" sz="2700" dirty="0" smtClean="0">
                <a:solidFill>
                  <a:schemeClr val="bg1">
                    <a:lumMod val="50000"/>
                  </a:schemeClr>
                </a:solidFill>
              </a:rPr>
              <a:t>Objective </a:t>
            </a:r>
            <a:r>
              <a:rPr lang="en-US" sz="2700" dirty="0" smtClean="0">
                <a:solidFill>
                  <a:schemeClr val="bg1">
                    <a:lumMod val="50000"/>
                  </a:schemeClr>
                </a:solidFill>
              </a:rPr>
              <a:t>E &amp; F</a:t>
            </a:r>
            <a:endParaRPr lang="en-US" sz="2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7696200" cy="5715000"/>
          </a:xfrm>
        </p:spPr>
        <p:txBody>
          <a:bodyPr>
            <a:normAutofit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What 2 characteristics should you consider when determinin</a:t>
            </a:r>
            <a:r>
              <a:rPr lang="en-US" sz="3600" dirty="0" smtClean="0"/>
              <a:t>g what type of digestive system an animal has?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List 3 animals that are ruminants.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List 1 animal that is monogastric.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List 2 animals that are modified monogastrics.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What is the purpose of an enzyme?  List 3 examples.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086466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62000" y="1371600"/>
            <a:ext cx="6172200" cy="373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TEETH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tear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chew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the feed into smaller particles that may be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swallowed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endParaRPr kumimoji="0" lang="en-US" sz="3200" b="1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38574">
            <a:off x="733327" y="3377283"/>
            <a:ext cx="25146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152400" y="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en-US" dirty="0" smtClean="0"/>
              <a:t>Describe the major parts and functions of the digestive system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4572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8000"/>
                </a:solidFill>
                <a:latin typeface="Copperplate Gothic Bold"/>
                <a:cs typeface="Copperplate Gothic Bold"/>
              </a:rPr>
              <a:t>Parts of Digestive System</a:t>
            </a:r>
            <a:endParaRPr lang="en-US" sz="3600" dirty="0">
              <a:solidFill>
                <a:srgbClr val="008000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8818">
            <a:off x="3243688" y="3615547"/>
            <a:ext cx="4140200" cy="2619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62000" y="1371600"/>
            <a:ext cx="61722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 Types of Digestion: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3200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Physical:</a:t>
            </a:r>
            <a:r>
              <a:rPr lang="en-US" sz="3200" noProof="0" dirty="0" smtClean="0"/>
              <a:t> </a:t>
            </a:r>
            <a:r>
              <a:rPr kumimoji="0" lang="en-US" sz="32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Breakdown of </a:t>
            </a:r>
            <a:r>
              <a:rPr kumimoji="0" lang="en-US" sz="32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food into smaller sized pieces.</a:t>
            </a:r>
            <a:endParaRPr kumimoji="0" lang="en-US" sz="3200" i="0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3200" b="1" u="sng" baseline="0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Chemical: </a:t>
            </a:r>
            <a:r>
              <a:rPr kumimoji="0" lang="en-US" sz="32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Breakdown of </a:t>
            </a:r>
            <a:r>
              <a:rPr kumimoji="0" lang="en-US" sz="32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chemical composition of food</a:t>
            </a:r>
            <a:endParaRPr kumimoji="0" lang="en-US" sz="3200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en-US" dirty="0" smtClean="0"/>
              <a:t>Describe the major parts and functions of the digestive system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4572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8000"/>
                </a:solidFill>
                <a:latin typeface="Copperplate Gothic Bold"/>
                <a:cs typeface="Copperplate Gothic Bold"/>
              </a:rPr>
              <a:t>Parts of Digestive System</a:t>
            </a:r>
            <a:endParaRPr lang="en-US" sz="3600" dirty="0">
              <a:solidFill>
                <a:srgbClr val="008000"/>
              </a:solidFill>
              <a:latin typeface="Copperplate Gothic Bold"/>
              <a:cs typeface="Copperplate Gothic Bold"/>
            </a:endParaRPr>
          </a:p>
        </p:txBody>
      </p:sp>
    </p:spTree>
    <p:extLst>
      <p:ext uri="{BB962C8B-B14F-4D97-AF65-F5344CB8AC3E}">
        <p14:creationId xmlns:p14="http://schemas.microsoft.com/office/powerpoint/2010/main" val="3835787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228600" y="1219200"/>
            <a:ext cx="73914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 the mouth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SALIVARY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GLANDs: 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excrete saliva, which serves many purposes: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-Water to moisten</a:t>
            </a: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Mucin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to lubricate</a:t>
            </a: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-Bicarbonates to buffer acids</a:t>
            </a: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-Enzyme amylase to </a:t>
            </a: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breakdown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carbs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2400" b="1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en-US" dirty="0" smtClean="0"/>
              <a:t>Describe the major parts and functions of the digestive system</a:t>
            </a:r>
          </a:p>
        </p:txBody>
      </p:sp>
      <p:pic>
        <p:nvPicPr>
          <p:cNvPr id="120834" name="Picture 2" descr="http://www.downtownpet.com/blog/uploaded_images/pit-bull-drooling-7407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25475">
            <a:off x="4706868" y="3657600"/>
            <a:ext cx="2552700" cy="234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28600" y="4572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8000"/>
                </a:solidFill>
                <a:latin typeface="Copperplate Gothic Bold"/>
                <a:cs typeface="Copperplate Gothic Bold"/>
              </a:rPr>
              <a:t>Parts of Digestive System</a:t>
            </a:r>
            <a:endParaRPr lang="en-US" sz="3600" dirty="0">
              <a:solidFill>
                <a:srgbClr val="0080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304800" y="1447800"/>
            <a:ext cx="73152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	The </a:t>
            </a:r>
            <a:r>
              <a:rPr kumimoji="0" lang="en-US" sz="44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ESOPHAGUS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is the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hollow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muscular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tube that leads from the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mouth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to the opening of the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stomach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lang="en-US" sz="3200" dirty="0" smtClean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lang="en-US" sz="3200" i="1" dirty="0" smtClean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lang="en-US" sz="3200" i="1" dirty="0" smtClean="0"/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1981200" y="3657600"/>
          <a:ext cx="4478701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14" name="Bitmap Image" r:id="rId3" imgW="5038095" imgH="2914286" progId="PBrush">
                  <p:embed/>
                </p:oleObj>
              </mc:Choice>
              <mc:Fallback>
                <p:oleObj name="Bitmap Image" r:id="rId3" imgW="5038095" imgH="2914286" progId="PBrush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657600"/>
                        <a:ext cx="4478701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152400" y="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en-US" dirty="0" smtClean="0"/>
              <a:t>Describe the major parts and functions of the digestive system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6800" y="5181600"/>
            <a:ext cx="16764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Esophagus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63246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Review:  What type of muscle makes up the esophagus?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4572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8000"/>
                </a:solidFill>
                <a:latin typeface="Copperplate Gothic Bold"/>
                <a:cs typeface="Copperplate Gothic Bold"/>
              </a:rPr>
              <a:t>Parts of Digestive System</a:t>
            </a:r>
            <a:endParaRPr lang="en-US" sz="3600" dirty="0">
              <a:solidFill>
                <a:srgbClr val="008000"/>
              </a:solidFill>
              <a:latin typeface="Copperplate Gothic Bold"/>
              <a:cs typeface="Copperplate Gothic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5464</TotalTime>
  <Words>1895</Words>
  <Application>Microsoft Macintosh PowerPoint</Application>
  <PresentationFormat>On-screen Show (4:3)</PresentationFormat>
  <Paragraphs>381</Paragraphs>
  <Slides>58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Office Theme</vt:lpstr>
      <vt:lpstr>Bitmap Image</vt:lpstr>
      <vt:lpstr>Animal  Digestion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Bell Quiz Objective A &amp; B</vt:lpstr>
      <vt:lpstr>Bell Quiz Objective C &amp; D</vt:lpstr>
      <vt:lpstr>Bell Quiz Objective E &amp; F</vt:lpstr>
    </vt:vector>
  </TitlesOfParts>
  <Company>PVHS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Clark</dc:creator>
  <cp:lastModifiedBy>Andrea Clark</cp:lastModifiedBy>
  <cp:revision>224</cp:revision>
  <dcterms:created xsi:type="dcterms:W3CDTF">2009-10-20T15:55:05Z</dcterms:created>
  <dcterms:modified xsi:type="dcterms:W3CDTF">2013-12-05T23:21:59Z</dcterms:modified>
</cp:coreProperties>
</file>