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63" r:id="rId4"/>
    <p:sldId id="264" r:id="rId5"/>
    <p:sldId id="265" r:id="rId6"/>
    <p:sldId id="273" r:id="rId7"/>
    <p:sldId id="258" r:id="rId8"/>
    <p:sldId id="268" r:id="rId9"/>
    <p:sldId id="269" r:id="rId10"/>
    <p:sldId id="270" r:id="rId11"/>
    <p:sldId id="272" r:id="rId12"/>
    <p:sldId id="271" r:id="rId13"/>
    <p:sldId id="301" r:id="rId14"/>
    <p:sldId id="259" r:id="rId15"/>
    <p:sldId id="293" r:id="rId16"/>
    <p:sldId id="302" r:id="rId17"/>
    <p:sldId id="294" r:id="rId18"/>
    <p:sldId id="295" r:id="rId19"/>
    <p:sldId id="296" r:id="rId20"/>
    <p:sldId id="297" r:id="rId21"/>
    <p:sldId id="299" r:id="rId22"/>
    <p:sldId id="298" r:id="rId23"/>
    <p:sldId id="319" r:id="rId24"/>
    <p:sldId id="260" r:id="rId25"/>
    <p:sldId id="274" r:id="rId26"/>
    <p:sldId id="275" r:id="rId27"/>
    <p:sldId id="276" r:id="rId28"/>
    <p:sldId id="277" r:id="rId29"/>
    <p:sldId id="278" r:id="rId30"/>
    <p:sldId id="279" r:id="rId31"/>
    <p:sldId id="281" r:id="rId32"/>
    <p:sldId id="261" r:id="rId33"/>
    <p:sldId id="282" r:id="rId34"/>
    <p:sldId id="303" r:id="rId35"/>
    <p:sldId id="313" r:id="rId36"/>
    <p:sldId id="300" r:id="rId37"/>
    <p:sldId id="312" r:id="rId38"/>
    <p:sldId id="310" r:id="rId39"/>
    <p:sldId id="308" r:id="rId40"/>
    <p:sldId id="314" r:id="rId41"/>
    <p:sldId id="305" r:id="rId42"/>
    <p:sldId id="309" r:id="rId43"/>
    <p:sldId id="307" r:id="rId44"/>
    <p:sldId id="311" r:id="rId45"/>
    <p:sldId id="304" r:id="rId46"/>
    <p:sldId id="306" r:id="rId47"/>
    <p:sldId id="291" r:id="rId48"/>
    <p:sldId id="292" r:id="rId49"/>
    <p:sldId id="315" r:id="rId50"/>
    <p:sldId id="316" r:id="rId51"/>
    <p:sldId id="317" r:id="rId52"/>
    <p:sldId id="318" r:id="rId53"/>
    <p:sldId id="266" r:id="rId54"/>
    <p:sldId id="283" r:id="rId55"/>
    <p:sldId id="284" r:id="rId56"/>
    <p:sldId id="285" r:id="rId57"/>
    <p:sldId id="286" r:id="rId58"/>
    <p:sldId id="287" r:id="rId59"/>
    <p:sldId id="289" r:id="rId60"/>
    <p:sldId id="288" r:id="rId61"/>
    <p:sldId id="290" r:id="rId62"/>
    <p:sldId id="320" r:id="rId63"/>
    <p:sldId id="321" r:id="rId64"/>
    <p:sldId id="322"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2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8D31DC-9CAD-5547-B47C-9581AFD05144}" type="datetimeFigureOut">
              <a:rPr lang="en-US" smtClean="0"/>
              <a:t>11/7/13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C269C-5071-B546-A2D6-4C237A5AE6CD}" type="slidenum">
              <a:rPr lang="en-US" smtClean="0"/>
              <a:t>‹#›</a:t>
            </a:fld>
            <a:endParaRPr lang="en-US"/>
          </a:p>
        </p:txBody>
      </p:sp>
    </p:spTree>
    <p:extLst>
      <p:ext uri="{BB962C8B-B14F-4D97-AF65-F5344CB8AC3E}">
        <p14:creationId xmlns:p14="http://schemas.microsoft.com/office/powerpoint/2010/main" val="347061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pictures to illustrate the difference between natural and artificial selection.  With natural selection, the biggest and strongest sire mates and passes on it’s genetic information.  In agriculture, humans choose characteristics they like and breed those animals to produce quality show and performance animals.  Many traits found in agricultural livestock would NOT be found in the wild.</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4</a:t>
            </a:fld>
            <a:endParaRPr lang="en-US"/>
          </a:p>
        </p:txBody>
      </p:sp>
    </p:spTree>
    <p:extLst>
      <p:ext uri="{BB962C8B-B14F-4D97-AF65-F5344CB8AC3E}">
        <p14:creationId xmlns:p14="http://schemas.microsoft.com/office/powerpoint/2010/main" val="168107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clarification of quantitative</a:t>
            </a:r>
            <a:r>
              <a:rPr lang="en-US" baseline="0" dirty="0" smtClean="0"/>
              <a:t> </a:t>
            </a:r>
            <a:r>
              <a:rPr lang="en-US" baseline="0" dirty="0" err="1" smtClean="0"/>
              <a:t>vs</a:t>
            </a:r>
            <a:r>
              <a:rPr lang="en-US" baseline="0" dirty="0" smtClean="0"/>
              <a:t> qualitative traits: http://</a:t>
            </a:r>
            <a:r>
              <a:rPr lang="en-US" baseline="0" dirty="0" err="1" smtClean="0"/>
              <a:t>www.education.com</a:t>
            </a:r>
            <a:r>
              <a:rPr lang="en-US" baseline="0" dirty="0" smtClean="0"/>
              <a:t>/study-help/article/qualitative-quantitative-traits/</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32</a:t>
            </a:fld>
            <a:endParaRPr lang="en-US"/>
          </a:p>
        </p:txBody>
      </p:sp>
    </p:spTree>
    <p:extLst>
      <p:ext uri="{BB962C8B-B14F-4D97-AF65-F5344CB8AC3E}">
        <p14:creationId xmlns:p14="http://schemas.microsoft.com/office/powerpoint/2010/main" val="328198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Deleterious</a:t>
            </a:r>
            <a:r>
              <a:rPr lang="en-US" baseline="0" dirty="0" smtClean="0"/>
              <a:t> Gene= gene that could cause undesirable effects on an individual’s viability, productivity, and/or economic value.</a:t>
            </a:r>
          </a:p>
          <a:p>
            <a:endParaRPr lang="en-US" baseline="0" dirty="0" smtClean="0"/>
          </a:p>
          <a:p>
            <a:r>
              <a:rPr lang="en-US" baseline="0" dirty="0" smtClean="0"/>
              <a:t>“Breeding True” means that all offspring will have specific breed traits.  For example, every purebred poodle should have curly hair, every </a:t>
            </a:r>
            <a:r>
              <a:rPr lang="en-US" baseline="0" dirty="0" err="1" smtClean="0"/>
              <a:t>hereford</a:t>
            </a:r>
            <a:r>
              <a:rPr lang="en-US" baseline="0" dirty="0" smtClean="0"/>
              <a:t> should have white markings, etc.</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58</a:t>
            </a:fld>
            <a:endParaRPr lang="en-US"/>
          </a:p>
        </p:txBody>
      </p:sp>
    </p:spTree>
    <p:extLst>
      <p:ext uri="{BB962C8B-B14F-4D97-AF65-F5344CB8AC3E}">
        <p14:creationId xmlns:p14="http://schemas.microsoft.com/office/powerpoint/2010/main" val="47764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race horses as an example.  Secretariat,</a:t>
            </a:r>
            <a:r>
              <a:rPr lang="en-US" baseline="0" dirty="0" smtClean="0"/>
              <a:t> 1973 Triple Crown Winner only had POTENTIAL to be a great racehorse.  Breeding 2 great race horses will not necessarily produce a great racehorse, but it has potential.  Show the section of Disney’s “Secretariat” where Penny </a:t>
            </a:r>
            <a:r>
              <a:rPr lang="en-US" baseline="0" dirty="0" err="1" smtClean="0"/>
              <a:t>Chenery</a:t>
            </a:r>
            <a:r>
              <a:rPr lang="en-US" baseline="0" dirty="0" smtClean="0"/>
              <a:t> is choosing which stud she will breed her mare to.  She discusses traits of the studs she could choose.</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7</a:t>
            </a:fld>
            <a:endParaRPr lang="en-US"/>
          </a:p>
        </p:txBody>
      </p:sp>
    </p:spTree>
    <p:extLst>
      <p:ext uri="{BB962C8B-B14F-4D97-AF65-F5344CB8AC3E}">
        <p14:creationId xmlns:p14="http://schemas.microsoft.com/office/powerpoint/2010/main" val="215429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Heritability</a:t>
            </a:r>
            <a:r>
              <a:rPr lang="en-US" baseline="0" dirty="0" smtClean="0"/>
              <a:t> Estimates from University of Missouri Extension: http://</a:t>
            </a:r>
            <a:r>
              <a:rPr lang="en-US" baseline="0" dirty="0" err="1" smtClean="0"/>
              <a:t>extension.missouri.edu</a:t>
            </a:r>
            <a:r>
              <a:rPr lang="en-US" baseline="0" dirty="0" smtClean="0"/>
              <a:t>/p/G2910</a:t>
            </a:r>
          </a:p>
          <a:p>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12</a:t>
            </a:fld>
            <a:endParaRPr lang="en-US"/>
          </a:p>
        </p:txBody>
      </p:sp>
    </p:spTree>
    <p:extLst>
      <p:ext uri="{BB962C8B-B14F-4D97-AF65-F5344CB8AC3E}">
        <p14:creationId xmlns:p14="http://schemas.microsoft.com/office/powerpoint/2010/main" val="317111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heritability factors as needed for students to understand.</a:t>
            </a:r>
          </a:p>
          <a:p>
            <a:r>
              <a:rPr lang="en-US" baseline="0" dirty="0" smtClean="0"/>
              <a:t>When completed, have students circle the traits with a high heritability factor.</a:t>
            </a:r>
          </a:p>
          <a:p>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13</a:t>
            </a:fld>
            <a:endParaRPr lang="en-US"/>
          </a:p>
        </p:txBody>
      </p:sp>
    </p:spTree>
    <p:extLst>
      <p:ext uri="{BB962C8B-B14F-4D97-AF65-F5344CB8AC3E}">
        <p14:creationId xmlns:p14="http://schemas.microsoft.com/office/powerpoint/2010/main" val="317111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as an</a:t>
            </a:r>
            <a:r>
              <a:rPr lang="en-US" baseline="0" dirty="0" smtClean="0"/>
              <a:t> example to emphasize that the breeders goals are very important to identify what traits and genes are valuable and which ones are not.</a:t>
            </a:r>
          </a:p>
          <a:p>
            <a:endParaRPr lang="en-US" dirty="0" smtClean="0"/>
          </a:p>
          <a:p>
            <a:r>
              <a:rPr lang="en-US" dirty="0" smtClean="0"/>
              <a:t>-AKC Standard Poodle Breed Guidelines: http://</a:t>
            </a:r>
            <a:r>
              <a:rPr lang="en-US" dirty="0" err="1" smtClean="0"/>
              <a:t>www.akc.org</a:t>
            </a:r>
            <a:r>
              <a:rPr lang="en-US" dirty="0" smtClean="0"/>
              <a:t>/breeds/poodle/</a:t>
            </a:r>
            <a:r>
              <a:rPr lang="en-US" dirty="0" err="1" smtClean="0"/>
              <a:t>index.cfm</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16</a:t>
            </a:fld>
            <a:endParaRPr lang="en-US"/>
          </a:p>
        </p:txBody>
      </p:sp>
    </p:spTree>
    <p:extLst>
      <p:ext uri="{BB962C8B-B14F-4D97-AF65-F5344CB8AC3E}">
        <p14:creationId xmlns:p14="http://schemas.microsoft.com/office/powerpoint/2010/main" val="133695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Coat color in beef cattle is only important to the successful marketing campaigns of “Black</a:t>
            </a:r>
            <a:r>
              <a:rPr lang="en-US" baseline="0" dirty="0" smtClean="0"/>
              <a:t> Angus Beef.”  Clarify to students that coat color has no effect on meat quality.</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18</a:t>
            </a:fld>
            <a:endParaRPr lang="en-US"/>
          </a:p>
        </p:txBody>
      </p:sp>
    </p:spTree>
    <p:extLst>
      <p:ext uri="{BB962C8B-B14F-4D97-AF65-F5344CB8AC3E}">
        <p14:creationId xmlns:p14="http://schemas.microsoft.com/office/powerpoint/2010/main" val="3078904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students back to their heritability ratios.  Multiple</a:t>
            </a:r>
            <a:r>
              <a:rPr lang="en-US" baseline="0" dirty="0" smtClean="0"/>
              <a:t> Births has a very low heritability ratio.  Discuss with students that even if the trait isn’t highly heritable, the trait may be very important to the success of the overall breeding program.  In the case of the sheep industry, twin births are a very valuable trait.</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19</a:t>
            </a:fld>
            <a:endParaRPr lang="en-US"/>
          </a:p>
        </p:txBody>
      </p:sp>
    </p:spTree>
    <p:extLst>
      <p:ext uri="{BB962C8B-B14F-4D97-AF65-F5344CB8AC3E}">
        <p14:creationId xmlns:p14="http://schemas.microsoft.com/office/powerpoint/2010/main" val="397933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to students that every breed has a different standard.  For example only black, yellow, and chocolate Labradors are considered correct.  Chihuahuas should have ears that stand up, </a:t>
            </a:r>
            <a:r>
              <a:rPr lang="en-US" dirty="0" err="1" smtClean="0"/>
              <a:t>Airdale</a:t>
            </a:r>
            <a:r>
              <a:rPr lang="en-US" dirty="0" smtClean="0"/>
              <a:t> Terriers should have a black and tan coat that is curly/wiry in texture, etc.  Any characteristics within the breed</a:t>
            </a:r>
            <a:r>
              <a:rPr lang="en-US" baseline="0" dirty="0" smtClean="0"/>
              <a:t> description add genetic quality.  Any characteristics outside of the breed standards decrease genetic quality.</a:t>
            </a:r>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22</a:t>
            </a:fld>
            <a:endParaRPr lang="en-US"/>
          </a:p>
        </p:txBody>
      </p:sp>
    </p:spTree>
    <p:extLst>
      <p:ext uri="{BB962C8B-B14F-4D97-AF65-F5344CB8AC3E}">
        <p14:creationId xmlns:p14="http://schemas.microsoft.com/office/powerpoint/2010/main" val="330427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C269C-5071-B546-A2D6-4C237A5AE6CD}" type="slidenum">
              <a:rPr lang="en-US" smtClean="0"/>
              <a:t>23</a:t>
            </a:fld>
            <a:endParaRPr lang="en-US"/>
          </a:p>
        </p:txBody>
      </p:sp>
    </p:spTree>
    <p:extLst>
      <p:ext uri="{BB962C8B-B14F-4D97-AF65-F5344CB8AC3E}">
        <p14:creationId xmlns:p14="http://schemas.microsoft.com/office/powerpoint/2010/main" val="330427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27BB7-41B2-2844-9125-427A0D7FCCC9}" type="datetimeFigureOut">
              <a:rPr lang="en-US" smtClean="0"/>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741721204"/>
      </p:ext>
    </p:extLst>
  </p:cSld>
  <p:clrMapOvr>
    <a:masterClrMapping/>
  </p:clrMapOvr>
  <p:transition xmlns:p14="http://schemas.microsoft.com/office/powerpoint/2010/mai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7BB7-41B2-2844-9125-427A0D7FCCC9}" type="datetimeFigureOut">
              <a:rPr lang="en-US" smtClean="0"/>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3936622876"/>
      </p:ext>
    </p:extLst>
  </p:cSld>
  <p:clrMapOvr>
    <a:masterClrMapping/>
  </p:clrMapOvr>
  <p:transition xmlns:p14="http://schemas.microsoft.com/office/powerpoint/2010/mai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7BB7-41B2-2844-9125-427A0D7FCCC9}" type="datetimeFigureOut">
              <a:rPr lang="en-US" smtClean="0"/>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608063342"/>
      </p:ext>
    </p:extLst>
  </p:cSld>
  <p:clrMapOvr>
    <a:masterClrMapping/>
  </p:clrMapOvr>
  <p:transition xmlns:p14="http://schemas.microsoft.com/office/powerpoint/2010/mai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7BB7-41B2-2844-9125-427A0D7FCCC9}" type="datetimeFigureOut">
              <a:rPr lang="en-US" smtClean="0"/>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2007231743"/>
      </p:ext>
    </p:extLst>
  </p:cSld>
  <p:clrMapOvr>
    <a:masterClrMapping/>
  </p:clrMapOvr>
  <p:transition xmlns:p14="http://schemas.microsoft.com/office/powerpoint/2010/mai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27BB7-41B2-2844-9125-427A0D7FCCC9}" type="datetimeFigureOut">
              <a:rPr lang="en-US" smtClean="0"/>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3173529165"/>
      </p:ext>
    </p:extLst>
  </p:cSld>
  <p:clrMapOvr>
    <a:masterClrMapping/>
  </p:clrMapOvr>
  <p:transition xmlns:p14="http://schemas.microsoft.com/office/powerpoint/2010/mai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27BB7-41B2-2844-9125-427A0D7FCCC9}" type="datetimeFigureOut">
              <a:rPr lang="en-US" smtClean="0"/>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4015063278"/>
      </p:ext>
    </p:extLst>
  </p:cSld>
  <p:clrMapOvr>
    <a:masterClrMapping/>
  </p:clrMapOvr>
  <p:transition xmlns:p14="http://schemas.microsoft.com/office/powerpoint/2010/mai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027BB7-41B2-2844-9125-427A0D7FCCC9}" type="datetimeFigureOut">
              <a:rPr lang="en-US" smtClean="0"/>
              <a:t>11/7/13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1610094370"/>
      </p:ext>
    </p:extLst>
  </p:cSld>
  <p:clrMapOvr>
    <a:masterClrMapping/>
  </p:clrMapOvr>
  <p:transition xmlns:p14="http://schemas.microsoft.com/office/powerpoint/2010/mai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27BB7-41B2-2844-9125-427A0D7FCCC9}" type="datetimeFigureOut">
              <a:rPr lang="en-US" smtClean="0"/>
              <a:t>11/7/13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2133199018"/>
      </p:ext>
    </p:extLst>
  </p:cSld>
  <p:clrMapOvr>
    <a:masterClrMapping/>
  </p:clrMapOvr>
  <p:transition xmlns:p14="http://schemas.microsoft.com/office/powerpoint/2010/mai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27BB7-41B2-2844-9125-427A0D7FCCC9}" type="datetimeFigureOut">
              <a:rPr lang="en-US" smtClean="0"/>
              <a:t>11/7/13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1268427829"/>
      </p:ext>
    </p:extLst>
  </p:cSld>
  <p:clrMapOvr>
    <a:masterClrMapping/>
  </p:clrMapOvr>
  <p:transition xmlns:p14="http://schemas.microsoft.com/office/powerpoint/2010/mai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7BB7-41B2-2844-9125-427A0D7FCCC9}" type="datetimeFigureOut">
              <a:rPr lang="en-US" smtClean="0"/>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1086909768"/>
      </p:ext>
    </p:extLst>
  </p:cSld>
  <p:clrMapOvr>
    <a:masterClrMapping/>
  </p:clrMapOvr>
  <p:transition xmlns:p14="http://schemas.microsoft.com/office/powerpoint/2010/mai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7BB7-41B2-2844-9125-427A0D7FCCC9}" type="datetimeFigureOut">
              <a:rPr lang="en-US" smtClean="0"/>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A6F09-67F1-9F4A-86F0-5478DDFA825D}" type="slidenum">
              <a:rPr lang="en-US" smtClean="0"/>
              <a:t>‹#›</a:t>
            </a:fld>
            <a:endParaRPr lang="en-US"/>
          </a:p>
        </p:txBody>
      </p:sp>
    </p:spTree>
    <p:extLst>
      <p:ext uri="{BB962C8B-B14F-4D97-AF65-F5344CB8AC3E}">
        <p14:creationId xmlns:p14="http://schemas.microsoft.com/office/powerpoint/2010/main" val="3249991300"/>
      </p:ext>
    </p:extLst>
  </p:cSld>
  <p:clrMapOvr>
    <a:masterClrMapping/>
  </p:clrMapOvr>
  <p:transition xmlns:p14="http://schemas.microsoft.com/office/powerpoint/2010/main" spd="slow">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7BB7-41B2-2844-9125-427A0D7FCCC9}" type="datetimeFigureOut">
              <a:rPr lang="en-US" smtClean="0"/>
              <a:t>11/7/13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A6F09-67F1-9F4A-86F0-5478DDFA825D}" type="slidenum">
              <a:rPr lang="en-US" smtClean="0"/>
              <a:t>‹#›</a:t>
            </a:fld>
            <a:endParaRPr lang="en-US"/>
          </a:p>
        </p:txBody>
      </p:sp>
    </p:spTree>
    <p:extLst>
      <p:ext uri="{BB962C8B-B14F-4D97-AF65-F5344CB8AC3E}">
        <p14:creationId xmlns:p14="http://schemas.microsoft.com/office/powerpoint/2010/main" val="216848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ush dir="u"/>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129"/>
            <a:ext cx="7772400" cy="1949826"/>
          </a:xfrm>
        </p:spPr>
        <p:txBody>
          <a:bodyPr>
            <a:normAutofit/>
          </a:bodyPr>
          <a:lstStyle/>
          <a:p>
            <a:r>
              <a:rPr lang="en-US" sz="6600" dirty="0" smtClean="0"/>
              <a:t>Genetics</a:t>
            </a:r>
            <a:r>
              <a:rPr lang="en-US" sz="6000" dirty="0" smtClean="0"/>
              <a:t/>
            </a:r>
            <a:br>
              <a:rPr lang="en-US" sz="6000" dirty="0" smtClean="0"/>
            </a:br>
            <a:r>
              <a:rPr lang="en-US" sz="4000" dirty="0" smtClean="0"/>
              <a:t>in the Animal Industry</a:t>
            </a:r>
            <a:endParaRPr lang="en-US" sz="4000" dirty="0"/>
          </a:p>
        </p:txBody>
      </p:sp>
      <p:sp>
        <p:nvSpPr>
          <p:cNvPr id="3" name="Subtitle 2"/>
          <p:cNvSpPr>
            <a:spLocks noGrp="1"/>
          </p:cNvSpPr>
          <p:nvPr>
            <p:ph type="subTitle" idx="1"/>
          </p:nvPr>
        </p:nvSpPr>
        <p:spPr>
          <a:xfrm>
            <a:off x="330854" y="2051519"/>
            <a:ext cx="8577213" cy="3064416"/>
          </a:xfrm>
        </p:spPr>
        <p:txBody>
          <a:bodyPr>
            <a:normAutofit fontScale="70000" lnSpcReduction="20000"/>
          </a:bodyPr>
          <a:lstStyle/>
          <a:p>
            <a:pPr marL="514350" indent="-514350" algn="l">
              <a:buFont typeface="+mj-lt"/>
              <a:buAutoNum type="alphaUcPeriod"/>
            </a:pPr>
            <a:r>
              <a:rPr lang="en-US" dirty="0" smtClean="0"/>
              <a:t>Describe the role and importance of genetics in the animal industry</a:t>
            </a:r>
          </a:p>
          <a:p>
            <a:pPr marL="514350" indent="-514350" algn="l">
              <a:buFont typeface="+mj-lt"/>
              <a:buAutoNum type="alphaUcPeriod"/>
            </a:pPr>
            <a:r>
              <a:rPr lang="en-US" dirty="0" smtClean="0"/>
              <a:t>Recognize &amp; describe the interrelationship between genetics and the environment</a:t>
            </a:r>
          </a:p>
          <a:p>
            <a:pPr marL="514350" indent="-514350" algn="l">
              <a:buFont typeface="+mj-lt"/>
              <a:buAutoNum type="alphaUcPeriod"/>
            </a:pPr>
            <a:r>
              <a:rPr lang="en-US" dirty="0" smtClean="0"/>
              <a:t>Identify common characteristics used to select high quality breeding stock</a:t>
            </a:r>
          </a:p>
          <a:p>
            <a:pPr marL="514350" indent="-514350" algn="l">
              <a:buFont typeface="+mj-lt"/>
              <a:buAutoNum type="alphaUcPeriod"/>
            </a:pPr>
            <a:r>
              <a:rPr lang="en-US" dirty="0" smtClean="0"/>
              <a:t>Describe and predict how traits are inherited using the punnet square</a:t>
            </a:r>
          </a:p>
          <a:p>
            <a:pPr marL="514350" indent="-514350" algn="l">
              <a:buFont typeface="+mj-lt"/>
              <a:buAutoNum type="alphaUcPeriod"/>
            </a:pPr>
            <a:r>
              <a:rPr lang="en-US" dirty="0"/>
              <a:t>Compare and contrast qualitative </a:t>
            </a:r>
            <a:r>
              <a:rPr lang="en-US" dirty="0" smtClean="0"/>
              <a:t>vs. </a:t>
            </a:r>
            <a:r>
              <a:rPr lang="en-US" dirty="0"/>
              <a:t>quantitative </a:t>
            </a:r>
            <a:r>
              <a:rPr lang="en-US" dirty="0" smtClean="0"/>
              <a:t>animal traits</a:t>
            </a:r>
            <a:endParaRPr lang="en-US" dirty="0"/>
          </a:p>
          <a:p>
            <a:pPr marL="514350" indent="-514350" algn="l">
              <a:buFont typeface="+mj-lt"/>
              <a:buAutoNum type="alphaUcPeriod"/>
            </a:pPr>
            <a:r>
              <a:rPr lang="en-US" dirty="0" smtClean="0"/>
              <a:t>Use EPD’s to select quality sires</a:t>
            </a:r>
          </a:p>
          <a:p>
            <a:pPr marL="514350" indent="-514350" algn="l">
              <a:buFont typeface="+mj-lt"/>
              <a:buAutoNum type="alphaUcPeriod"/>
            </a:pPr>
            <a:r>
              <a:rPr lang="en-US" dirty="0" smtClean="0"/>
              <a:t>Compare common breeding systems used in the animal industry</a:t>
            </a:r>
            <a:endParaRPr lang="en-US" dirty="0"/>
          </a:p>
        </p:txBody>
      </p:sp>
    </p:spTree>
    <p:extLst>
      <p:ext uri="{BB962C8B-B14F-4D97-AF65-F5344CB8AC3E}">
        <p14:creationId xmlns:p14="http://schemas.microsoft.com/office/powerpoint/2010/main" val="24088576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pic>
        <p:nvPicPr>
          <p:cNvPr id="14" name="Picture 2" descr="http://www.tampapba.com/media/uploads/fckeditor/Image/scales.jpg"/>
          <p:cNvPicPr>
            <a:picLocks noChangeAspect="1" noChangeArrowheads="1"/>
          </p:cNvPicPr>
          <p:nvPr/>
        </p:nvPicPr>
        <p:blipFill>
          <a:blip r:embed="rId2" cstate="print"/>
          <a:srcRect/>
          <a:stretch>
            <a:fillRect/>
          </a:stretch>
        </p:blipFill>
        <p:spPr bwMode="auto">
          <a:xfrm>
            <a:off x="5143500" y="1542253"/>
            <a:ext cx="3543300" cy="3567080"/>
          </a:xfrm>
          <a:prstGeom prst="rect">
            <a:avLst/>
          </a:prstGeom>
          <a:noFill/>
        </p:spPr>
      </p:pic>
      <p:sp>
        <p:nvSpPr>
          <p:cNvPr id="13" name="Content Placeholder 2"/>
          <p:cNvSpPr>
            <a:spLocks noGrp="1"/>
          </p:cNvSpPr>
          <p:nvPr>
            <p:ph idx="1"/>
          </p:nvPr>
        </p:nvSpPr>
        <p:spPr>
          <a:xfrm>
            <a:off x="304800" y="1270922"/>
            <a:ext cx="4712054" cy="4525963"/>
          </a:xfrm>
        </p:spPr>
        <p:txBody>
          <a:bodyPr/>
          <a:lstStyle/>
          <a:p>
            <a:r>
              <a:rPr lang="en-US" sz="4400" dirty="0" smtClean="0"/>
              <a:t>Some traits are influenced more by environment</a:t>
            </a:r>
          </a:p>
          <a:p>
            <a:r>
              <a:rPr lang="en-US" sz="4400" dirty="0" smtClean="0"/>
              <a:t>Other traits are influenced most by genetics</a:t>
            </a:r>
            <a:endParaRPr lang="en-US" dirty="0"/>
          </a:p>
        </p:txBody>
      </p:sp>
      <p:sp>
        <p:nvSpPr>
          <p:cNvPr id="15" name="TextBox 14"/>
          <p:cNvSpPr txBox="1"/>
          <p:nvPr/>
        </p:nvSpPr>
        <p:spPr>
          <a:xfrm>
            <a:off x="4401732" y="3688525"/>
            <a:ext cx="2667000" cy="523220"/>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Bookman Old Style" pitchFamily="18" charset="0"/>
              </a:rPr>
              <a:t>Environment</a:t>
            </a:r>
            <a:endParaRPr lang="en-US" sz="2800" b="1" dirty="0">
              <a:solidFill>
                <a:srgbClr val="FF0000"/>
              </a:solidFill>
              <a:effectLst>
                <a:outerShdw blurRad="38100" dist="38100" dir="2700000" algn="tl">
                  <a:srgbClr val="000000">
                    <a:alpha val="43137"/>
                  </a:srgbClr>
                </a:outerShdw>
              </a:effectLst>
              <a:latin typeface="Bookman Old Style" pitchFamily="18" charset="0"/>
            </a:endParaRPr>
          </a:p>
        </p:txBody>
      </p:sp>
      <p:sp>
        <p:nvSpPr>
          <p:cNvPr id="16" name="TextBox 15"/>
          <p:cNvSpPr txBox="1"/>
          <p:nvPr/>
        </p:nvSpPr>
        <p:spPr>
          <a:xfrm>
            <a:off x="6865317" y="3616092"/>
            <a:ext cx="2133600" cy="523220"/>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Bookman Old Style" pitchFamily="18" charset="0"/>
              </a:rPr>
              <a:t>Genetics</a:t>
            </a:r>
            <a:endParaRPr lang="en-US" sz="2800" b="1" dirty="0">
              <a:solidFill>
                <a:srgbClr val="FF0000"/>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253753409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70920"/>
            <a:ext cx="8229600" cy="4525963"/>
          </a:xfrm>
        </p:spPr>
        <p:txBody>
          <a:bodyPr/>
          <a:lstStyle/>
          <a:p>
            <a:r>
              <a:rPr lang="en-US" sz="4400" b="1" dirty="0" smtClean="0"/>
              <a:t>Heritability=  </a:t>
            </a:r>
            <a:r>
              <a:rPr lang="en-US" dirty="0" smtClean="0"/>
              <a:t>The percentage a trait is affected by the animal’s GENETIC information</a:t>
            </a:r>
          </a:p>
          <a:p>
            <a:pPr lvl="1"/>
            <a:r>
              <a:rPr lang="en-US" dirty="0"/>
              <a:t>A heritability factor of </a:t>
            </a:r>
            <a:r>
              <a:rPr lang="en-US" sz="4000" dirty="0"/>
              <a:t>0.0</a:t>
            </a:r>
            <a:r>
              <a:rPr lang="en-US" dirty="0"/>
              <a:t> = </a:t>
            </a:r>
            <a:r>
              <a:rPr lang="en-US" b="1" dirty="0"/>
              <a:t>little</a:t>
            </a:r>
            <a:r>
              <a:rPr lang="en-US" dirty="0"/>
              <a:t> influence from </a:t>
            </a:r>
            <a:r>
              <a:rPr lang="en-US" dirty="0" smtClean="0"/>
              <a:t>genetics </a:t>
            </a:r>
            <a:endParaRPr lang="en-US" dirty="0"/>
          </a:p>
          <a:p>
            <a:pPr lvl="1"/>
            <a:r>
              <a:rPr lang="en-US" dirty="0"/>
              <a:t>A heritability factor of </a:t>
            </a:r>
            <a:r>
              <a:rPr lang="en-US" sz="4000" dirty="0"/>
              <a:t>1.0</a:t>
            </a:r>
            <a:r>
              <a:rPr lang="en-US" dirty="0"/>
              <a:t>= </a:t>
            </a:r>
            <a:r>
              <a:rPr lang="en-US" b="1" dirty="0"/>
              <a:t>BIG</a:t>
            </a:r>
            <a:r>
              <a:rPr lang="en-US" dirty="0"/>
              <a:t> influence from </a:t>
            </a:r>
            <a:r>
              <a:rPr lang="en-US" dirty="0" smtClean="0"/>
              <a:t>genetics </a:t>
            </a:r>
            <a:endParaRPr lang="en-US" sz="1600" dirty="0"/>
          </a:p>
          <a:p>
            <a:pPr marL="457200" lvl="1" indent="0">
              <a:buNone/>
            </a:pPr>
            <a:endParaRPr lang="en-US" dirty="0"/>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spTree>
    <p:extLst>
      <p:ext uri="{BB962C8B-B14F-4D97-AF65-F5344CB8AC3E}">
        <p14:creationId xmlns:p14="http://schemas.microsoft.com/office/powerpoint/2010/main" val="32989093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edg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55240"/>
            <a:ext cx="8229600" cy="4525963"/>
          </a:xfrm>
        </p:spPr>
        <p:txBody>
          <a:bodyPr>
            <a:normAutofit/>
          </a:bodyPr>
          <a:lstStyle/>
          <a:p>
            <a:r>
              <a:rPr lang="en-US" sz="4400" dirty="0" smtClean="0"/>
              <a:t>Examples of Heritability Factors:</a:t>
            </a:r>
            <a:endParaRPr lang="en-US" dirty="0" smtClean="0"/>
          </a:p>
          <a:p>
            <a:pPr lvl="1"/>
            <a:endParaRPr lang="en-US" dirty="0" smtClean="0">
              <a:latin typeface="Times"/>
              <a:cs typeface="Times"/>
            </a:endParaRPr>
          </a:p>
          <a:p>
            <a:pPr lvl="1"/>
            <a:endParaRPr lang="en-US" dirty="0">
              <a:latin typeface="Times"/>
              <a:cs typeface="Times"/>
            </a:endParaRPr>
          </a:p>
          <a:p>
            <a:pPr marL="457200" lvl="1" indent="0">
              <a:buNone/>
            </a:pPr>
            <a:endParaRPr lang="en-US" dirty="0"/>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sp>
        <p:nvSpPr>
          <p:cNvPr id="5" name="Rectangle 4"/>
          <p:cNvSpPr/>
          <p:nvPr/>
        </p:nvSpPr>
        <p:spPr>
          <a:xfrm>
            <a:off x="273701" y="2028932"/>
            <a:ext cx="4572000" cy="3447098"/>
          </a:xfrm>
          <a:prstGeom prst="rect">
            <a:avLst/>
          </a:prstGeom>
        </p:spPr>
        <p:txBody>
          <a:bodyPr>
            <a:spAutoFit/>
          </a:bodyPr>
          <a:lstStyle/>
          <a:p>
            <a:pPr lvl="1"/>
            <a:r>
              <a:rPr lang="en-US" sz="3600" b="1" u="sng" dirty="0">
                <a:latin typeface="Times"/>
                <a:cs typeface="Times"/>
              </a:rPr>
              <a:t>Cattle</a:t>
            </a:r>
          </a:p>
          <a:p>
            <a:pPr lvl="1"/>
            <a:r>
              <a:rPr lang="en-US" sz="2600" dirty="0">
                <a:latin typeface="Times"/>
                <a:cs typeface="Times"/>
              </a:rPr>
              <a:t>Fertility = 0.10</a:t>
            </a:r>
          </a:p>
          <a:p>
            <a:pPr lvl="1"/>
            <a:r>
              <a:rPr lang="en-US" sz="2600" dirty="0">
                <a:latin typeface="Times"/>
                <a:cs typeface="Times"/>
              </a:rPr>
              <a:t>Birth Weight = 0.45</a:t>
            </a:r>
          </a:p>
          <a:p>
            <a:pPr lvl="1"/>
            <a:r>
              <a:rPr lang="en-US" sz="2600" dirty="0">
                <a:latin typeface="Times"/>
                <a:cs typeface="Times"/>
              </a:rPr>
              <a:t>Conformation = 0.30 - 0.38</a:t>
            </a:r>
          </a:p>
          <a:p>
            <a:pPr lvl="1"/>
            <a:r>
              <a:rPr lang="en-US" sz="2600" dirty="0">
                <a:latin typeface="Times"/>
                <a:cs typeface="Times"/>
              </a:rPr>
              <a:t>Weaning Weight = 0.24</a:t>
            </a:r>
          </a:p>
          <a:p>
            <a:pPr lvl="1"/>
            <a:r>
              <a:rPr lang="en-US" sz="2600" dirty="0">
                <a:latin typeface="Times"/>
                <a:cs typeface="Times"/>
              </a:rPr>
              <a:t>Height = 0.88 - 0.95</a:t>
            </a:r>
          </a:p>
          <a:p>
            <a:pPr lvl="1"/>
            <a:r>
              <a:rPr lang="en-US" sz="2600" dirty="0">
                <a:latin typeface="Times"/>
                <a:cs typeface="Times"/>
              </a:rPr>
              <a:t>Dressing Percentage = 0.45</a:t>
            </a:r>
          </a:p>
          <a:p>
            <a:pPr lvl="1"/>
            <a:r>
              <a:rPr lang="en-US" sz="2600" dirty="0" err="1">
                <a:latin typeface="Times"/>
                <a:cs typeface="Times"/>
              </a:rPr>
              <a:t>Ribeye</a:t>
            </a:r>
            <a:r>
              <a:rPr lang="en-US" sz="2600" dirty="0">
                <a:latin typeface="Times"/>
                <a:cs typeface="Times"/>
              </a:rPr>
              <a:t> Area = 0.70</a:t>
            </a:r>
          </a:p>
        </p:txBody>
      </p:sp>
      <p:sp>
        <p:nvSpPr>
          <p:cNvPr id="6" name="Rectangle 5"/>
          <p:cNvSpPr/>
          <p:nvPr/>
        </p:nvSpPr>
        <p:spPr>
          <a:xfrm>
            <a:off x="4380770" y="2028932"/>
            <a:ext cx="4572000" cy="3046988"/>
          </a:xfrm>
          <a:prstGeom prst="rect">
            <a:avLst/>
          </a:prstGeom>
        </p:spPr>
        <p:txBody>
          <a:bodyPr>
            <a:spAutoFit/>
          </a:bodyPr>
          <a:lstStyle/>
          <a:p>
            <a:pPr lvl="1"/>
            <a:r>
              <a:rPr lang="en-US" sz="3600" b="1" u="sng" dirty="0" smtClean="0">
                <a:latin typeface="Times"/>
                <a:cs typeface="Times"/>
              </a:rPr>
              <a:t>Sheep</a:t>
            </a:r>
          </a:p>
          <a:p>
            <a:pPr lvl="1"/>
            <a:r>
              <a:rPr lang="en-US" sz="2600" dirty="0" smtClean="0">
                <a:latin typeface="Times"/>
                <a:cs typeface="Times"/>
              </a:rPr>
              <a:t>Multiple Births = 0.15</a:t>
            </a:r>
            <a:endParaRPr lang="en-US" sz="2600" dirty="0">
              <a:latin typeface="Times"/>
              <a:cs typeface="Times"/>
            </a:endParaRPr>
          </a:p>
          <a:p>
            <a:pPr lvl="1"/>
            <a:r>
              <a:rPr lang="en-US" sz="2600" dirty="0" smtClean="0">
                <a:latin typeface="Times"/>
                <a:cs typeface="Times"/>
              </a:rPr>
              <a:t>Lamb Growth Rate = 0.30</a:t>
            </a:r>
          </a:p>
          <a:p>
            <a:pPr lvl="1"/>
            <a:r>
              <a:rPr lang="en-US" sz="2600" dirty="0" smtClean="0">
                <a:latin typeface="Times"/>
                <a:cs typeface="Times"/>
              </a:rPr>
              <a:t>Wool Face Cover = 0.56</a:t>
            </a:r>
          </a:p>
          <a:p>
            <a:pPr lvl="1"/>
            <a:r>
              <a:rPr lang="en-US" sz="2600" dirty="0" smtClean="0">
                <a:latin typeface="Times"/>
                <a:cs typeface="Times"/>
              </a:rPr>
              <a:t>Wool Staple Length = 0.47</a:t>
            </a:r>
          </a:p>
          <a:p>
            <a:pPr lvl="1"/>
            <a:r>
              <a:rPr lang="en-US" sz="2600" dirty="0" err="1" smtClean="0">
                <a:latin typeface="Times"/>
                <a:cs typeface="Times"/>
              </a:rPr>
              <a:t>Loineye</a:t>
            </a:r>
            <a:r>
              <a:rPr lang="en-US" sz="2600" dirty="0" smtClean="0">
                <a:latin typeface="Times"/>
                <a:cs typeface="Times"/>
              </a:rPr>
              <a:t> area = 0.53</a:t>
            </a:r>
            <a:endParaRPr lang="en-US" sz="2600" dirty="0">
              <a:latin typeface="Times"/>
              <a:cs typeface="Times"/>
            </a:endParaRPr>
          </a:p>
          <a:p>
            <a:pPr lvl="1"/>
            <a:r>
              <a:rPr lang="en-US" sz="2600" dirty="0" smtClean="0">
                <a:latin typeface="Times"/>
                <a:cs typeface="Times"/>
              </a:rPr>
              <a:t>Carcass Fat </a:t>
            </a:r>
            <a:r>
              <a:rPr lang="en-US" sz="2600" dirty="0">
                <a:latin typeface="Times"/>
                <a:cs typeface="Times"/>
              </a:rPr>
              <a:t>= </a:t>
            </a:r>
            <a:r>
              <a:rPr lang="en-US" sz="2600" dirty="0" smtClean="0">
                <a:latin typeface="Times"/>
                <a:cs typeface="Times"/>
              </a:rPr>
              <a:t>.57</a:t>
            </a:r>
            <a:endParaRPr lang="en-US" sz="2600" dirty="0">
              <a:latin typeface="Times"/>
              <a:cs typeface="Times"/>
            </a:endParaRPr>
          </a:p>
        </p:txBody>
      </p:sp>
    </p:spTree>
    <p:extLst>
      <p:ext uri="{BB962C8B-B14F-4D97-AF65-F5344CB8AC3E}">
        <p14:creationId xmlns:p14="http://schemas.microsoft.com/office/powerpoint/2010/main" val="11348506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linds(horizontal)">
                                      <p:cBhvr>
                                        <p:cTn id="16" dur="500"/>
                                        <p:tgtEl>
                                          <p:spTgt spid="5">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linds(horizontal)">
                                      <p:cBhvr>
                                        <p:cTn id="19" dur="500"/>
                                        <p:tgtEl>
                                          <p:spTgt spid="5">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blinds(horizontal)">
                                      <p:cBhvr>
                                        <p:cTn id="25" dur="5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linds(horizontal)">
                                      <p:cBhvr>
                                        <p:cTn id="30" dur="500"/>
                                        <p:tgtEl>
                                          <p:spTgt spid="6">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linds(horizontal)">
                                      <p:cBhvr>
                                        <p:cTn id="33" dur="500"/>
                                        <p:tgtEl>
                                          <p:spTgt spid="6">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blinds(horizontal)">
                                      <p:cBhvr>
                                        <p:cTn id="36" dur="500"/>
                                        <p:tgtEl>
                                          <p:spTgt spid="6">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blinds(horizontal)">
                                      <p:cBhvr>
                                        <p:cTn id="39" dur="500"/>
                                        <p:tgtEl>
                                          <p:spTgt spid="6">
                                            <p:txEl>
                                              <p:pRg st="4" end="4"/>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linds(horizontal)">
                                      <p:cBhvr>
                                        <p:cTn id="42" dur="500"/>
                                        <p:tgtEl>
                                          <p:spTgt spid="6">
                                            <p:txEl>
                                              <p:pRg st="5" end="5"/>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blinds(horizontal)">
                                      <p:cBhvr>
                                        <p:cTn id="4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rot="637063">
            <a:off x="4723201" y="2215536"/>
            <a:ext cx="4565855" cy="2565317"/>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55240"/>
            <a:ext cx="8229600" cy="4525963"/>
          </a:xfrm>
        </p:spPr>
        <p:txBody>
          <a:bodyPr>
            <a:normAutofit/>
          </a:bodyPr>
          <a:lstStyle/>
          <a:p>
            <a:r>
              <a:rPr lang="en-US" sz="4400" dirty="0" smtClean="0"/>
              <a:t>Examples of Heritability Factors:</a:t>
            </a:r>
            <a:endParaRPr lang="en-US" dirty="0" smtClean="0"/>
          </a:p>
          <a:p>
            <a:pPr lvl="1"/>
            <a:endParaRPr lang="en-US" dirty="0" smtClean="0">
              <a:latin typeface="Times"/>
              <a:cs typeface="Times"/>
            </a:endParaRPr>
          </a:p>
          <a:p>
            <a:pPr lvl="1"/>
            <a:endParaRPr lang="en-US" dirty="0">
              <a:latin typeface="Times"/>
              <a:cs typeface="Times"/>
            </a:endParaRPr>
          </a:p>
          <a:p>
            <a:pPr marL="457200" lvl="1" indent="0">
              <a:buNone/>
            </a:pPr>
            <a:endParaRPr lang="en-US" dirty="0"/>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sp>
        <p:nvSpPr>
          <p:cNvPr id="5" name="Rectangle 4"/>
          <p:cNvSpPr/>
          <p:nvPr/>
        </p:nvSpPr>
        <p:spPr>
          <a:xfrm>
            <a:off x="273701" y="2028932"/>
            <a:ext cx="4572000" cy="3447098"/>
          </a:xfrm>
          <a:prstGeom prst="rect">
            <a:avLst/>
          </a:prstGeom>
        </p:spPr>
        <p:txBody>
          <a:bodyPr>
            <a:spAutoFit/>
          </a:bodyPr>
          <a:lstStyle/>
          <a:p>
            <a:pPr lvl="1"/>
            <a:r>
              <a:rPr lang="en-US" sz="3600" b="1" u="sng" dirty="0" smtClean="0">
                <a:latin typeface="Times"/>
                <a:cs typeface="Times"/>
              </a:rPr>
              <a:t>Swine</a:t>
            </a:r>
            <a:endParaRPr lang="en-US" sz="3600" b="1" u="sng" dirty="0">
              <a:latin typeface="Times"/>
              <a:cs typeface="Times"/>
            </a:endParaRPr>
          </a:p>
          <a:p>
            <a:pPr lvl="1"/>
            <a:r>
              <a:rPr lang="en-US" sz="2600" dirty="0" smtClean="0">
                <a:latin typeface="Times"/>
                <a:cs typeface="Times"/>
              </a:rPr>
              <a:t>Piglets Farrowed </a:t>
            </a:r>
            <a:r>
              <a:rPr lang="en-US" sz="2600" dirty="0">
                <a:latin typeface="Times"/>
                <a:cs typeface="Times"/>
              </a:rPr>
              <a:t>= 0.10</a:t>
            </a:r>
          </a:p>
          <a:p>
            <a:pPr lvl="1"/>
            <a:r>
              <a:rPr lang="en-US" sz="2600" dirty="0" smtClean="0">
                <a:latin typeface="Times"/>
                <a:cs typeface="Times"/>
              </a:rPr>
              <a:t>Growth Rate= 0.30</a:t>
            </a:r>
            <a:endParaRPr lang="en-US" sz="2600" dirty="0">
              <a:latin typeface="Times"/>
              <a:cs typeface="Times"/>
            </a:endParaRPr>
          </a:p>
          <a:p>
            <a:pPr lvl="1"/>
            <a:r>
              <a:rPr lang="en-US" sz="2600" dirty="0" err="1" smtClean="0">
                <a:latin typeface="Times"/>
                <a:cs typeface="Times"/>
              </a:rPr>
              <a:t>Backfat</a:t>
            </a:r>
            <a:r>
              <a:rPr lang="en-US" sz="2600" dirty="0" smtClean="0">
                <a:latin typeface="Times"/>
                <a:cs typeface="Times"/>
              </a:rPr>
              <a:t> Thickness </a:t>
            </a:r>
            <a:r>
              <a:rPr lang="en-US" sz="2600" dirty="0">
                <a:latin typeface="Times"/>
                <a:cs typeface="Times"/>
              </a:rPr>
              <a:t>= </a:t>
            </a:r>
            <a:r>
              <a:rPr lang="en-US" sz="2600" dirty="0" smtClean="0">
                <a:latin typeface="Times"/>
                <a:cs typeface="Times"/>
              </a:rPr>
              <a:t>0.50</a:t>
            </a:r>
            <a:endParaRPr lang="en-US" sz="2600" dirty="0">
              <a:latin typeface="Times"/>
              <a:cs typeface="Times"/>
            </a:endParaRPr>
          </a:p>
          <a:p>
            <a:pPr lvl="1"/>
            <a:r>
              <a:rPr lang="en-US" sz="2600" dirty="0" err="1" smtClean="0">
                <a:latin typeface="Times"/>
                <a:cs typeface="Times"/>
              </a:rPr>
              <a:t>Loineye</a:t>
            </a:r>
            <a:r>
              <a:rPr lang="en-US" sz="2600" dirty="0" smtClean="0">
                <a:latin typeface="Times"/>
                <a:cs typeface="Times"/>
              </a:rPr>
              <a:t> area </a:t>
            </a:r>
            <a:r>
              <a:rPr lang="en-US" sz="2600" dirty="0">
                <a:latin typeface="Times"/>
                <a:cs typeface="Times"/>
              </a:rPr>
              <a:t>= </a:t>
            </a:r>
            <a:r>
              <a:rPr lang="en-US" sz="2600" dirty="0" smtClean="0">
                <a:latin typeface="Times"/>
                <a:cs typeface="Times"/>
              </a:rPr>
              <a:t>0.50</a:t>
            </a:r>
            <a:endParaRPr lang="en-US" sz="2600" dirty="0">
              <a:latin typeface="Times"/>
              <a:cs typeface="Times"/>
            </a:endParaRPr>
          </a:p>
          <a:p>
            <a:pPr lvl="1"/>
            <a:r>
              <a:rPr lang="en-US" sz="2600" dirty="0" smtClean="0">
                <a:latin typeface="Times"/>
                <a:cs typeface="Times"/>
              </a:rPr>
              <a:t>Length = 0.60</a:t>
            </a:r>
            <a:endParaRPr lang="en-US" sz="2600" dirty="0">
              <a:latin typeface="Times"/>
              <a:cs typeface="Times"/>
            </a:endParaRPr>
          </a:p>
          <a:p>
            <a:pPr lvl="1"/>
            <a:r>
              <a:rPr lang="en-US" sz="2600" dirty="0">
                <a:latin typeface="Times"/>
                <a:cs typeface="Times"/>
              </a:rPr>
              <a:t>C</a:t>
            </a:r>
            <a:r>
              <a:rPr lang="en-US" sz="2600" dirty="0" smtClean="0">
                <a:latin typeface="Times"/>
                <a:cs typeface="Times"/>
              </a:rPr>
              <a:t>hilled carcass weight = 0.60</a:t>
            </a:r>
            <a:endParaRPr lang="en-US" sz="2600" dirty="0">
              <a:latin typeface="Times"/>
              <a:cs typeface="Times"/>
            </a:endParaRPr>
          </a:p>
          <a:p>
            <a:pPr lvl="1"/>
            <a:endParaRPr lang="en-US" sz="2600" dirty="0">
              <a:latin typeface="Times"/>
              <a:cs typeface="Times"/>
            </a:endParaRPr>
          </a:p>
        </p:txBody>
      </p:sp>
      <p:sp>
        <p:nvSpPr>
          <p:cNvPr id="6" name="Rectangle 5"/>
          <p:cNvSpPr/>
          <p:nvPr/>
        </p:nvSpPr>
        <p:spPr>
          <a:xfrm>
            <a:off x="4385733" y="2838360"/>
            <a:ext cx="4758267" cy="1415772"/>
          </a:xfrm>
          <a:prstGeom prst="rect">
            <a:avLst/>
          </a:prstGeom>
        </p:spPr>
        <p:txBody>
          <a:bodyPr wrap="square">
            <a:spAutoFit/>
          </a:bodyPr>
          <a:lstStyle/>
          <a:p>
            <a:pPr lvl="1" algn="ctr"/>
            <a:r>
              <a:rPr lang="en-US" sz="2200" dirty="0" smtClean="0">
                <a:solidFill>
                  <a:srgbClr val="FF0000"/>
                </a:solidFill>
                <a:latin typeface="Times"/>
                <a:cs typeface="Times"/>
              </a:rPr>
              <a:t>On your notes…</a:t>
            </a:r>
          </a:p>
          <a:p>
            <a:pPr lvl="1" algn="ctr"/>
            <a:r>
              <a:rPr lang="en-US" sz="2200" dirty="0">
                <a:solidFill>
                  <a:srgbClr val="FF0000"/>
                </a:solidFill>
                <a:latin typeface="Times"/>
                <a:cs typeface="Times"/>
              </a:rPr>
              <a:t>c</a:t>
            </a:r>
            <a:r>
              <a:rPr lang="en-US" sz="2200" dirty="0" smtClean="0">
                <a:solidFill>
                  <a:srgbClr val="FF0000"/>
                </a:solidFill>
                <a:latin typeface="Times"/>
                <a:cs typeface="Times"/>
              </a:rPr>
              <a:t>ircle all of the traits with a HIGH heritability factor</a:t>
            </a:r>
          </a:p>
          <a:p>
            <a:pPr lvl="1" algn="ctr"/>
            <a:r>
              <a:rPr lang="en-US" sz="2000" dirty="0" smtClean="0">
                <a:solidFill>
                  <a:srgbClr val="FF0000"/>
                </a:solidFill>
                <a:latin typeface="Times"/>
                <a:cs typeface="Times"/>
              </a:rPr>
              <a:t>(0.5 or greater)</a:t>
            </a:r>
            <a:endParaRPr lang="en-US" sz="1600" dirty="0">
              <a:solidFill>
                <a:srgbClr val="FF0000"/>
              </a:solidFill>
              <a:latin typeface="Times"/>
              <a:cs typeface="Times"/>
            </a:endParaRPr>
          </a:p>
        </p:txBody>
      </p:sp>
    </p:spTree>
    <p:extLst>
      <p:ext uri="{BB962C8B-B14F-4D97-AF65-F5344CB8AC3E}">
        <p14:creationId xmlns:p14="http://schemas.microsoft.com/office/powerpoint/2010/main" val="37173309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linds(horizontal)">
                                      <p:cBhvr>
                                        <p:cTn id="16" dur="500"/>
                                        <p:tgtEl>
                                          <p:spTgt spid="5">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linds(horizontal)">
                                      <p:cBhvr>
                                        <p:cTn id="19" dur="500"/>
                                        <p:tgtEl>
                                          <p:spTgt spid="5">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8110"/>
            <a:ext cx="8229600" cy="3604069"/>
          </a:xfrm>
        </p:spPr>
        <p:txBody>
          <a:bodyPr>
            <a:normAutofit/>
          </a:bodyPr>
          <a:lstStyle/>
          <a:p>
            <a:pPr marL="0" indent="0" algn="ctr">
              <a:buNone/>
            </a:pPr>
            <a:r>
              <a:rPr lang="en-US" sz="3600" dirty="0" smtClean="0">
                <a:latin typeface="+mj-lt"/>
              </a:rPr>
              <a:t>What characteristics do farmers and ranchers look for when selecting which animals they breed?</a:t>
            </a:r>
            <a:endParaRPr lang="en-US" sz="3600" dirty="0">
              <a:latin typeface="+mj-lt"/>
            </a:endParaRPr>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37441686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390828"/>
            <a:ext cx="8686800" cy="4394132"/>
          </a:xfrm>
        </p:spPr>
        <p:txBody>
          <a:bodyPr>
            <a:normAutofit/>
          </a:bodyPr>
          <a:lstStyle/>
          <a:p>
            <a:r>
              <a:rPr lang="en-US" dirty="0" smtClean="0"/>
              <a:t>Breeders identify genetic strengths based upon their goals</a:t>
            </a:r>
          </a:p>
          <a:p>
            <a:pPr lvl="1"/>
            <a:r>
              <a:rPr lang="en-US" sz="2400" dirty="0" smtClean="0"/>
              <a:t>Examples: Meat production, Temperament, Coat </a:t>
            </a:r>
            <a:r>
              <a:rPr lang="en-US" sz="2400" dirty="0"/>
              <a:t>C</a:t>
            </a:r>
            <a:r>
              <a:rPr lang="en-US" sz="2400" dirty="0" smtClean="0"/>
              <a:t>olor, etc.</a:t>
            </a:r>
          </a:p>
          <a:p>
            <a:pPr marL="457200" lvl="1" indent="0">
              <a:buNone/>
            </a:pPr>
            <a:endParaRPr lang="en-US" sz="1100" dirty="0" smtClean="0"/>
          </a:p>
          <a:p>
            <a:pPr marL="0" indent="0">
              <a:buNone/>
            </a:pPr>
            <a:endParaRPr lang="en-US" sz="1200" dirty="0" smtClean="0"/>
          </a:p>
          <a:p>
            <a:r>
              <a:rPr lang="en-US" dirty="0" smtClean="0"/>
              <a:t>Not every animal should pass on it’s genetics</a:t>
            </a:r>
          </a:p>
          <a:p>
            <a:pPr lvl="1"/>
            <a:r>
              <a:rPr lang="en-US" sz="2400" dirty="0" smtClean="0"/>
              <a:t>In the pet industry, these animals are sterilized </a:t>
            </a:r>
            <a:r>
              <a:rPr lang="en-US" sz="1600" dirty="0" smtClean="0"/>
              <a:t>(spayed or neutered)</a:t>
            </a:r>
          </a:p>
          <a:p>
            <a:pPr lvl="1"/>
            <a:r>
              <a:rPr lang="en-US" sz="2400" dirty="0" smtClean="0"/>
              <a:t>In the livestock industry, they are usually raised for terminal markets</a:t>
            </a:r>
          </a:p>
          <a:p>
            <a:pPr lvl="1"/>
            <a:endParaRPr lang="en-US" sz="2400" dirty="0"/>
          </a:p>
          <a:p>
            <a:pPr marL="457200" lvl="1" indent="0">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20530278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3">
                                            <p:txEl>
                                              <p:pRg st="4" end="4"/>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p:cTn id="2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2" dur="500"/>
                                        <p:tgtEl>
                                          <p:spTgt spid="3">
                                            <p:txEl>
                                              <p:pRg st="5" end="5"/>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p:cTn id="2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083733"/>
            <a:ext cx="8686800" cy="4701227"/>
          </a:xfrm>
        </p:spPr>
        <p:txBody>
          <a:bodyPr>
            <a:normAutofit/>
          </a:bodyPr>
          <a:lstStyle/>
          <a:p>
            <a:pPr marL="0" indent="0">
              <a:buNone/>
            </a:pPr>
            <a:r>
              <a:rPr lang="en-US" dirty="0" smtClean="0"/>
              <a:t>Example:</a:t>
            </a:r>
            <a:endParaRPr lang="en-US" sz="2400" dirty="0" smtClean="0"/>
          </a:p>
          <a:p>
            <a:pPr lvl="1"/>
            <a:endParaRPr lang="en-US" sz="2400" dirty="0"/>
          </a:p>
          <a:p>
            <a:pPr marL="457200" lvl="1" indent="0">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
        <p:nvSpPr>
          <p:cNvPr id="6" name="Rectangle 5"/>
          <p:cNvSpPr/>
          <p:nvPr/>
        </p:nvSpPr>
        <p:spPr>
          <a:xfrm>
            <a:off x="251765" y="1567938"/>
            <a:ext cx="4184764" cy="2677656"/>
          </a:xfrm>
          <a:prstGeom prst="rect">
            <a:avLst/>
          </a:prstGeom>
        </p:spPr>
        <p:txBody>
          <a:bodyPr wrap="square">
            <a:spAutoFit/>
          </a:bodyPr>
          <a:lstStyle/>
          <a:p>
            <a:pPr algn="ctr"/>
            <a:r>
              <a:rPr lang="en-US" sz="2400" dirty="0" smtClean="0">
                <a:solidFill>
                  <a:srgbClr val="FF0000"/>
                </a:solidFill>
              </a:rPr>
              <a:t>A Standard Poodle dog breeder with the goal of raising show dogs will NEVER breed a poodle that is not solid colored because AKC breed standards only recognize solid colored Standard Poodles.  </a:t>
            </a:r>
            <a:endParaRPr lang="en-US" dirty="0">
              <a:solidFill>
                <a:srgbClr val="FF0000"/>
              </a:solidFill>
            </a:endParaRPr>
          </a:p>
        </p:txBody>
      </p:sp>
      <p:sp>
        <p:nvSpPr>
          <p:cNvPr id="7" name="Rectangle 6"/>
          <p:cNvSpPr/>
          <p:nvPr/>
        </p:nvSpPr>
        <p:spPr>
          <a:xfrm>
            <a:off x="4995333" y="1567938"/>
            <a:ext cx="4148667" cy="2677656"/>
          </a:xfrm>
          <a:prstGeom prst="rect">
            <a:avLst/>
          </a:prstGeom>
        </p:spPr>
        <p:txBody>
          <a:bodyPr wrap="square">
            <a:spAutoFit/>
          </a:bodyPr>
          <a:lstStyle/>
          <a:p>
            <a:pPr algn="ctr"/>
            <a:r>
              <a:rPr lang="en-US" sz="2400" dirty="0" smtClean="0">
                <a:solidFill>
                  <a:srgbClr val="FF0000"/>
                </a:solidFill>
              </a:rPr>
              <a:t>However…A Standard Poodle dog breeder with the goal of raising family pets will breed “</a:t>
            </a:r>
            <a:r>
              <a:rPr lang="en-US" sz="2400" dirty="0" err="1" smtClean="0">
                <a:solidFill>
                  <a:srgbClr val="FF0000"/>
                </a:solidFill>
              </a:rPr>
              <a:t>parti</a:t>
            </a:r>
            <a:r>
              <a:rPr lang="en-US" sz="2400" dirty="0" smtClean="0">
                <a:solidFill>
                  <a:srgbClr val="FF0000"/>
                </a:solidFill>
              </a:rPr>
              <a:t>” (2 colored) poodles because people like them and sometimes pay more for their unique coloring.  </a:t>
            </a:r>
            <a:endParaRPr lang="en-US" dirty="0">
              <a:solidFill>
                <a:srgbClr val="FF0000"/>
              </a:solidFill>
            </a:endParaRPr>
          </a:p>
        </p:txBody>
      </p:sp>
      <p:pic>
        <p:nvPicPr>
          <p:cNvPr id="8" name="Picture 7"/>
          <p:cNvPicPr>
            <a:picLocks noChangeAspect="1"/>
          </p:cNvPicPr>
          <p:nvPr/>
        </p:nvPicPr>
        <p:blipFill>
          <a:blip r:embed="rId3"/>
          <a:stretch>
            <a:fillRect/>
          </a:stretch>
        </p:blipFill>
        <p:spPr>
          <a:xfrm>
            <a:off x="251765" y="4224929"/>
            <a:ext cx="1424636" cy="130367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1811871" y="4245594"/>
            <a:ext cx="1323650" cy="128301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a:srcRect l="14113" r="15692"/>
          <a:stretch/>
        </p:blipFill>
        <p:spPr>
          <a:xfrm>
            <a:off x="3285066" y="4233071"/>
            <a:ext cx="1354667" cy="129553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5286050" y="4245594"/>
            <a:ext cx="1756803" cy="128301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a:stretch>
            <a:fillRect/>
          </a:stretch>
        </p:blipFill>
        <p:spPr>
          <a:xfrm>
            <a:off x="7112982" y="4224929"/>
            <a:ext cx="1573818" cy="1303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2916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90"/>
                                          </p:val>
                                        </p:tav>
                                        <p:tav tm="100000">
                                          <p:val>
                                            <p:fltVal val="0"/>
                                          </p:val>
                                        </p:tav>
                                      </p:tavLst>
                                    </p:anim>
                                    <p:animEffect transition="in" filter="fade">
                                      <p:cBhvr>
                                        <p:cTn id="43" dur="1000"/>
                                        <p:tgtEl>
                                          <p:spTgt spid="7"/>
                                        </p:tgtEl>
                                      </p:cBhvr>
                                    </p:animEffect>
                                  </p:childTnLst>
                                </p:cTn>
                              </p:par>
                              <p:par>
                                <p:cTn id="44" presetID="3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90"/>
                                          </p:val>
                                        </p:tav>
                                        <p:tav tm="100000">
                                          <p:val>
                                            <p:fltVal val="0"/>
                                          </p:val>
                                        </p:tav>
                                      </p:tavLst>
                                    </p:anim>
                                    <p:animEffect transition="in" filter="fade">
                                      <p:cBhvr>
                                        <p:cTn id="49" dur="1000"/>
                                        <p:tgtEl>
                                          <p:spTgt spid="13"/>
                                        </p:tgtEl>
                                      </p:cBhvr>
                                    </p:animEffect>
                                  </p:childTnLst>
                                </p:cTn>
                              </p:par>
                              <p:par>
                                <p:cTn id="50" presetID="3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fltVal val="0"/>
                                          </p:val>
                                        </p:tav>
                                        <p:tav tm="100000">
                                          <p:val>
                                            <p:strVal val="#ppt_w"/>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anim calcmode="lin" valueType="num">
                                      <p:cBhvr>
                                        <p:cTn id="54" dur="1000" fill="hold"/>
                                        <p:tgtEl>
                                          <p:spTgt spid="14"/>
                                        </p:tgtEl>
                                        <p:attrNameLst>
                                          <p:attrName>style.rotation</p:attrName>
                                        </p:attrNameLst>
                                      </p:cBhvr>
                                      <p:tavLst>
                                        <p:tav tm="0">
                                          <p:val>
                                            <p:fltVal val="90"/>
                                          </p:val>
                                        </p:tav>
                                        <p:tav tm="100000">
                                          <p:val>
                                            <p:fltVal val="0"/>
                                          </p:val>
                                        </p:tav>
                                      </p:tavLst>
                                    </p:anim>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Dairy Cattle</a:t>
            </a:r>
            <a:endParaRPr lang="en-US" sz="3600" dirty="0" smtClean="0"/>
          </a:p>
          <a:p>
            <a:pPr marL="0" indent="0" algn="ctr">
              <a:buNone/>
            </a:pPr>
            <a:endParaRPr lang="en-US" dirty="0" smtClean="0"/>
          </a:p>
          <a:p>
            <a:pPr marL="0" indent="0" algn="ctr">
              <a:buNone/>
            </a:pPr>
            <a:r>
              <a:rPr lang="en-US" dirty="0" smtClean="0"/>
              <a:t>Milk Production</a:t>
            </a:r>
          </a:p>
          <a:p>
            <a:pPr marL="0" indent="0" algn="ctr">
              <a:buNone/>
            </a:pPr>
            <a:r>
              <a:rPr lang="en-US" dirty="0" smtClean="0"/>
              <a:t>Milk Components </a:t>
            </a:r>
            <a:r>
              <a:rPr lang="en-US" sz="2400" dirty="0" smtClean="0"/>
              <a:t>(Butterfat &amp; Protein)</a:t>
            </a:r>
          </a:p>
          <a:p>
            <a:pPr marL="0" indent="0" algn="ctr">
              <a:buNone/>
            </a:pPr>
            <a:r>
              <a:rPr lang="en-US" dirty="0" smtClean="0"/>
              <a:t>Longevity</a:t>
            </a:r>
            <a:r>
              <a:rPr lang="en-US" sz="2400" dirty="0" smtClean="0"/>
              <a:t> (Calves produced &amp; lactations completed)</a:t>
            </a:r>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12060126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
                                        <p:tgtEl>
                                          <p:spTgt spid="3">
                                            <p:txEl>
                                              <p:pRg st="2" end="2"/>
                                            </p:txEl>
                                          </p:spTgt>
                                        </p:tgtEl>
                                      </p:cBhvr>
                                    </p:animEffect>
                                    <p:anim calcmode="lin" valueType="num">
                                      <p:cBhvr>
                                        <p:cTn id="8"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
                                        <p:tgtEl>
                                          <p:spTgt spid="3">
                                            <p:txEl>
                                              <p:pRg st="3" end="3"/>
                                            </p:txEl>
                                          </p:spTgt>
                                        </p:tgtEl>
                                      </p:cBhvr>
                                    </p:animEffect>
                                    <p:anim calcmode="lin" valueType="num">
                                      <p:cBhvr>
                                        <p:cTn id="1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Beef Cattle</a:t>
            </a:r>
            <a:endParaRPr lang="en-US" sz="5400" dirty="0" smtClean="0"/>
          </a:p>
          <a:p>
            <a:pPr marL="0" indent="0" algn="ctr">
              <a:buNone/>
            </a:pPr>
            <a:endParaRPr lang="en-US" dirty="0" smtClean="0"/>
          </a:p>
          <a:p>
            <a:pPr marL="0" indent="0" algn="ctr">
              <a:buNone/>
            </a:pPr>
            <a:r>
              <a:rPr lang="en-US" dirty="0" smtClean="0"/>
              <a:t>Frame Size</a:t>
            </a:r>
          </a:p>
          <a:p>
            <a:pPr marL="0" indent="0" algn="ctr">
              <a:buNone/>
            </a:pPr>
            <a:r>
              <a:rPr lang="en-US" dirty="0" smtClean="0"/>
              <a:t>Rib Eye Area</a:t>
            </a:r>
          </a:p>
          <a:p>
            <a:pPr marL="0" indent="0" algn="ctr">
              <a:buNone/>
            </a:pPr>
            <a:r>
              <a:rPr lang="en-US" dirty="0" smtClean="0"/>
              <a:t>Growth Rates </a:t>
            </a:r>
            <a:r>
              <a:rPr lang="en-US" sz="2400" dirty="0" smtClean="0"/>
              <a:t>(Weaning &amp; Birth weights)</a:t>
            </a:r>
          </a:p>
          <a:p>
            <a:pPr marL="0" indent="0" algn="ctr">
              <a:buNone/>
            </a:pPr>
            <a:r>
              <a:rPr lang="en-US" dirty="0" smtClean="0"/>
              <a:t>Coat Color </a:t>
            </a:r>
            <a:r>
              <a:rPr lang="en-US" sz="2400" dirty="0" smtClean="0"/>
              <a:t>(only for “Black Angus Beef” Markets)</a:t>
            </a:r>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12417774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
                                        <p:tgtEl>
                                          <p:spTgt spid="3">
                                            <p:txEl>
                                              <p:pRg st="2" end="2"/>
                                            </p:txEl>
                                          </p:spTgt>
                                        </p:tgtEl>
                                      </p:cBhvr>
                                    </p:animEffect>
                                    <p:anim calcmode="lin" valueType="num">
                                      <p:cBhvr>
                                        <p:cTn id="8"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
                                        <p:tgtEl>
                                          <p:spTgt spid="3">
                                            <p:txEl>
                                              <p:pRg st="3" end="3"/>
                                            </p:txEl>
                                          </p:spTgt>
                                        </p:tgtEl>
                                      </p:cBhvr>
                                    </p:animEffect>
                                    <p:anim calcmode="lin" valueType="num">
                                      <p:cBhvr>
                                        <p:cTn id="1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
                                        <p:tgtEl>
                                          <p:spTgt spid="3">
                                            <p:txEl>
                                              <p:pRg st="5" end="5"/>
                                            </p:txEl>
                                          </p:spTgt>
                                        </p:tgtEl>
                                      </p:cBhvr>
                                    </p:animEffect>
                                    <p:anim calcmode="lin" valueType="num">
                                      <p:cBhvr>
                                        <p:cTn id="29"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Sheep</a:t>
            </a:r>
            <a:endParaRPr lang="en-US" sz="5400" dirty="0" smtClean="0"/>
          </a:p>
          <a:p>
            <a:pPr marL="0" indent="0" algn="ctr">
              <a:buNone/>
            </a:pPr>
            <a:endParaRPr lang="en-US" dirty="0" smtClean="0"/>
          </a:p>
          <a:p>
            <a:pPr marL="0" indent="0" algn="ctr">
              <a:buNone/>
            </a:pPr>
            <a:r>
              <a:rPr lang="en-US" dirty="0" smtClean="0"/>
              <a:t>Multiple Births </a:t>
            </a:r>
            <a:r>
              <a:rPr lang="en-US" sz="2400" dirty="0" smtClean="0"/>
              <a:t>(# lambs per ewe)</a:t>
            </a:r>
          </a:p>
          <a:p>
            <a:pPr marL="0" indent="0" algn="ctr">
              <a:buNone/>
            </a:pPr>
            <a:r>
              <a:rPr lang="en-US" dirty="0" smtClean="0"/>
              <a:t>Wool Quality</a:t>
            </a:r>
          </a:p>
          <a:p>
            <a:pPr marL="0" indent="0" algn="ctr">
              <a:buNone/>
            </a:pPr>
            <a:r>
              <a:rPr lang="en-US" dirty="0" smtClean="0"/>
              <a:t>Growth</a:t>
            </a:r>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23136570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
                                        <p:tgtEl>
                                          <p:spTgt spid="3">
                                            <p:txEl>
                                              <p:pRg st="2" end="2"/>
                                            </p:txEl>
                                          </p:spTgt>
                                        </p:tgtEl>
                                      </p:cBhvr>
                                    </p:animEffect>
                                    <p:anim calcmode="lin" valueType="num">
                                      <p:cBhvr>
                                        <p:cTn id="8"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
                                        <p:tgtEl>
                                          <p:spTgt spid="3">
                                            <p:txEl>
                                              <p:pRg st="3" end="3"/>
                                            </p:txEl>
                                          </p:spTgt>
                                        </p:tgtEl>
                                      </p:cBhvr>
                                    </p:animEffect>
                                    <p:anim calcmode="lin" valueType="num">
                                      <p:cBhvr>
                                        <p:cTn id="1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8840"/>
            <a:ext cx="8229600" cy="2124573"/>
          </a:xfrm>
        </p:spPr>
        <p:txBody>
          <a:bodyPr>
            <a:normAutofit/>
          </a:bodyPr>
          <a:lstStyle/>
          <a:p>
            <a:r>
              <a:rPr lang="en-US" dirty="0" smtClean="0"/>
              <a:t>How do genetics affect the animal industry?</a:t>
            </a:r>
            <a:endParaRPr lang="en-US" dirty="0"/>
          </a:p>
        </p:txBody>
      </p:sp>
      <p:sp>
        <p:nvSpPr>
          <p:cNvPr id="4" name="Rectangle 3"/>
          <p:cNvSpPr/>
          <p:nvPr/>
        </p:nvSpPr>
        <p:spPr>
          <a:xfrm>
            <a:off x="-1" y="0"/>
            <a:ext cx="7779125" cy="369332"/>
          </a:xfrm>
          <a:prstGeom prst="rect">
            <a:avLst/>
          </a:prstGeom>
        </p:spPr>
        <p:txBody>
          <a:bodyPr wrap="square">
            <a:spAutoFit/>
          </a:bodyPr>
          <a:lstStyle/>
          <a:p>
            <a:pPr marL="514350" indent="-514350">
              <a:buFont typeface="+mj-lt"/>
              <a:buAutoNum type="alphaUcPeriod"/>
            </a:pPr>
            <a:r>
              <a:rPr lang="en-US" dirty="0" smtClean="0"/>
              <a:t>Describe the role and importance of genetics in the animal industry</a:t>
            </a:r>
          </a:p>
        </p:txBody>
      </p:sp>
    </p:spTree>
    <p:extLst>
      <p:ext uri="{BB962C8B-B14F-4D97-AF65-F5344CB8AC3E}">
        <p14:creationId xmlns:p14="http://schemas.microsoft.com/office/powerpoint/2010/main" val="4834702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Horses</a:t>
            </a:r>
            <a:endParaRPr lang="en-US" sz="5400" dirty="0" smtClean="0"/>
          </a:p>
          <a:p>
            <a:pPr marL="0" indent="0" algn="ctr">
              <a:buNone/>
            </a:pPr>
            <a:endParaRPr lang="en-US" dirty="0" smtClean="0"/>
          </a:p>
          <a:p>
            <a:pPr marL="0" indent="0" algn="ctr">
              <a:buNone/>
            </a:pPr>
            <a:r>
              <a:rPr lang="en-US" dirty="0" smtClean="0"/>
              <a:t>Structure &amp; Size</a:t>
            </a:r>
          </a:p>
          <a:p>
            <a:pPr marL="0" indent="0" algn="ctr">
              <a:buNone/>
            </a:pPr>
            <a:r>
              <a:rPr lang="en-US" dirty="0" smtClean="0"/>
              <a:t>Coat Color</a:t>
            </a:r>
          </a:p>
          <a:p>
            <a:pPr marL="0" indent="0" algn="ctr">
              <a:buNone/>
            </a:pPr>
            <a:r>
              <a:rPr lang="en-US" dirty="0" smtClean="0"/>
              <a:t>Performance Abilities</a:t>
            </a:r>
          </a:p>
          <a:p>
            <a:pPr marL="0" indent="0" algn="ctr">
              <a:buNone/>
            </a:pPr>
            <a:r>
              <a:rPr lang="en-US" dirty="0" smtClean="0"/>
              <a:t>Temperament</a:t>
            </a:r>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16886754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
                                        <p:tgtEl>
                                          <p:spTgt spid="3">
                                            <p:txEl>
                                              <p:pRg st="2" end="2"/>
                                            </p:txEl>
                                          </p:spTgt>
                                        </p:tgtEl>
                                      </p:cBhvr>
                                    </p:animEffect>
                                    <p:anim calcmode="lin" valueType="num">
                                      <p:cBhvr>
                                        <p:cTn id="8"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
                                        <p:tgtEl>
                                          <p:spTgt spid="3">
                                            <p:txEl>
                                              <p:pRg st="3" end="3"/>
                                            </p:txEl>
                                          </p:spTgt>
                                        </p:tgtEl>
                                      </p:cBhvr>
                                    </p:animEffect>
                                    <p:anim calcmode="lin" valueType="num">
                                      <p:cBhvr>
                                        <p:cTn id="1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
                                        <p:tgtEl>
                                          <p:spTgt spid="3">
                                            <p:txEl>
                                              <p:pRg st="5" end="5"/>
                                            </p:txEl>
                                          </p:spTgt>
                                        </p:tgtEl>
                                      </p:cBhvr>
                                    </p:animEffect>
                                    <p:anim calcmode="lin" valueType="num">
                                      <p:cBhvr>
                                        <p:cTn id="29"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Pigs</a:t>
            </a:r>
            <a:endParaRPr lang="en-US" sz="5400" dirty="0" smtClean="0"/>
          </a:p>
          <a:p>
            <a:pPr marL="0" indent="0" algn="ctr">
              <a:buNone/>
            </a:pPr>
            <a:endParaRPr lang="en-US" dirty="0" smtClean="0"/>
          </a:p>
          <a:p>
            <a:pPr marL="0" indent="0" algn="ctr">
              <a:buNone/>
            </a:pPr>
            <a:r>
              <a:rPr lang="en-US" dirty="0" smtClean="0"/>
              <a:t>Litter Size</a:t>
            </a:r>
          </a:p>
          <a:p>
            <a:pPr marL="0" indent="0" algn="ctr">
              <a:buNone/>
            </a:pPr>
            <a:r>
              <a:rPr lang="en-US" dirty="0" smtClean="0"/>
              <a:t>Growth Rate</a:t>
            </a:r>
          </a:p>
          <a:p>
            <a:pPr marL="0" indent="0" algn="ctr">
              <a:buNone/>
            </a:pPr>
            <a:r>
              <a:rPr lang="en-US" dirty="0" smtClean="0"/>
              <a:t>Degree of Muscling</a:t>
            </a:r>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29046932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
                                        <p:tgtEl>
                                          <p:spTgt spid="3">
                                            <p:txEl>
                                              <p:pRg st="2" end="2"/>
                                            </p:txEl>
                                          </p:spTgt>
                                        </p:tgtEl>
                                      </p:cBhvr>
                                    </p:animEffect>
                                    <p:anim calcmode="lin" valueType="num">
                                      <p:cBhvr>
                                        <p:cTn id="8"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
                                        <p:tgtEl>
                                          <p:spTgt spid="3">
                                            <p:txEl>
                                              <p:pRg st="3" end="3"/>
                                            </p:txEl>
                                          </p:spTgt>
                                        </p:tgtEl>
                                      </p:cBhvr>
                                    </p:animEffect>
                                    <p:anim calcmode="lin" valueType="num">
                                      <p:cBhvr>
                                        <p:cTn id="1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
                                        <p:tgtEl>
                                          <p:spTgt spid="3">
                                            <p:txEl>
                                              <p:pRg st="4" end="4"/>
                                            </p:txEl>
                                          </p:spTgt>
                                        </p:tgtEl>
                                      </p:cBhvr>
                                    </p:animEffect>
                                    <p:anim calcmode="lin" valueType="num">
                                      <p:cBhvr>
                                        <p:cTn id="22"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70699"/>
            <a:ext cx="8686800" cy="4394132"/>
          </a:xfrm>
        </p:spPr>
        <p:txBody>
          <a:bodyPr>
            <a:normAutofit/>
          </a:bodyPr>
          <a:lstStyle/>
          <a:p>
            <a:pPr marL="0" indent="0" algn="ctr">
              <a:buNone/>
            </a:pPr>
            <a:r>
              <a:rPr lang="en-US" sz="5400" b="1" dirty="0" smtClean="0"/>
              <a:t>Dogs</a:t>
            </a:r>
            <a:endParaRPr lang="en-US" sz="5400" dirty="0" smtClean="0"/>
          </a:p>
          <a:p>
            <a:pPr marL="0" indent="0" algn="ctr">
              <a:buNone/>
            </a:pPr>
            <a:r>
              <a:rPr lang="en-US" sz="2400" dirty="0" smtClean="0"/>
              <a:t>Varies </a:t>
            </a:r>
            <a:r>
              <a:rPr lang="en-US" sz="2400" dirty="0"/>
              <a:t>w</a:t>
            </a:r>
            <a:r>
              <a:rPr lang="en-US" sz="2400" dirty="0" smtClean="0"/>
              <a:t>idely </a:t>
            </a:r>
            <a:r>
              <a:rPr lang="en-US" sz="2400" b="1" u="sng" dirty="0"/>
              <a:t>a</a:t>
            </a:r>
            <a:r>
              <a:rPr lang="en-US" sz="2400" b="1" u="sng" dirty="0" smtClean="0"/>
              <a:t>ccording to breed standards </a:t>
            </a:r>
            <a:r>
              <a:rPr lang="en-US" sz="2400" dirty="0" smtClean="0"/>
              <a:t>and use of dog:</a:t>
            </a:r>
          </a:p>
          <a:p>
            <a:pPr marL="0" indent="0" algn="ctr">
              <a:buNone/>
            </a:pPr>
            <a:endParaRPr lang="en-US" sz="2400" dirty="0"/>
          </a:p>
          <a:p>
            <a:pPr marL="0" indent="0" algn="ctr">
              <a:buNone/>
            </a:pPr>
            <a:r>
              <a:rPr lang="en-US" dirty="0" smtClean="0"/>
              <a:t>Correct Size</a:t>
            </a:r>
          </a:p>
          <a:p>
            <a:pPr marL="0" indent="0" algn="ctr">
              <a:buNone/>
            </a:pPr>
            <a:r>
              <a:rPr lang="en-US" dirty="0" smtClean="0"/>
              <a:t>Correct coat texture &amp; color</a:t>
            </a:r>
          </a:p>
          <a:p>
            <a:pPr marL="0" indent="0" algn="ctr">
              <a:buNone/>
            </a:pPr>
            <a:r>
              <a:rPr lang="en-US" dirty="0" smtClean="0"/>
              <a:t>Correct Structure</a:t>
            </a:r>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spTree>
    <p:extLst>
      <p:ext uri="{BB962C8B-B14F-4D97-AF65-F5344CB8AC3E}">
        <p14:creationId xmlns:p14="http://schemas.microsoft.com/office/powerpoint/2010/main" val="238487219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
                                        <p:tgtEl>
                                          <p:spTgt spid="3">
                                            <p:txEl>
                                              <p:pRg st="3" end="3"/>
                                            </p:txEl>
                                          </p:spTgt>
                                        </p:tgtEl>
                                      </p:cBhvr>
                                    </p:animEffect>
                                    <p:anim calcmode="lin" valueType="num">
                                      <p:cBhvr>
                                        <p:cTn id="8"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
                                        <p:tgtEl>
                                          <p:spTgt spid="3">
                                            <p:txEl>
                                              <p:pRg st="4" end="4"/>
                                            </p:txEl>
                                          </p:spTgt>
                                        </p:tgtEl>
                                      </p:cBhvr>
                                    </p:animEffect>
                                    <p:anim calcmode="lin" valueType="num">
                                      <p:cBhvr>
                                        <p:cTn id="15"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
                                        <p:tgtEl>
                                          <p:spTgt spid="3">
                                            <p:txEl>
                                              <p:pRg st="5" end="5"/>
                                            </p:txEl>
                                          </p:spTgt>
                                        </p:tgtEl>
                                      </p:cBhvr>
                                    </p:animEffect>
                                    <p:anim calcmode="lin" valueType="num">
                                      <p:cBhvr>
                                        <p:cTn id="22"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
            <a:ext cx="8229600" cy="1143000"/>
          </a:xfrm>
        </p:spPr>
        <p:txBody>
          <a:bodyPr/>
          <a:lstStyle/>
          <a:p>
            <a:r>
              <a:rPr lang="en-US" dirty="0" smtClean="0">
                <a:solidFill>
                  <a:schemeClr val="accent4">
                    <a:lumMod val="50000"/>
                  </a:schemeClr>
                </a:solidFill>
                <a:effectLst>
                  <a:outerShdw blurRad="50800" dist="38100" dir="2700000" algn="tl" rotWithShape="0">
                    <a:prstClr val="black">
                      <a:alpha val="40000"/>
                    </a:prstClr>
                  </a:outerShdw>
                </a:effectLst>
              </a:rPr>
              <a:t>Identifying Genetic Strengths</a:t>
            </a:r>
            <a:endParaRPr lang="en-US" dirty="0">
              <a:solidFill>
                <a:schemeClr val="accent4">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51764" y="1160054"/>
            <a:ext cx="8686800" cy="4394132"/>
          </a:xfrm>
        </p:spPr>
        <p:txBody>
          <a:bodyPr>
            <a:normAutofit/>
          </a:bodyPr>
          <a:lstStyle/>
          <a:p>
            <a:pPr marL="0" indent="0" algn="ctr">
              <a:buNone/>
            </a:pPr>
            <a:r>
              <a:rPr lang="en-US" sz="4400" b="1" dirty="0" smtClean="0"/>
              <a:t>Classified Ad Search Assignment</a:t>
            </a:r>
            <a:endParaRPr lang="en-US" sz="4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lvl="1" algn="ctr"/>
            <a:endParaRPr lang="en-US" sz="2400" dirty="0"/>
          </a:p>
          <a:p>
            <a:pPr marL="457200" lvl="1" indent="0" algn="ctr">
              <a:buNone/>
            </a:pPr>
            <a:endParaRPr lang="en-US" sz="2400" dirty="0"/>
          </a:p>
        </p:txBody>
      </p:sp>
      <p:sp>
        <p:nvSpPr>
          <p:cNvPr id="4" name="Rectangle 3"/>
          <p:cNvSpPr/>
          <p:nvPr/>
        </p:nvSpPr>
        <p:spPr>
          <a:xfrm>
            <a:off x="0" y="0"/>
            <a:ext cx="9144000" cy="638636"/>
          </a:xfrm>
          <a:prstGeom prst="rect">
            <a:avLst/>
          </a:prstGeom>
        </p:spPr>
        <p:txBody>
          <a:bodyPr wrap="square">
            <a:spAutoFit/>
          </a:bodyPr>
          <a:lstStyle/>
          <a:p>
            <a:r>
              <a:rPr lang="en-US" sz="1750" dirty="0" smtClean="0"/>
              <a:t>C. </a:t>
            </a:r>
            <a:r>
              <a:rPr lang="en-US" sz="1600" dirty="0"/>
              <a:t>Identify common characteristics used to select high quality breeding stock</a:t>
            </a:r>
          </a:p>
          <a:p>
            <a:endParaRPr lang="en-US" sz="1750" dirty="0" smtClean="0"/>
          </a:p>
        </p:txBody>
      </p:sp>
      <p:pic>
        <p:nvPicPr>
          <p:cNvPr id="5" name="Picture 4"/>
          <p:cNvPicPr>
            <a:picLocks noChangeAspect="1"/>
          </p:cNvPicPr>
          <p:nvPr/>
        </p:nvPicPr>
        <p:blipFill rotWithShape="1">
          <a:blip r:embed="rId3"/>
          <a:srcRect t="3561" b="3800"/>
          <a:stretch/>
        </p:blipFill>
        <p:spPr>
          <a:xfrm>
            <a:off x="185788" y="2053689"/>
            <a:ext cx="3390638" cy="232586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688276" y="1826276"/>
            <a:ext cx="5455723" cy="3754874"/>
          </a:xfrm>
          <a:prstGeom prst="rect">
            <a:avLst/>
          </a:prstGeom>
        </p:spPr>
        <p:txBody>
          <a:bodyPr wrap="square">
            <a:spAutoFit/>
          </a:bodyPr>
          <a:lstStyle/>
          <a:p>
            <a:r>
              <a:rPr lang="en-US" sz="1400" dirty="0" smtClean="0"/>
              <a:t>-AQHA </a:t>
            </a:r>
            <a:r>
              <a:rPr lang="en-US" sz="1400" dirty="0"/>
              <a:t>Buckskin Stallion</a:t>
            </a:r>
          </a:p>
          <a:p>
            <a:r>
              <a:rPr lang="en-US" sz="1400" dirty="0"/>
              <a:t>-</a:t>
            </a:r>
            <a:r>
              <a:rPr lang="en-US" sz="1400" dirty="0" smtClean="0"/>
              <a:t>16.2 </a:t>
            </a:r>
            <a:r>
              <a:rPr lang="en-US" sz="1400" dirty="0"/>
              <a:t>Hands 1500 lbs. Guaranteed not to produce Sorrel or Chestnut foals. 90% Buckskin, Dun, or </a:t>
            </a:r>
            <a:r>
              <a:rPr lang="en-US" sz="1400" dirty="0" err="1"/>
              <a:t>Grullo</a:t>
            </a:r>
            <a:r>
              <a:rPr lang="en-US" sz="1400" dirty="0"/>
              <a:t>. Genetically tested. Homozygous for the Black gene.</a:t>
            </a:r>
          </a:p>
          <a:p>
            <a:r>
              <a:rPr lang="en-US" sz="1400" dirty="0"/>
              <a:t>-</a:t>
            </a:r>
            <a:r>
              <a:rPr lang="en-US" sz="1400" dirty="0" smtClean="0"/>
              <a:t>Sire </a:t>
            </a:r>
            <a:r>
              <a:rPr lang="en-US" sz="1400" dirty="0"/>
              <a:t>has a speed index of 95. Grand sire and Grand dam on top side both have speed index of 100. </a:t>
            </a:r>
          </a:p>
          <a:p>
            <a:r>
              <a:rPr lang="en-US" sz="1400" dirty="0" smtClean="0"/>
              <a:t>-Registered </a:t>
            </a:r>
            <a:r>
              <a:rPr lang="en-US" sz="1400" dirty="0"/>
              <a:t>with the following Associations:</a:t>
            </a:r>
          </a:p>
          <a:p>
            <a:r>
              <a:rPr lang="en-US" sz="1400" dirty="0" smtClean="0"/>
              <a:t>      American </a:t>
            </a:r>
            <a:r>
              <a:rPr lang="en-US" sz="1400" dirty="0"/>
              <a:t>Quarter Horse Association </a:t>
            </a:r>
          </a:p>
          <a:p>
            <a:r>
              <a:rPr lang="en-US" sz="1400" dirty="0" smtClean="0"/>
              <a:t>      American </a:t>
            </a:r>
            <a:r>
              <a:rPr lang="en-US" sz="1400" dirty="0"/>
              <a:t>Buckskin Registry Association </a:t>
            </a:r>
          </a:p>
          <a:p>
            <a:r>
              <a:rPr lang="en-US" sz="1400" dirty="0" smtClean="0"/>
              <a:t>-From </a:t>
            </a:r>
            <a:r>
              <a:rPr lang="en-US" sz="1400" dirty="0"/>
              <a:t>the show ring he is a Winning Halter, Western pleasure, English Pleasure &amp; Western Riding. He was evaluated during an informal Sport Horse Inspection and scored in the Sport Horse range, these are the toughest standards in the horse industry. Scoring the highest in Frame, Back, Loin, Disposition with color an added Bonus. The inspector stated that in her opinion he is TOPS in the Quarter Horse Breed</a:t>
            </a:r>
            <a:r>
              <a:rPr lang="en-US" sz="1400" dirty="0" smtClean="0"/>
              <a:t>.</a:t>
            </a:r>
            <a:endParaRPr lang="en-US" sz="1400" dirty="0"/>
          </a:p>
          <a:p>
            <a:r>
              <a:rPr lang="en-US" sz="1400" dirty="0" smtClean="0"/>
              <a:t>-EVA </a:t>
            </a:r>
            <a:r>
              <a:rPr lang="en-US" sz="1400" dirty="0"/>
              <a:t>tested Negative</a:t>
            </a:r>
          </a:p>
          <a:p>
            <a:r>
              <a:rPr lang="en-US" sz="1400" dirty="0" smtClean="0"/>
              <a:t>-</a:t>
            </a:r>
            <a:r>
              <a:rPr lang="en-US" sz="1400" dirty="0" err="1" smtClean="0"/>
              <a:t>Herda</a:t>
            </a:r>
            <a:r>
              <a:rPr lang="en-US" sz="1400" dirty="0" smtClean="0"/>
              <a:t> </a:t>
            </a:r>
            <a:r>
              <a:rPr lang="en-US" sz="1400" dirty="0"/>
              <a:t>tested Negative</a:t>
            </a:r>
          </a:p>
        </p:txBody>
      </p:sp>
      <p:sp>
        <p:nvSpPr>
          <p:cNvPr id="7" name="TextBox 6"/>
          <p:cNvSpPr txBox="1"/>
          <p:nvPr/>
        </p:nvSpPr>
        <p:spPr>
          <a:xfrm>
            <a:off x="185788" y="4379553"/>
            <a:ext cx="3390638" cy="1154162"/>
          </a:xfrm>
          <a:prstGeom prst="rect">
            <a:avLst/>
          </a:prstGeom>
          <a:noFill/>
        </p:spPr>
        <p:txBody>
          <a:bodyPr wrap="square" rtlCol="0">
            <a:spAutoFit/>
          </a:bodyPr>
          <a:lstStyle/>
          <a:p>
            <a:pPr algn="ctr"/>
            <a:r>
              <a:rPr lang="en-US" sz="2000" b="1" dirty="0" smtClean="0"/>
              <a:t>World Class Buckskin Stallion</a:t>
            </a:r>
          </a:p>
          <a:p>
            <a:pPr algn="ctr"/>
            <a:endParaRPr lang="en-US" sz="1000" dirty="0"/>
          </a:p>
          <a:p>
            <a:pPr algn="ctr"/>
            <a:r>
              <a:rPr lang="en-US" dirty="0" smtClean="0"/>
              <a:t>$1500 Stud Fee</a:t>
            </a:r>
            <a:endParaRPr lang="en-US" dirty="0"/>
          </a:p>
        </p:txBody>
      </p:sp>
    </p:spTree>
    <p:extLst>
      <p:ext uri="{BB962C8B-B14F-4D97-AF65-F5344CB8AC3E}">
        <p14:creationId xmlns:p14="http://schemas.microsoft.com/office/powerpoint/2010/main" val="26550438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5" name="Title 4"/>
          <p:cNvSpPr>
            <a:spLocks noGrp="1"/>
          </p:cNvSpPr>
          <p:nvPr>
            <p:ph type="title"/>
          </p:nvPr>
        </p:nvSpPr>
        <p:spPr>
          <a:xfrm>
            <a:off x="457200" y="1572006"/>
            <a:ext cx="8229600" cy="2346274"/>
          </a:xfrm>
        </p:spPr>
        <p:txBody>
          <a:bodyPr>
            <a:normAutofit/>
          </a:bodyPr>
          <a:lstStyle/>
          <a:p>
            <a:r>
              <a:rPr lang="en-US" dirty="0" smtClean="0"/>
              <a:t>Can you predict traits an offspring will have before it’s born?</a:t>
            </a:r>
            <a:endParaRPr lang="en-US" dirty="0"/>
          </a:p>
        </p:txBody>
      </p:sp>
    </p:spTree>
    <p:extLst>
      <p:ext uri="{BB962C8B-B14F-4D97-AF65-F5344CB8AC3E}">
        <p14:creationId xmlns:p14="http://schemas.microsoft.com/office/powerpoint/2010/main" val="15386571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p:cNvSpPr/>
          <p:nvPr/>
        </p:nvSpPr>
        <p:spPr>
          <a:xfrm rot="986260">
            <a:off x="6381647" y="204145"/>
            <a:ext cx="3213901" cy="1902702"/>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443400"/>
            <a:ext cx="8229600" cy="4525963"/>
          </a:xfrm>
        </p:spPr>
        <p:txBody>
          <a:bodyPr/>
          <a:lstStyle/>
          <a:p>
            <a:r>
              <a:rPr lang="en-US" sz="4400" b="1" dirty="0" smtClean="0"/>
              <a:t>Allele= </a:t>
            </a:r>
          </a:p>
          <a:p>
            <a:pPr lvl="1"/>
            <a:r>
              <a:rPr lang="en-US" dirty="0" smtClean="0"/>
              <a:t>A form of a gene found in pairs</a:t>
            </a:r>
          </a:p>
          <a:p>
            <a:pPr lvl="1"/>
            <a:r>
              <a:rPr lang="en-US" dirty="0" smtClean="0"/>
              <a:t>Located on chromosomes</a:t>
            </a:r>
          </a:p>
          <a:p>
            <a:pPr lvl="1"/>
            <a:r>
              <a:rPr lang="en-US" dirty="0" smtClean="0"/>
              <a:t>1 allele inherited from each parent</a:t>
            </a:r>
          </a:p>
          <a:p>
            <a:pPr lvl="1"/>
            <a:r>
              <a:rPr lang="en-US" dirty="0" smtClean="0"/>
              <a:t>Represented by a letter</a:t>
            </a:r>
            <a:endParaRPr lang="en-US" dirty="0"/>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5" name="TextBox 4"/>
          <p:cNvSpPr txBox="1"/>
          <p:nvPr/>
        </p:nvSpPr>
        <p:spPr>
          <a:xfrm rot="867159">
            <a:off x="6762635" y="599799"/>
            <a:ext cx="2381365" cy="954107"/>
          </a:xfrm>
          <a:prstGeom prst="rect">
            <a:avLst/>
          </a:prstGeom>
          <a:noFill/>
        </p:spPr>
        <p:txBody>
          <a:bodyPr wrap="square" rtlCol="0">
            <a:spAutoFit/>
          </a:bodyPr>
          <a:lstStyle/>
          <a:p>
            <a:pPr algn="ctr"/>
            <a:r>
              <a:rPr lang="en-US" sz="2800" b="1" dirty="0" smtClean="0">
                <a:solidFill>
                  <a:srgbClr val="FF0000"/>
                </a:solidFill>
              </a:rPr>
              <a:t>Learn the Terminology</a:t>
            </a:r>
            <a:endParaRPr lang="en-US" sz="2800" b="1" dirty="0">
              <a:solidFill>
                <a:srgbClr val="FF0000"/>
              </a:solidFill>
            </a:endParaRPr>
          </a:p>
        </p:txBody>
      </p:sp>
      <p:pic>
        <p:nvPicPr>
          <p:cNvPr id="7" name="Picture 6"/>
          <p:cNvPicPr>
            <a:picLocks noChangeAspect="1"/>
          </p:cNvPicPr>
          <p:nvPr/>
        </p:nvPicPr>
        <p:blipFill>
          <a:blip r:embed="rId2"/>
          <a:stretch>
            <a:fillRect/>
          </a:stretch>
        </p:blipFill>
        <p:spPr>
          <a:xfrm rot="5400000">
            <a:off x="5972942" y="2798150"/>
            <a:ext cx="3186794" cy="1755349"/>
          </a:xfrm>
          <a:prstGeom prst="rect">
            <a:avLst/>
          </a:prstGeom>
        </p:spPr>
      </p:pic>
      <p:sp>
        <p:nvSpPr>
          <p:cNvPr id="8" name="Rectangle 7"/>
          <p:cNvSpPr/>
          <p:nvPr/>
        </p:nvSpPr>
        <p:spPr>
          <a:xfrm>
            <a:off x="6380685" y="5184557"/>
            <a:ext cx="2763315" cy="400110"/>
          </a:xfrm>
          <a:prstGeom prst="rect">
            <a:avLst/>
          </a:prstGeom>
        </p:spPr>
        <p:txBody>
          <a:bodyPr wrap="square">
            <a:spAutoFit/>
          </a:bodyPr>
          <a:lstStyle/>
          <a:p>
            <a:pPr lvl="1"/>
            <a:r>
              <a:rPr lang="en-US" sz="2000" dirty="0" smtClean="0"/>
              <a:t>Chromosome</a:t>
            </a:r>
            <a:endParaRPr lang="en-US" sz="2000" dirty="0"/>
          </a:p>
        </p:txBody>
      </p:sp>
      <p:sp>
        <p:nvSpPr>
          <p:cNvPr id="9" name="Rectangle 8"/>
          <p:cNvSpPr/>
          <p:nvPr/>
        </p:nvSpPr>
        <p:spPr>
          <a:xfrm>
            <a:off x="5401192" y="4374902"/>
            <a:ext cx="1381658" cy="400110"/>
          </a:xfrm>
          <a:prstGeom prst="rect">
            <a:avLst/>
          </a:prstGeom>
        </p:spPr>
        <p:txBody>
          <a:bodyPr wrap="square">
            <a:spAutoFit/>
          </a:bodyPr>
          <a:lstStyle/>
          <a:p>
            <a:pPr lvl="1" algn="ctr"/>
            <a:r>
              <a:rPr lang="en-US" sz="2000" dirty="0" smtClean="0"/>
              <a:t>Allele</a:t>
            </a:r>
            <a:endParaRPr lang="en-US" sz="2000" dirty="0"/>
          </a:p>
        </p:txBody>
      </p:sp>
      <p:sp>
        <p:nvSpPr>
          <p:cNvPr id="10" name="Rectangle 9"/>
          <p:cNvSpPr/>
          <p:nvPr/>
        </p:nvSpPr>
        <p:spPr>
          <a:xfrm>
            <a:off x="7843725" y="4364071"/>
            <a:ext cx="1381658" cy="400110"/>
          </a:xfrm>
          <a:prstGeom prst="rect">
            <a:avLst/>
          </a:prstGeom>
        </p:spPr>
        <p:txBody>
          <a:bodyPr wrap="square">
            <a:spAutoFit/>
          </a:bodyPr>
          <a:lstStyle/>
          <a:p>
            <a:pPr lvl="1" algn="ctr"/>
            <a:r>
              <a:rPr lang="en-US" sz="2000" dirty="0" smtClean="0"/>
              <a:t>Allele</a:t>
            </a:r>
            <a:endParaRPr lang="en-US" sz="2000" dirty="0"/>
          </a:p>
        </p:txBody>
      </p:sp>
      <p:sp>
        <p:nvSpPr>
          <p:cNvPr id="11" name="Rectangle 10"/>
          <p:cNvSpPr/>
          <p:nvPr/>
        </p:nvSpPr>
        <p:spPr>
          <a:xfrm>
            <a:off x="6647386" y="3341962"/>
            <a:ext cx="1381658" cy="400110"/>
          </a:xfrm>
          <a:prstGeom prst="rect">
            <a:avLst/>
          </a:prstGeom>
        </p:spPr>
        <p:txBody>
          <a:bodyPr wrap="square">
            <a:spAutoFit/>
          </a:bodyPr>
          <a:lstStyle/>
          <a:p>
            <a:pPr lvl="1" algn="ctr"/>
            <a:r>
              <a:rPr lang="en-US" sz="2000" dirty="0" smtClean="0"/>
              <a:t>Bb</a:t>
            </a:r>
            <a:endParaRPr lang="en-US" sz="2000" dirty="0"/>
          </a:p>
        </p:txBody>
      </p:sp>
    </p:spTree>
    <p:extLst>
      <p:ext uri="{BB962C8B-B14F-4D97-AF65-F5344CB8AC3E}">
        <p14:creationId xmlns:p14="http://schemas.microsoft.com/office/powerpoint/2010/main" val="14446472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302280"/>
            <a:ext cx="8229600" cy="4525963"/>
          </a:xfrm>
        </p:spPr>
        <p:txBody>
          <a:bodyPr/>
          <a:lstStyle/>
          <a:p>
            <a:r>
              <a:rPr lang="en-US" sz="4400" b="1" dirty="0" smtClean="0"/>
              <a:t>Dominant Alleles= </a:t>
            </a:r>
          </a:p>
          <a:p>
            <a:pPr lvl="1"/>
            <a:r>
              <a:rPr lang="en-US" dirty="0" smtClean="0"/>
              <a:t>Represented by CAPITOL letters</a:t>
            </a:r>
          </a:p>
          <a:p>
            <a:pPr lvl="1"/>
            <a:r>
              <a:rPr lang="en-US" dirty="0" smtClean="0"/>
              <a:t>This trait is the one expressed</a:t>
            </a:r>
          </a:p>
          <a:p>
            <a:pPr lvl="1"/>
            <a:endParaRPr lang="en-US" dirty="0"/>
          </a:p>
          <a:p>
            <a:r>
              <a:rPr lang="en-US" sz="4400" b="1" dirty="0" smtClean="0"/>
              <a:t>Recessive </a:t>
            </a:r>
            <a:r>
              <a:rPr lang="en-US" sz="4400" b="1" dirty="0"/>
              <a:t>Alleles= </a:t>
            </a:r>
          </a:p>
          <a:p>
            <a:pPr lvl="1"/>
            <a:r>
              <a:rPr lang="en-US" dirty="0"/>
              <a:t>Represented by </a:t>
            </a:r>
            <a:r>
              <a:rPr lang="en-US" dirty="0" smtClean="0"/>
              <a:t>lower case </a:t>
            </a:r>
            <a:r>
              <a:rPr lang="en-US" dirty="0"/>
              <a:t>letters</a:t>
            </a:r>
          </a:p>
          <a:p>
            <a:pPr lvl="1"/>
            <a:r>
              <a:rPr lang="en-US" dirty="0" smtClean="0"/>
              <a:t>Only expressed if both alleles are recessive</a:t>
            </a:r>
            <a:endParaRPr lang="en-US" dirty="0"/>
          </a:p>
          <a:p>
            <a:pPr marL="457200" lvl="1" indent="0">
              <a:buNone/>
            </a:pPr>
            <a:endParaRPr lang="en-US" dirty="0" smtClean="0"/>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5" name="Explosion 2 4"/>
          <p:cNvSpPr/>
          <p:nvPr/>
        </p:nvSpPr>
        <p:spPr>
          <a:xfrm rot="986260">
            <a:off x="6381647" y="204145"/>
            <a:ext cx="3213901" cy="1902702"/>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867159">
            <a:off x="6762635" y="599799"/>
            <a:ext cx="2381365" cy="954107"/>
          </a:xfrm>
          <a:prstGeom prst="rect">
            <a:avLst/>
          </a:prstGeom>
          <a:noFill/>
        </p:spPr>
        <p:txBody>
          <a:bodyPr wrap="square" rtlCol="0">
            <a:spAutoFit/>
          </a:bodyPr>
          <a:lstStyle/>
          <a:p>
            <a:pPr algn="ctr"/>
            <a:r>
              <a:rPr lang="en-US" sz="2800" b="1" dirty="0" smtClean="0">
                <a:solidFill>
                  <a:srgbClr val="FF0000"/>
                </a:solidFill>
              </a:rPr>
              <a:t>Learn the Terminology</a:t>
            </a:r>
            <a:endParaRPr lang="en-US" sz="2800" b="1" dirty="0">
              <a:solidFill>
                <a:srgbClr val="FF0000"/>
              </a:solidFill>
            </a:endParaRPr>
          </a:p>
        </p:txBody>
      </p:sp>
    </p:spTree>
    <p:extLst>
      <p:ext uri="{BB962C8B-B14F-4D97-AF65-F5344CB8AC3E}">
        <p14:creationId xmlns:p14="http://schemas.microsoft.com/office/powerpoint/2010/main" val="38115470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412040"/>
            <a:ext cx="8229600" cy="4525963"/>
          </a:xfrm>
        </p:spPr>
        <p:txBody>
          <a:bodyPr/>
          <a:lstStyle/>
          <a:p>
            <a:r>
              <a:rPr lang="en-US" sz="4400" b="1" dirty="0" smtClean="0"/>
              <a:t>Homozygous= </a:t>
            </a:r>
          </a:p>
          <a:p>
            <a:pPr lvl="1"/>
            <a:r>
              <a:rPr lang="en-US" dirty="0" smtClean="0"/>
              <a:t>Both alleles are the SAME</a:t>
            </a:r>
          </a:p>
          <a:p>
            <a:pPr lvl="2"/>
            <a:r>
              <a:rPr lang="en-US" dirty="0" smtClean="0"/>
              <a:t>(BB) = Homozygous dominant</a:t>
            </a:r>
          </a:p>
          <a:p>
            <a:pPr lvl="2"/>
            <a:r>
              <a:rPr lang="en-US" dirty="0" smtClean="0"/>
              <a:t>(bb) = Homozygous Recessive</a:t>
            </a:r>
            <a:endParaRPr lang="en-US" dirty="0"/>
          </a:p>
          <a:p>
            <a:r>
              <a:rPr lang="en-US" sz="4400" b="1" dirty="0" smtClean="0"/>
              <a:t>Heterozygous= </a:t>
            </a:r>
            <a:endParaRPr lang="en-US" sz="4400" b="1" dirty="0"/>
          </a:p>
          <a:p>
            <a:pPr lvl="1"/>
            <a:r>
              <a:rPr lang="en-US" dirty="0" smtClean="0"/>
              <a:t>Different alleles for the same trait</a:t>
            </a:r>
            <a:endParaRPr lang="en-US" dirty="0"/>
          </a:p>
          <a:p>
            <a:pPr lvl="2"/>
            <a:r>
              <a:rPr lang="en-US" dirty="0" smtClean="0"/>
              <a:t>(Bb)</a:t>
            </a:r>
            <a:endParaRPr lang="en-US" dirty="0"/>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5" name="Explosion 2 4"/>
          <p:cNvSpPr/>
          <p:nvPr/>
        </p:nvSpPr>
        <p:spPr>
          <a:xfrm rot="986260">
            <a:off x="6381647" y="204145"/>
            <a:ext cx="3213901" cy="1902702"/>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867159">
            <a:off x="6762635" y="599799"/>
            <a:ext cx="2381365" cy="954107"/>
          </a:xfrm>
          <a:prstGeom prst="rect">
            <a:avLst/>
          </a:prstGeom>
          <a:noFill/>
        </p:spPr>
        <p:txBody>
          <a:bodyPr wrap="square" rtlCol="0">
            <a:spAutoFit/>
          </a:bodyPr>
          <a:lstStyle/>
          <a:p>
            <a:pPr algn="ctr"/>
            <a:r>
              <a:rPr lang="en-US" sz="2800" b="1" dirty="0" smtClean="0">
                <a:solidFill>
                  <a:srgbClr val="FF0000"/>
                </a:solidFill>
              </a:rPr>
              <a:t>Learn the Terminology</a:t>
            </a:r>
            <a:endParaRPr lang="en-US" sz="2800" b="1" dirty="0">
              <a:solidFill>
                <a:srgbClr val="FF0000"/>
              </a:solidFill>
            </a:endParaRPr>
          </a:p>
        </p:txBody>
      </p:sp>
    </p:spTree>
    <p:extLst>
      <p:ext uri="{BB962C8B-B14F-4D97-AF65-F5344CB8AC3E}">
        <p14:creationId xmlns:p14="http://schemas.microsoft.com/office/powerpoint/2010/main" val="6020600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106252"/>
            <a:ext cx="8229600" cy="4525963"/>
          </a:xfrm>
        </p:spPr>
        <p:txBody>
          <a:bodyPr/>
          <a:lstStyle/>
          <a:p>
            <a:r>
              <a:rPr lang="en-US" sz="4400" b="1" dirty="0" smtClean="0"/>
              <a:t>Punnet Square= </a:t>
            </a:r>
            <a:r>
              <a:rPr lang="en-US" dirty="0" smtClean="0"/>
              <a:t>A method of calculating the chances of inheriting a specific trait</a:t>
            </a:r>
            <a:endParaRPr lang="en-US" dirty="0"/>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5" name="Rectangle 4"/>
          <p:cNvSpPr>
            <a:spLocks noChangeArrowheads="1"/>
          </p:cNvSpPr>
          <p:nvPr/>
        </p:nvSpPr>
        <p:spPr bwMode="auto">
          <a:xfrm>
            <a:off x="4194480" y="2882863"/>
            <a:ext cx="2790857" cy="2451138"/>
          </a:xfrm>
          <a:prstGeom prst="rect">
            <a:avLst/>
          </a:prstGeom>
          <a:solidFill>
            <a:srgbClr val="C0C0C0"/>
          </a:solidFill>
          <a:ln w="41275">
            <a:solidFill>
              <a:schemeClr val="tx1"/>
            </a:solidFill>
            <a:miter lim="800000"/>
            <a:headEnd/>
            <a:tailEnd/>
          </a:ln>
        </p:spPr>
        <p:txBody>
          <a:bodyPr wrap="none" anchor="ctr"/>
          <a:lstStyle/>
          <a:p>
            <a:endParaRPr lang="en-US"/>
          </a:p>
        </p:txBody>
      </p:sp>
      <p:sp>
        <p:nvSpPr>
          <p:cNvPr id="6" name="Rectangle 7"/>
          <p:cNvSpPr>
            <a:spLocks noChangeArrowheads="1"/>
          </p:cNvSpPr>
          <p:nvPr/>
        </p:nvSpPr>
        <p:spPr bwMode="auto">
          <a:xfrm>
            <a:off x="4648200" y="2367836"/>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2800" b="1" dirty="0"/>
              <a:t>B</a:t>
            </a:r>
            <a:r>
              <a:rPr lang="en-US" sz="2800" b="1" dirty="0" smtClean="0"/>
              <a:t>              </a:t>
            </a:r>
            <a:r>
              <a:rPr lang="en-US" sz="2800" b="1" dirty="0"/>
              <a:t>b</a:t>
            </a:r>
          </a:p>
        </p:txBody>
      </p:sp>
      <p:sp>
        <p:nvSpPr>
          <p:cNvPr id="7" name="Rectangle 8"/>
          <p:cNvSpPr>
            <a:spLocks noChangeArrowheads="1"/>
          </p:cNvSpPr>
          <p:nvPr/>
        </p:nvSpPr>
        <p:spPr bwMode="auto">
          <a:xfrm>
            <a:off x="4470810" y="3113174"/>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8" name="Rectangle 9"/>
          <p:cNvSpPr>
            <a:spLocks noChangeArrowheads="1"/>
          </p:cNvSpPr>
          <p:nvPr/>
        </p:nvSpPr>
        <p:spPr bwMode="auto">
          <a:xfrm>
            <a:off x="5945657" y="3124200"/>
            <a:ext cx="88092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9" name="Rectangle 10"/>
          <p:cNvSpPr>
            <a:spLocks noChangeArrowheads="1"/>
          </p:cNvSpPr>
          <p:nvPr/>
        </p:nvSpPr>
        <p:spPr bwMode="auto">
          <a:xfrm>
            <a:off x="4560000" y="4257399"/>
            <a:ext cx="82521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10" name="Rectangle 11"/>
          <p:cNvSpPr>
            <a:spLocks noChangeArrowheads="1"/>
          </p:cNvSpPr>
          <p:nvPr/>
        </p:nvSpPr>
        <p:spPr bwMode="auto">
          <a:xfrm>
            <a:off x="5998560" y="4229719"/>
            <a:ext cx="82801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11" name="Rectangle 12"/>
          <p:cNvSpPr>
            <a:spLocks noChangeArrowheads="1"/>
          </p:cNvSpPr>
          <p:nvPr/>
        </p:nvSpPr>
        <p:spPr bwMode="auto">
          <a:xfrm>
            <a:off x="3607988" y="3048000"/>
            <a:ext cx="38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2800" b="1" dirty="0"/>
              <a:t>B</a:t>
            </a:r>
            <a:endParaRPr lang="en-US" sz="2800" b="1" dirty="0" smtClean="0"/>
          </a:p>
          <a:p>
            <a:pPr marL="342900" indent="-342900" eaLnBrk="1" hangingPunct="1">
              <a:spcBef>
                <a:spcPct val="20000"/>
              </a:spcBef>
              <a:buClr>
                <a:schemeClr val="tx1"/>
              </a:buClr>
              <a:buSzPct val="75000"/>
              <a:buFont typeface="Wingdings" pitchFamily="2" charset="2"/>
              <a:buNone/>
            </a:pPr>
            <a:endParaRPr lang="en-US" sz="2800" b="1" dirty="0"/>
          </a:p>
          <a:p>
            <a:pPr marL="342900" indent="-342900" eaLnBrk="1" hangingPunct="1">
              <a:spcBef>
                <a:spcPct val="20000"/>
              </a:spcBef>
              <a:buClr>
                <a:schemeClr val="tx1"/>
              </a:buClr>
              <a:buSzPct val="75000"/>
              <a:buFont typeface="Wingdings" pitchFamily="2" charset="2"/>
              <a:buNone/>
            </a:pPr>
            <a:r>
              <a:rPr lang="en-US" sz="2800" b="1" dirty="0"/>
              <a:t>b</a:t>
            </a:r>
          </a:p>
        </p:txBody>
      </p:sp>
      <p:sp>
        <p:nvSpPr>
          <p:cNvPr id="12" name="Rectangle 14"/>
          <p:cNvSpPr>
            <a:spLocks noChangeArrowheads="1"/>
          </p:cNvSpPr>
          <p:nvPr/>
        </p:nvSpPr>
        <p:spPr bwMode="auto">
          <a:xfrm>
            <a:off x="249730" y="2926598"/>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2800" b="1" dirty="0" smtClean="0"/>
              <a:t>Parent Genotypes</a:t>
            </a:r>
            <a:endParaRPr lang="en-US" sz="2800" b="1" dirty="0"/>
          </a:p>
        </p:txBody>
      </p:sp>
      <p:sp>
        <p:nvSpPr>
          <p:cNvPr id="13" name="Line 16"/>
          <p:cNvSpPr>
            <a:spLocks noChangeShapeType="1"/>
          </p:cNvSpPr>
          <p:nvPr/>
        </p:nvSpPr>
        <p:spPr bwMode="auto">
          <a:xfrm flipV="1">
            <a:off x="3145330" y="2610890"/>
            <a:ext cx="1325480" cy="51330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Rectangle 18"/>
          <p:cNvSpPr>
            <a:spLocks noChangeArrowheads="1"/>
          </p:cNvSpPr>
          <p:nvPr/>
        </p:nvSpPr>
        <p:spPr bwMode="auto">
          <a:xfrm>
            <a:off x="7161734" y="2977438"/>
            <a:ext cx="1982266" cy="28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pitchFamily="2" charset="2"/>
              <a:buNone/>
            </a:pPr>
            <a:r>
              <a:rPr lang="en-US" sz="2000" i="1" dirty="0" smtClean="0"/>
              <a:t>**This offspring has a 75% chance of being black and 25% chance of being red</a:t>
            </a:r>
            <a:endParaRPr lang="en-US" sz="2000" i="1" dirty="0"/>
          </a:p>
        </p:txBody>
      </p:sp>
      <p:sp>
        <p:nvSpPr>
          <p:cNvPr id="15" name="Line 5"/>
          <p:cNvSpPr>
            <a:spLocks noChangeShapeType="1"/>
          </p:cNvSpPr>
          <p:nvPr/>
        </p:nvSpPr>
        <p:spPr bwMode="auto">
          <a:xfrm>
            <a:off x="4194480" y="4095693"/>
            <a:ext cx="279085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6"/>
          <p:cNvSpPr>
            <a:spLocks noChangeShapeType="1"/>
          </p:cNvSpPr>
          <p:nvPr/>
        </p:nvSpPr>
        <p:spPr bwMode="auto">
          <a:xfrm flipV="1">
            <a:off x="5606280" y="2882862"/>
            <a:ext cx="0" cy="24511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7"/>
          <p:cNvSpPr>
            <a:spLocks noChangeShapeType="1"/>
          </p:cNvSpPr>
          <p:nvPr/>
        </p:nvSpPr>
        <p:spPr bwMode="auto">
          <a:xfrm>
            <a:off x="3145330" y="3094062"/>
            <a:ext cx="462658" cy="7921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94666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animBg="1"/>
      <p:bldP spid="14"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19" name="Rectangle 3"/>
          <p:cNvSpPr>
            <a:spLocks noGrp="1" noChangeArrowheads="1"/>
          </p:cNvSpPr>
          <p:nvPr>
            <p:ph sz="quarter" idx="1"/>
          </p:nvPr>
        </p:nvSpPr>
        <p:spPr>
          <a:xfrm>
            <a:off x="457200" y="1330873"/>
            <a:ext cx="3886200" cy="4384862"/>
          </a:xfrm>
        </p:spPr>
        <p:txBody>
          <a:bodyPr>
            <a:normAutofit/>
          </a:bodyPr>
          <a:lstStyle/>
          <a:p>
            <a:pPr eaLnBrk="1" hangingPunct="1">
              <a:buNone/>
            </a:pPr>
            <a:r>
              <a:rPr lang="en-US" b="1" dirty="0" smtClean="0">
                <a:effectLst>
                  <a:outerShdw blurRad="38100" dist="38100" dir="2700000" algn="tl">
                    <a:srgbClr val="000000">
                      <a:alpha val="43137"/>
                    </a:srgbClr>
                  </a:outerShdw>
                </a:effectLst>
              </a:rPr>
              <a:t>Now you try…</a:t>
            </a:r>
          </a:p>
          <a:p>
            <a:pPr eaLnBrk="1" hangingPunct="1">
              <a:buNone/>
            </a:pPr>
            <a:endParaRPr lang="en-US" sz="2000" b="1" dirty="0" smtClean="0">
              <a:effectLst>
                <a:outerShdw blurRad="38100" dist="38100" dir="2700000" algn="tl">
                  <a:srgbClr val="000000">
                    <a:alpha val="43137"/>
                  </a:srgbClr>
                </a:outerShdw>
              </a:effectLst>
            </a:endParaRPr>
          </a:p>
          <a:p>
            <a:pPr algn="ctr" eaLnBrk="1" hangingPunct="1">
              <a:buNone/>
            </a:pPr>
            <a:r>
              <a:rPr lang="en-US" b="1" dirty="0" smtClean="0">
                <a:effectLst>
                  <a:outerShdw blurRad="38100" dist="38100" dir="2700000" algn="tl">
                    <a:srgbClr val="000000">
                      <a:alpha val="43137"/>
                    </a:srgbClr>
                  </a:outerShdw>
                </a:effectLst>
              </a:rPr>
              <a:t>Holstein Cattle</a:t>
            </a:r>
          </a:p>
          <a:p>
            <a:pPr eaLnBrk="1" hangingPunct="1"/>
            <a:r>
              <a:rPr lang="en-US" dirty="0" smtClean="0"/>
              <a:t>Black &amp; white</a:t>
            </a:r>
          </a:p>
          <a:p>
            <a:pPr marL="0" indent="0" eaLnBrk="1" hangingPunct="1">
              <a:buNone/>
            </a:pPr>
            <a:endParaRPr lang="en-US" dirty="0" smtClean="0"/>
          </a:p>
          <a:p>
            <a:pPr eaLnBrk="1" hangingPunct="1">
              <a:buFont typeface="Wingdings" pitchFamily="2" charset="2"/>
              <a:buNone/>
            </a:pPr>
            <a:endParaRPr lang="en-US" sz="900" dirty="0" smtClean="0"/>
          </a:p>
          <a:p>
            <a:pPr eaLnBrk="1" hangingPunct="1"/>
            <a:r>
              <a:rPr lang="en-US" dirty="0" smtClean="0"/>
              <a:t>Red &amp; White</a:t>
            </a:r>
          </a:p>
        </p:txBody>
      </p:sp>
      <p:sp>
        <p:nvSpPr>
          <p:cNvPr id="20" name="Rectangle 4"/>
          <p:cNvSpPr>
            <a:spLocks noChangeArrowheads="1"/>
          </p:cNvSpPr>
          <p:nvPr/>
        </p:nvSpPr>
        <p:spPr bwMode="auto">
          <a:xfrm>
            <a:off x="4953000" y="2300709"/>
            <a:ext cx="3352800" cy="2895600"/>
          </a:xfrm>
          <a:prstGeom prst="rect">
            <a:avLst/>
          </a:prstGeom>
          <a:solidFill>
            <a:srgbClr val="C0C0C0"/>
          </a:solidFill>
          <a:ln w="41275">
            <a:solidFill>
              <a:schemeClr val="tx1"/>
            </a:solidFill>
            <a:miter lim="800000"/>
            <a:headEnd/>
            <a:tailEnd/>
          </a:ln>
        </p:spPr>
        <p:txBody>
          <a:bodyPr wrap="none" anchor="ctr"/>
          <a:lstStyle/>
          <a:p>
            <a:endParaRPr lang="en-US"/>
          </a:p>
        </p:txBody>
      </p:sp>
      <p:sp>
        <p:nvSpPr>
          <p:cNvPr id="21" name="Line 5"/>
          <p:cNvSpPr>
            <a:spLocks noChangeShapeType="1"/>
          </p:cNvSpPr>
          <p:nvPr/>
        </p:nvSpPr>
        <p:spPr bwMode="auto">
          <a:xfrm>
            <a:off x="4953000" y="3672309"/>
            <a:ext cx="3352800" cy="0"/>
          </a:xfrm>
          <a:prstGeom prst="line">
            <a:avLst/>
          </a:prstGeom>
          <a:noFill/>
          <a:ln w="38100">
            <a:solidFill>
              <a:schemeClr val="tx1"/>
            </a:solidFill>
            <a:round/>
            <a:headEnd/>
            <a:tailEnd/>
          </a:ln>
        </p:spPr>
        <p:txBody>
          <a:bodyPr/>
          <a:lstStyle/>
          <a:p>
            <a:endParaRPr lang="en-US"/>
          </a:p>
        </p:txBody>
      </p:sp>
      <p:sp>
        <p:nvSpPr>
          <p:cNvPr id="22" name="Line 6"/>
          <p:cNvSpPr>
            <a:spLocks noChangeShapeType="1"/>
          </p:cNvSpPr>
          <p:nvPr/>
        </p:nvSpPr>
        <p:spPr bwMode="auto">
          <a:xfrm flipV="1">
            <a:off x="6629400" y="2300709"/>
            <a:ext cx="0" cy="2895600"/>
          </a:xfrm>
          <a:prstGeom prst="line">
            <a:avLst/>
          </a:prstGeom>
          <a:noFill/>
          <a:ln w="38100">
            <a:solidFill>
              <a:schemeClr val="tx1"/>
            </a:solidFill>
            <a:round/>
            <a:headEnd/>
            <a:tailEnd/>
          </a:ln>
        </p:spPr>
        <p:txBody>
          <a:bodyPr/>
          <a:lstStyle/>
          <a:p>
            <a:endParaRPr lang="en-US"/>
          </a:p>
        </p:txBody>
      </p:sp>
      <p:sp>
        <p:nvSpPr>
          <p:cNvPr id="23" name="Rectangle 7"/>
          <p:cNvSpPr>
            <a:spLocks noChangeArrowheads="1"/>
          </p:cNvSpPr>
          <p:nvPr/>
        </p:nvSpPr>
        <p:spPr bwMode="auto">
          <a:xfrm>
            <a:off x="5410200" y="1691109"/>
            <a:ext cx="2895600" cy="3810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2800" b="1" dirty="0" smtClean="0"/>
              <a:t>B                  </a:t>
            </a:r>
            <a:r>
              <a:rPr lang="en-US" sz="2800" b="1" dirty="0" err="1" smtClean="0"/>
              <a:t>b</a:t>
            </a:r>
            <a:endParaRPr lang="en-US" sz="2800" b="1" dirty="0"/>
          </a:p>
        </p:txBody>
      </p:sp>
      <p:sp>
        <p:nvSpPr>
          <p:cNvPr id="24" name="Rectangle 23"/>
          <p:cNvSpPr>
            <a:spLocks noChangeArrowheads="1"/>
          </p:cNvSpPr>
          <p:nvPr/>
        </p:nvSpPr>
        <p:spPr bwMode="auto">
          <a:xfrm>
            <a:off x="5538878" y="3062709"/>
            <a:ext cx="1090522" cy="609600"/>
          </a:xfrm>
          <a:prstGeom prst="rect">
            <a:avLst/>
          </a:prstGeom>
          <a:noFill/>
          <a:ln w="9525">
            <a:noFill/>
            <a:miter lim="800000"/>
            <a:headEnd/>
            <a:tailEnd/>
          </a:ln>
        </p:spPr>
        <p:txBody>
          <a:bodyPr/>
          <a:lstStyle/>
          <a:p>
            <a:pPr marL="342900" indent="-342900" algn="r"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5" name="Rectangle 24"/>
          <p:cNvSpPr>
            <a:spLocks noChangeArrowheads="1"/>
          </p:cNvSpPr>
          <p:nvPr/>
        </p:nvSpPr>
        <p:spPr bwMode="auto">
          <a:xfrm>
            <a:off x="7543800" y="3062709"/>
            <a:ext cx="762000" cy="6096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6" name="Rectangle 25"/>
          <p:cNvSpPr>
            <a:spLocks noChangeArrowheads="1"/>
          </p:cNvSpPr>
          <p:nvPr/>
        </p:nvSpPr>
        <p:spPr bwMode="auto">
          <a:xfrm>
            <a:off x="5662356" y="4586709"/>
            <a:ext cx="967044" cy="609600"/>
          </a:xfrm>
          <a:prstGeom prst="rect">
            <a:avLst/>
          </a:prstGeom>
          <a:noFill/>
          <a:ln w="9525">
            <a:noFill/>
            <a:miter lim="800000"/>
            <a:headEnd/>
            <a:tailEnd/>
          </a:ln>
        </p:spPr>
        <p:txBody>
          <a:bodyPr/>
          <a:lstStyle/>
          <a:p>
            <a:pPr marL="342900" indent="-342900" algn="r"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7" name="Rectangle 26"/>
          <p:cNvSpPr>
            <a:spLocks noChangeArrowheads="1"/>
          </p:cNvSpPr>
          <p:nvPr/>
        </p:nvSpPr>
        <p:spPr bwMode="auto">
          <a:xfrm>
            <a:off x="7543800" y="4586709"/>
            <a:ext cx="762000" cy="6096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8" name="Rectangle 27"/>
          <p:cNvSpPr>
            <a:spLocks noChangeArrowheads="1"/>
          </p:cNvSpPr>
          <p:nvPr/>
        </p:nvSpPr>
        <p:spPr bwMode="auto">
          <a:xfrm>
            <a:off x="4495800" y="2681709"/>
            <a:ext cx="381000" cy="24384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2800" b="1" dirty="0" smtClean="0"/>
              <a:t>b</a:t>
            </a:r>
            <a:endParaRPr lang="en-US" sz="2800" b="1" dirty="0"/>
          </a:p>
          <a:p>
            <a:pPr marL="342900" indent="-342900" eaLnBrk="1" hangingPunct="1">
              <a:spcBef>
                <a:spcPct val="20000"/>
              </a:spcBef>
              <a:buClr>
                <a:schemeClr val="tx1"/>
              </a:buClr>
              <a:buSzPct val="75000"/>
              <a:buFont typeface="Wingdings" pitchFamily="2" charset="2"/>
              <a:buNone/>
            </a:pPr>
            <a:endParaRPr lang="en-US" sz="2800" b="1" dirty="0"/>
          </a:p>
          <a:p>
            <a:pPr marL="342900" indent="-342900" eaLnBrk="1" hangingPunct="1">
              <a:spcBef>
                <a:spcPct val="20000"/>
              </a:spcBef>
              <a:buClr>
                <a:schemeClr val="tx1"/>
              </a:buClr>
              <a:buSzPct val="75000"/>
              <a:buFont typeface="Wingdings" pitchFamily="2" charset="2"/>
              <a:buNone/>
            </a:pPr>
            <a:endParaRPr lang="en-US" sz="2800" b="1" dirty="0"/>
          </a:p>
          <a:p>
            <a:pPr marL="342900" indent="-342900" eaLnBrk="1" hangingPunct="1">
              <a:spcBef>
                <a:spcPct val="20000"/>
              </a:spcBef>
              <a:buClr>
                <a:schemeClr val="tx1"/>
              </a:buClr>
              <a:buSzPct val="75000"/>
              <a:buFont typeface="Wingdings" pitchFamily="2" charset="2"/>
              <a:buNone/>
            </a:pPr>
            <a:r>
              <a:rPr lang="en-US" sz="2800" b="1" dirty="0" smtClean="0"/>
              <a:t>b</a:t>
            </a:r>
            <a:endParaRPr lang="en-US" sz="2800" b="1" dirty="0"/>
          </a:p>
        </p:txBody>
      </p:sp>
      <p:pic>
        <p:nvPicPr>
          <p:cNvPr id="29" name="Picture 2" descr="http://www.elmparkfarm.com/images/500TanyaTorysParadoxRed8-08.jpg"/>
          <p:cNvPicPr>
            <a:picLocks noChangeAspect="1" noChangeArrowheads="1"/>
          </p:cNvPicPr>
          <p:nvPr/>
        </p:nvPicPr>
        <p:blipFill>
          <a:blip r:embed="rId2" cstate="print"/>
          <a:srcRect/>
          <a:stretch>
            <a:fillRect/>
          </a:stretch>
        </p:blipFill>
        <p:spPr bwMode="auto">
          <a:xfrm>
            <a:off x="6705600" y="2376909"/>
            <a:ext cx="1173523" cy="837895"/>
          </a:xfrm>
          <a:prstGeom prst="rect">
            <a:avLst/>
          </a:prstGeom>
          <a:noFill/>
        </p:spPr>
      </p:pic>
      <p:pic>
        <p:nvPicPr>
          <p:cNvPr id="30" name="Picture 2" descr="http://www.elmparkfarm.com/images/500TanyaTorysParadoxRed8-08.jpg"/>
          <p:cNvPicPr>
            <a:picLocks noChangeAspect="1" noChangeArrowheads="1"/>
          </p:cNvPicPr>
          <p:nvPr/>
        </p:nvPicPr>
        <p:blipFill>
          <a:blip r:embed="rId2" cstate="print"/>
          <a:srcRect/>
          <a:stretch>
            <a:fillRect/>
          </a:stretch>
        </p:blipFill>
        <p:spPr bwMode="auto">
          <a:xfrm>
            <a:off x="6705600" y="3748509"/>
            <a:ext cx="1173523" cy="837895"/>
          </a:xfrm>
          <a:prstGeom prst="rect">
            <a:avLst/>
          </a:prstGeom>
          <a:noFill/>
        </p:spPr>
      </p:pic>
      <p:pic>
        <p:nvPicPr>
          <p:cNvPr id="31" name="Picture 4" descr="Torys Elm-Park Trixy"/>
          <p:cNvPicPr>
            <a:picLocks noChangeAspect="1" noChangeArrowheads="1"/>
          </p:cNvPicPr>
          <p:nvPr/>
        </p:nvPicPr>
        <p:blipFill>
          <a:blip r:embed="rId3" cstate="print"/>
          <a:srcRect/>
          <a:stretch>
            <a:fillRect/>
          </a:stretch>
        </p:blipFill>
        <p:spPr bwMode="auto">
          <a:xfrm>
            <a:off x="5029200" y="2376909"/>
            <a:ext cx="1143000" cy="816102"/>
          </a:xfrm>
          <a:prstGeom prst="rect">
            <a:avLst/>
          </a:prstGeom>
          <a:noFill/>
        </p:spPr>
      </p:pic>
      <p:pic>
        <p:nvPicPr>
          <p:cNvPr id="32" name="Picture 4" descr="Torys Elm-Park Trixy"/>
          <p:cNvPicPr>
            <a:picLocks noChangeAspect="1" noChangeArrowheads="1"/>
          </p:cNvPicPr>
          <p:nvPr/>
        </p:nvPicPr>
        <p:blipFill>
          <a:blip r:embed="rId3" cstate="print"/>
          <a:srcRect/>
          <a:stretch>
            <a:fillRect/>
          </a:stretch>
        </p:blipFill>
        <p:spPr bwMode="auto">
          <a:xfrm>
            <a:off x="5029200" y="3748509"/>
            <a:ext cx="1143000" cy="816102"/>
          </a:xfrm>
          <a:prstGeom prst="rect">
            <a:avLst/>
          </a:prstGeom>
          <a:noFill/>
        </p:spPr>
      </p:pic>
      <p:sp>
        <p:nvSpPr>
          <p:cNvPr id="33" name="Rectangle 32"/>
          <p:cNvSpPr>
            <a:spLocks noChangeArrowheads="1"/>
          </p:cNvSpPr>
          <p:nvPr/>
        </p:nvSpPr>
        <p:spPr bwMode="auto">
          <a:xfrm>
            <a:off x="914400" y="3338596"/>
            <a:ext cx="2362200" cy="381000"/>
          </a:xfrm>
          <a:prstGeom prst="rect">
            <a:avLst/>
          </a:prstGeom>
          <a:noFill/>
          <a:ln w="9525">
            <a:noFill/>
            <a:miter lim="800000"/>
            <a:headEnd/>
            <a:tailEnd/>
          </a:ln>
        </p:spPr>
        <p:txBody>
          <a:bodyPr/>
          <a:lstStyle/>
          <a:p>
            <a:pPr marL="342900" indent="-342900" algn="ctr" eaLnBrk="1" hangingPunct="1">
              <a:spcBef>
                <a:spcPct val="20000"/>
              </a:spcBef>
              <a:buClr>
                <a:schemeClr val="tx1"/>
              </a:buClr>
              <a:buSzPct val="75000"/>
              <a:buFont typeface="Wingdings" pitchFamily="2" charset="2"/>
              <a:buNone/>
            </a:pPr>
            <a:r>
              <a:rPr lang="en-US" sz="3600" b="1" dirty="0" smtClean="0">
                <a:solidFill>
                  <a:srgbClr val="0000FF"/>
                </a:solidFill>
              </a:rPr>
              <a:t>Bb</a:t>
            </a:r>
            <a:endParaRPr lang="en-US" sz="3600" b="1" dirty="0">
              <a:solidFill>
                <a:srgbClr val="0000FF"/>
              </a:solidFill>
            </a:endParaRPr>
          </a:p>
        </p:txBody>
      </p:sp>
      <p:sp>
        <p:nvSpPr>
          <p:cNvPr id="34" name="Rectangle 19"/>
          <p:cNvSpPr>
            <a:spLocks noChangeArrowheads="1"/>
          </p:cNvSpPr>
          <p:nvPr/>
        </p:nvSpPr>
        <p:spPr bwMode="auto">
          <a:xfrm>
            <a:off x="644875" y="4721471"/>
            <a:ext cx="2895600" cy="381000"/>
          </a:xfrm>
          <a:prstGeom prst="rect">
            <a:avLst/>
          </a:prstGeom>
          <a:noFill/>
          <a:ln w="9525">
            <a:noFill/>
            <a:miter lim="800000"/>
            <a:headEnd/>
            <a:tailEnd/>
          </a:ln>
        </p:spPr>
        <p:txBody>
          <a:bodyPr/>
          <a:lstStyle/>
          <a:p>
            <a:pPr marL="342900" indent="-342900" algn="ctr" eaLnBrk="1" hangingPunct="1">
              <a:spcBef>
                <a:spcPct val="20000"/>
              </a:spcBef>
              <a:buClr>
                <a:schemeClr val="tx1"/>
              </a:buClr>
              <a:buSzPct val="75000"/>
              <a:buFont typeface="Wingdings" pitchFamily="2" charset="2"/>
              <a:buNone/>
            </a:pPr>
            <a:r>
              <a:rPr lang="en-US" sz="3600" b="1" dirty="0" smtClean="0">
                <a:solidFill>
                  <a:srgbClr val="0000FF"/>
                </a:solidFill>
              </a:rPr>
              <a:t>bb</a:t>
            </a:r>
            <a:endParaRPr lang="en-US" sz="3600" b="1" dirty="0">
              <a:solidFill>
                <a:srgbClr val="0000FF"/>
              </a:solidFill>
            </a:endParaRPr>
          </a:p>
        </p:txBody>
      </p:sp>
    </p:spTree>
    <p:extLst>
      <p:ext uri="{BB962C8B-B14F-4D97-AF65-F5344CB8AC3E}">
        <p14:creationId xmlns:p14="http://schemas.microsoft.com/office/powerpoint/2010/main" val="33636804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effectLst>
                  <a:outerShdw blurRad="50800" dist="38100" dir="2700000" algn="tl" rotWithShape="0">
                    <a:prstClr val="black">
                      <a:alpha val="40000"/>
                    </a:prstClr>
                  </a:outerShdw>
                </a:effectLst>
              </a:rPr>
              <a:t>Importance of Genetics</a:t>
            </a:r>
            <a:endParaRPr lang="en-US" dirty="0">
              <a:solidFill>
                <a:schemeClr val="accent6">
                  <a:lumMod val="75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11678" y="1600200"/>
            <a:ext cx="4357016" cy="4525963"/>
          </a:xfrm>
        </p:spPr>
        <p:txBody>
          <a:bodyPr>
            <a:normAutofit/>
          </a:bodyPr>
          <a:lstStyle/>
          <a:p>
            <a:pPr marL="0" indent="0">
              <a:buNone/>
            </a:pPr>
            <a:r>
              <a:rPr lang="en-US" sz="4000" b="1" dirty="0" smtClean="0"/>
              <a:t>Natural Selection</a:t>
            </a:r>
          </a:p>
          <a:p>
            <a:pPr lvl="1"/>
            <a:r>
              <a:rPr lang="en-US" dirty="0" smtClean="0"/>
              <a:t>“Survival of the Fittest”</a:t>
            </a:r>
          </a:p>
          <a:p>
            <a:pPr lvl="1"/>
            <a:r>
              <a:rPr lang="en-US" dirty="0" smtClean="0"/>
              <a:t>If the animal has characteristics to survive, it reproduces</a:t>
            </a:r>
          </a:p>
          <a:p>
            <a:pPr lvl="1"/>
            <a:r>
              <a:rPr lang="en-US" dirty="0" smtClean="0"/>
              <a:t>No human intervention</a:t>
            </a:r>
            <a:endParaRPr lang="en-US" dirty="0"/>
          </a:p>
        </p:txBody>
      </p:sp>
      <p:sp>
        <p:nvSpPr>
          <p:cNvPr id="4" name="Rectangle 3"/>
          <p:cNvSpPr/>
          <p:nvPr/>
        </p:nvSpPr>
        <p:spPr>
          <a:xfrm>
            <a:off x="-1" y="0"/>
            <a:ext cx="7779125" cy="369332"/>
          </a:xfrm>
          <a:prstGeom prst="rect">
            <a:avLst/>
          </a:prstGeom>
        </p:spPr>
        <p:txBody>
          <a:bodyPr wrap="square">
            <a:spAutoFit/>
          </a:bodyPr>
          <a:lstStyle/>
          <a:p>
            <a:pPr marL="514350" indent="-514350">
              <a:buFont typeface="+mj-lt"/>
              <a:buAutoNum type="alphaUcPeriod"/>
            </a:pPr>
            <a:r>
              <a:rPr lang="en-US" dirty="0" smtClean="0"/>
              <a:t>Describe the role and importance of genetics in the animal industry</a:t>
            </a:r>
          </a:p>
        </p:txBody>
      </p:sp>
      <p:sp>
        <p:nvSpPr>
          <p:cNvPr id="5" name="Content Placeholder 2"/>
          <p:cNvSpPr txBox="1">
            <a:spLocks/>
          </p:cNvSpPr>
          <p:nvPr/>
        </p:nvSpPr>
        <p:spPr>
          <a:xfrm>
            <a:off x="4721094" y="1600200"/>
            <a:ext cx="435701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smtClean="0"/>
              <a:t>Artificial Selection</a:t>
            </a:r>
          </a:p>
          <a:p>
            <a:pPr lvl="1"/>
            <a:r>
              <a:rPr lang="en-US" dirty="0" smtClean="0"/>
              <a:t>Humans control which animals reproduce based on presence of desirable characteristics</a:t>
            </a:r>
          </a:p>
        </p:txBody>
      </p:sp>
    </p:spTree>
    <p:extLst>
      <p:ext uri="{BB962C8B-B14F-4D97-AF65-F5344CB8AC3E}">
        <p14:creationId xmlns:p14="http://schemas.microsoft.com/office/powerpoint/2010/main" val="28107687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19" name="Rectangle 3"/>
          <p:cNvSpPr>
            <a:spLocks noGrp="1" noChangeArrowheads="1"/>
          </p:cNvSpPr>
          <p:nvPr>
            <p:ph sz="quarter" idx="1"/>
          </p:nvPr>
        </p:nvSpPr>
        <p:spPr>
          <a:xfrm>
            <a:off x="457200" y="1079993"/>
            <a:ext cx="3886200" cy="4843532"/>
          </a:xfrm>
        </p:spPr>
        <p:txBody>
          <a:bodyPr>
            <a:normAutofit/>
          </a:bodyPr>
          <a:lstStyle/>
          <a:p>
            <a:pPr eaLnBrk="1" hangingPunct="1">
              <a:buNone/>
            </a:pPr>
            <a:r>
              <a:rPr lang="en-US" b="1" i="1" dirty="0" smtClean="0">
                <a:effectLst>
                  <a:outerShdw blurRad="38100" dist="38100" dir="2700000" algn="tl">
                    <a:srgbClr val="000000">
                      <a:alpha val="43137"/>
                    </a:srgbClr>
                  </a:outerShdw>
                </a:effectLst>
              </a:rPr>
              <a:t>Suppose you have a dairy with ONLY black and white Holsteins.  Is it possible to breed 2 phenotypically black and white </a:t>
            </a:r>
            <a:r>
              <a:rPr lang="en-US" b="1" i="1" dirty="0">
                <a:effectLst>
                  <a:outerShdw blurRad="38100" dist="38100" dir="2700000" algn="tl">
                    <a:srgbClr val="000000">
                      <a:alpha val="43137"/>
                    </a:srgbClr>
                  </a:outerShdw>
                </a:effectLst>
              </a:rPr>
              <a:t>H</a:t>
            </a:r>
            <a:r>
              <a:rPr lang="en-US" b="1" i="1" dirty="0" smtClean="0">
                <a:effectLst>
                  <a:outerShdw blurRad="38100" dist="38100" dir="2700000" algn="tl">
                    <a:srgbClr val="000000">
                      <a:alpha val="43137"/>
                    </a:srgbClr>
                  </a:outerShdw>
                </a:effectLst>
              </a:rPr>
              <a:t>olsteins and get a red and white?</a:t>
            </a:r>
          </a:p>
        </p:txBody>
      </p:sp>
      <p:sp>
        <p:nvSpPr>
          <p:cNvPr id="20" name="Rectangle 4"/>
          <p:cNvSpPr>
            <a:spLocks noChangeArrowheads="1"/>
          </p:cNvSpPr>
          <p:nvPr/>
        </p:nvSpPr>
        <p:spPr bwMode="auto">
          <a:xfrm>
            <a:off x="4953000" y="2300709"/>
            <a:ext cx="3352800" cy="2895600"/>
          </a:xfrm>
          <a:prstGeom prst="rect">
            <a:avLst/>
          </a:prstGeom>
          <a:solidFill>
            <a:srgbClr val="C0C0C0"/>
          </a:solidFill>
          <a:ln w="41275">
            <a:solidFill>
              <a:schemeClr val="tx1"/>
            </a:solidFill>
            <a:miter lim="800000"/>
            <a:headEnd/>
            <a:tailEnd/>
          </a:ln>
        </p:spPr>
        <p:txBody>
          <a:bodyPr wrap="none" anchor="ctr"/>
          <a:lstStyle/>
          <a:p>
            <a:endParaRPr lang="en-US"/>
          </a:p>
        </p:txBody>
      </p:sp>
      <p:sp>
        <p:nvSpPr>
          <p:cNvPr id="21" name="Line 5"/>
          <p:cNvSpPr>
            <a:spLocks noChangeShapeType="1"/>
          </p:cNvSpPr>
          <p:nvPr/>
        </p:nvSpPr>
        <p:spPr bwMode="auto">
          <a:xfrm>
            <a:off x="4953000" y="3672309"/>
            <a:ext cx="3352800" cy="0"/>
          </a:xfrm>
          <a:prstGeom prst="line">
            <a:avLst/>
          </a:prstGeom>
          <a:noFill/>
          <a:ln w="38100">
            <a:solidFill>
              <a:schemeClr val="tx1"/>
            </a:solidFill>
            <a:round/>
            <a:headEnd/>
            <a:tailEnd/>
          </a:ln>
        </p:spPr>
        <p:txBody>
          <a:bodyPr/>
          <a:lstStyle/>
          <a:p>
            <a:endParaRPr lang="en-US"/>
          </a:p>
        </p:txBody>
      </p:sp>
      <p:sp>
        <p:nvSpPr>
          <p:cNvPr id="22" name="Line 6"/>
          <p:cNvSpPr>
            <a:spLocks noChangeShapeType="1"/>
          </p:cNvSpPr>
          <p:nvPr/>
        </p:nvSpPr>
        <p:spPr bwMode="auto">
          <a:xfrm flipV="1">
            <a:off x="6629400" y="2300709"/>
            <a:ext cx="0" cy="2895600"/>
          </a:xfrm>
          <a:prstGeom prst="line">
            <a:avLst/>
          </a:prstGeom>
          <a:noFill/>
          <a:ln w="38100">
            <a:solidFill>
              <a:schemeClr val="tx1"/>
            </a:solidFill>
            <a:round/>
            <a:headEnd/>
            <a:tailEnd/>
          </a:ln>
        </p:spPr>
        <p:txBody>
          <a:bodyPr/>
          <a:lstStyle/>
          <a:p>
            <a:endParaRPr lang="en-US"/>
          </a:p>
        </p:txBody>
      </p:sp>
      <p:sp>
        <p:nvSpPr>
          <p:cNvPr id="23" name="Rectangle 7"/>
          <p:cNvSpPr>
            <a:spLocks noChangeArrowheads="1"/>
          </p:cNvSpPr>
          <p:nvPr/>
        </p:nvSpPr>
        <p:spPr bwMode="auto">
          <a:xfrm>
            <a:off x="5410200" y="1691109"/>
            <a:ext cx="2895600" cy="3810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2800" b="1" dirty="0" smtClean="0"/>
              <a:t>B                  </a:t>
            </a:r>
            <a:r>
              <a:rPr lang="en-US" sz="2800" b="1" dirty="0" err="1" smtClean="0"/>
              <a:t>b</a:t>
            </a:r>
            <a:endParaRPr lang="en-US" sz="2800" b="1" dirty="0"/>
          </a:p>
        </p:txBody>
      </p:sp>
      <p:sp>
        <p:nvSpPr>
          <p:cNvPr id="24" name="Rectangle 23"/>
          <p:cNvSpPr>
            <a:spLocks noChangeArrowheads="1"/>
          </p:cNvSpPr>
          <p:nvPr/>
        </p:nvSpPr>
        <p:spPr bwMode="auto">
          <a:xfrm>
            <a:off x="5538878" y="3062709"/>
            <a:ext cx="1090522" cy="609600"/>
          </a:xfrm>
          <a:prstGeom prst="rect">
            <a:avLst/>
          </a:prstGeom>
          <a:noFill/>
          <a:ln w="9525">
            <a:noFill/>
            <a:miter lim="800000"/>
            <a:headEnd/>
            <a:tailEnd/>
          </a:ln>
        </p:spPr>
        <p:txBody>
          <a:bodyPr/>
          <a:lstStyle/>
          <a:p>
            <a:pPr marL="342900" indent="-342900" algn="r"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5" name="Rectangle 24"/>
          <p:cNvSpPr>
            <a:spLocks noChangeArrowheads="1"/>
          </p:cNvSpPr>
          <p:nvPr/>
        </p:nvSpPr>
        <p:spPr bwMode="auto">
          <a:xfrm>
            <a:off x="7338132" y="3062709"/>
            <a:ext cx="967668" cy="6096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4000" b="1" dirty="0"/>
              <a:t>B</a:t>
            </a:r>
            <a:r>
              <a:rPr lang="en-US" sz="4000" b="1" dirty="0" smtClean="0"/>
              <a:t>b</a:t>
            </a:r>
            <a:endParaRPr lang="en-US" sz="4000" b="1" dirty="0"/>
          </a:p>
        </p:txBody>
      </p:sp>
      <p:sp>
        <p:nvSpPr>
          <p:cNvPr id="26" name="Rectangle 25"/>
          <p:cNvSpPr>
            <a:spLocks noChangeArrowheads="1"/>
          </p:cNvSpPr>
          <p:nvPr/>
        </p:nvSpPr>
        <p:spPr bwMode="auto">
          <a:xfrm>
            <a:off x="5662356" y="4586709"/>
            <a:ext cx="967044" cy="609600"/>
          </a:xfrm>
          <a:prstGeom prst="rect">
            <a:avLst/>
          </a:prstGeom>
          <a:noFill/>
          <a:ln w="9525">
            <a:noFill/>
            <a:miter lim="800000"/>
            <a:headEnd/>
            <a:tailEnd/>
          </a:ln>
        </p:spPr>
        <p:txBody>
          <a:bodyPr/>
          <a:lstStyle/>
          <a:p>
            <a:pPr marL="342900" indent="-342900" algn="r"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7" name="Rectangle 26"/>
          <p:cNvSpPr>
            <a:spLocks noChangeArrowheads="1"/>
          </p:cNvSpPr>
          <p:nvPr/>
        </p:nvSpPr>
        <p:spPr bwMode="auto">
          <a:xfrm>
            <a:off x="7543800" y="4586709"/>
            <a:ext cx="762000" cy="6096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4000" b="1" dirty="0" smtClean="0"/>
              <a:t>bb</a:t>
            </a:r>
            <a:endParaRPr lang="en-US" sz="4000" b="1" dirty="0"/>
          </a:p>
        </p:txBody>
      </p:sp>
      <p:sp>
        <p:nvSpPr>
          <p:cNvPr id="28" name="Rectangle 27"/>
          <p:cNvSpPr>
            <a:spLocks noChangeArrowheads="1"/>
          </p:cNvSpPr>
          <p:nvPr/>
        </p:nvSpPr>
        <p:spPr bwMode="auto">
          <a:xfrm>
            <a:off x="4495800" y="2681709"/>
            <a:ext cx="381000" cy="2438400"/>
          </a:xfrm>
          <a:prstGeom prst="rect">
            <a:avLst/>
          </a:prstGeom>
          <a:noFill/>
          <a:ln w="9525">
            <a:noFill/>
            <a:miter lim="800000"/>
            <a:headEnd/>
            <a:tailEnd/>
          </a:ln>
        </p:spPr>
        <p:txBody>
          <a:bodyPr/>
          <a:lstStyle/>
          <a:p>
            <a:pPr marL="342900" indent="-342900" eaLnBrk="1" hangingPunct="1">
              <a:spcBef>
                <a:spcPct val="20000"/>
              </a:spcBef>
              <a:buClr>
                <a:schemeClr val="tx1"/>
              </a:buClr>
              <a:buSzPct val="75000"/>
              <a:buFont typeface="Wingdings" pitchFamily="2" charset="2"/>
              <a:buNone/>
            </a:pPr>
            <a:r>
              <a:rPr lang="en-US" sz="2800" b="1" dirty="0"/>
              <a:t>B</a:t>
            </a:r>
          </a:p>
          <a:p>
            <a:pPr marL="342900" indent="-342900" eaLnBrk="1" hangingPunct="1">
              <a:spcBef>
                <a:spcPct val="20000"/>
              </a:spcBef>
              <a:buClr>
                <a:schemeClr val="tx1"/>
              </a:buClr>
              <a:buSzPct val="75000"/>
              <a:buFont typeface="Wingdings" pitchFamily="2" charset="2"/>
              <a:buNone/>
            </a:pPr>
            <a:endParaRPr lang="en-US" sz="2800" b="1" dirty="0"/>
          </a:p>
          <a:p>
            <a:pPr marL="342900" indent="-342900" eaLnBrk="1" hangingPunct="1">
              <a:spcBef>
                <a:spcPct val="20000"/>
              </a:spcBef>
              <a:buClr>
                <a:schemeClr val="tx1"/>
              </a:buClr>
              <a:buSzPct val="75000"/>
              <a:buFont typeface="Wingdings" pitchFamily="2" charset="2"/>
              <a:buNone/>
            </a:pPr>
            <a:r>
              <a:rPr lang="en-US" sz="2800" b="1" dirty="0" smtClean="0"/>
              <a:t>b</a:t>
            </a:r>
            <a:endParaRPr lang="en-US" sz="2800" b="1" dirty="0"/>
          </a:p>
        </p:txBody>
      </p:sp>
      <p:pic>
        <p:nvPicPr>
          <p:cNvPr id="30" name="Picture 2" descr="http://www.elmparkfarm.com/images/500TanyaTorysParadoxRed8-08.jpg"/>
          <p:cNvPicPr>
            <a:picLocks noChangeAspect="1" noChangeArrowheads="1"/>
          </p:cNvPicPr>
          <p:nvPr/>
        </p:nvPicPr>
        <p:blipFill>
          <a:blip r:embed="rId2" cstate="print"/>
          <a:srcRect/>
          <a:stretch>
            <a:fillRect/>
          </a:stretch>
        </p:blipFill>
        <p:spPr bwMode="auto">
          <a:xfrm>
            <a:off x="6705600" y="3748509"/>
            <a:ext cx="1173523" cy="837895"/>
          </a:xfrm>
          <a:prstGeom prst="rect">
            <a:avLst/>
          </a:prstGeom>
          <a:noFill/>
        </p:spPr>
      </p:pic>
      <p:pic>
        <p:nvPicPr>
          <p:cNvPr id="31" name="Picture 4" descr="Torys Elm-Park Trixy"/>
          <p:cNvPicPr>
            <a:picLocks noChangeAspect="1" noChangeArrowheads="1"/>
          </p:cNvPicPr>
          <p:nvPr/>
        </p:nvPicPr>
        <p:blipFill>
          <a:blip r:embed="rId3" cstate="print"/>
          <a:srcRect/>
          <a:stretch>
            <a:fillRect/>
          </a:stretch>
        </p:blipFill>
        <p:spPr bwMode="auto">
          <a:xfrm>
            <a:off x="5029200" y="2376909"/>
            <a:ext cx="1143000" cy="816102"/>
          </a:xfrm>
          <a:prstGeom prst="rect">
            <a:avLst/>
          </a:prstGeom>
          <a:noFill/>
        </p:spPr>
      </p:pic>
      <p:pic>
        <p:nvPicPr>
          <p:cNvPr id="32" name="Picture 4" descr="Torys Elm-Park Trixy"/>
          <p:cNvPicPr>
            <a:picLocks noChangeAspect="1" noChangeArrowheads="1"/>
          </p:cNvPicPr>
          <p:nvPr/>
        </p:nvPicPr>
        <p:blipFill>
          <a:blip r:embed="rId3" cstate="print"/>
          <a:srcRect/>
          <a:stretch>
            <a:fillRect/>
          </a:stretch>
        </p:blipFill>
        <p:spPr bwMode="auto">
          <a:xfrm>
            <a:off x="5029200" y="3748509"/>
            <a:ext cx="1143000" cy="816102"/>
          </a:xfrm>
          <a:prstGeom prst="rect">
            <a:avLst/>
          </a:prstGeom>
          <a:noFill/>
        </p:spPr>
      </p:pic>
      <p:pic>
        <p:nvPicPr>
          <p:cNvPr id="35" name="Picture 4" descr="Torys Elm-Park Trixy"/>
          <p:cNvPicPr>
            <a:picLocks noChangeAspect="1" noChangeArrowheads="1"/>
          </p:cNvPicPr>
          <p:nvPr/>
        </p:nvPicPr>
        <p:blipFill>
          <a:blip r:embed="rId3" cstate="print"/>
          <a:srcRect/>
          <a:stretch>
            <a:fillRect/>
          </a:stretch>
        </p:blipFill>
        <p:spPr bwMode="auto">
          <a:xfrm>
            <a:off x="6705600" y="2376909"/>
            <a:ext cx="1143000" cy="816102"/>
          </a:xfrm>
          <a:prstGeom prst="rect">
            <a:avLst/>
          </a:prstGeom>
          <a:noFill/>
        </p:spPr>
      </p:pic>
    </p:spTree>
    <p:extLst>
      <p:ext uri="{BB962C8B-B14F-4D97-AF65-F5344CB8AC3E}">
        <p14:creationId xmlns:p14="http://schemas.microsoft.com/office/powerpoint/2010/main" val="40333027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p:tgtEl>
                                          <p:spTgt spid="31"/>
                                        </p:tgtEl>
                                        <p:attrNameLst>
                                          <p:attrName>ppt_y</p:attrName>
                                        </p:attrNameLst>
                                      </p:cBhvr>
                                      <p:tavLst>
                                        <p:tav tm="0">
                                          <p:val>
                                            <p:strVal val="#ppt_y+#ppt_h*1.125000"/>
                                          </p:val>
                                        </p:tav>
                                        <p:tav tm="100000">
                                          <p:val>
                                            <p:strVal val="#ppt_y"/>
                                          </p:val>
                                        </p:tav>
                                      </p:tavLst>
                                    </p:anim>
                                    <p:animEffect transition="in" filter="wipe(up)">
                                      <p:cBhvr>
                                        <p:cTn id="42" dur="500"/>
                                        <p:tgtEl>
                                          <p:spTgt spid="31"/>
                                        </p:tgtEl>
                                      </p:cBhvr>
                                    </p:animEffect>
                                  </p:childTnLst>
                                </p:cTn>
                              </p:par>
                              <p:par>
                                <p:cTn id="43" presetID="1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p:tgtEl>
                                          <p:spTgt spid="35"/>
                                        </p:tgtEl>
                                        <p:attrNameLst>
                                          <p:attrName>ppt_y</p:attrName>
                                        </p:attrNameLst>
                                      </p:cBhvr>
                                      <p:tavLst>
                                        <p:tav tm="0">
                                          <p:val>
                                            <p:strVal val="#ppt_y+#ppt_h*1.125000"/>
                                          </p:val>
                                        </p:tav>
                                        <p:tav tm="100000">
                                          <p:val>
                                            <p:strVal val="#ppt_y"/>
                                          </p:val>
                                        </p:tav>
                                      </p:tavLst>
                                    </p:anim>
                                    <p:animEffect transition="in" filter="wipe(up)">
                                      <p:cBhvr>
                                        <p:cTn id="46" dur="500"/>
                                        <p:tgtEl>
                                          <p:spTgt spid="35"/>
                                        </p:tgtEl>
                                      </p:cBhvr>
                                    </p:animEffect>
                                  </p:childTnLst>
                                </p:cTn>
                              </p:par>
                              <p:par>
                                <p:cTn id="47" presetID="12" presetClass="entr" presetSubtype="4"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p:tgtEl>
                                          <p:spTgt spid="30"/>
                                        </p:tgtEl>
                                        <p:attrNameLst>
                                          <p:attrName>ppt_y</p:attrName>
                                        </p:attrNameLst>
                                      </p:cBhvr>
                                      <p:tavLst>
                                        <p:tav tm="0">
                                          <p:val>
                                            <p:strVal val="#ppt_y+#ppt_h*1.125000"/>
                                          </p:val>
                                        </p:tav>
                                        <p:tav tm="100000">
                                          <p:val>
                                            <p:strVal val="#ppt_y"/>
                                          </p:val>
                                        </p:tav>
                                      </p:tavLst>
                                    </p:anim>
                                    <p:animEffect transition="in" filter="wipe(up)">
                                      <p:cBhvr>
                                        <p:cTn id="50" dur="500"/>
                                        <p:tgtEl>
                                          <p:spTgt spid="30"/>
                                        </p:tgtEl>
                                      </p:cBhvr>
                                    </p:animEffect>
                                  </p:childTnLst>
                                </p:cTn>
                              </p:par>
                              <p:par>
                                <p:cTn id="51" presetID="1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p:tgtEl>
                                          <p:spTgt spid="32"/>
                                        </p:tgtEl>
                                        <p:attrNameLst>
                                          <p:attrName>ppt_y</p:attrName>
                                        </p:attrNameLst>
                                      </p:cBhvr>
                                      <p:tavLst>
                                        <p:tav tm="0">
                                          <p:val>
                                            <p:strVal val="#ppt_y+#ppt_h*1.125000"/>
                                          </p:val>
                                        </p:tav>
                                        <p:tav tm="100000">
                                          <p:val>
                                            <p:strVal val="#ppt_y"/>
                                          </p:val>
                                        </p:tav>
                                      </p:tavLst>
                                    </p:anim>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effectLst>
                  <a:outerShdw blurRad="50800" dist="38100" dir="2700000" algn="tl" rotWithShape="0">
                    <a:prstClr val="black">
                      <a:alpha val="40000"/>
                    </a:prstClr>
                  </a:outerShdw>
                </a:effectLst>
              </a:rPr>
              <a:t>Punnet Squares</a:t>
            </a:r>
            <a:endParaRPr lang="en-US" dirty="0">
              <a:solidFill>
                <a:schemeClr val="accent3">
                  <a:lumMod val="50000"/>
                </a:schemeClr>
              </a:solidFill>
              <a:effectLst>
                <a:outerShdw blurRad="50800" dist="38100" dir="2700000" algn="tl" rotWithShape="0">
                  <a:prstClr val="black">
                    <a:alpha val="40000"/>
                  </a:prstClr>
                </a:outerShdw>
              </a:effectLst>
            </a:endParaRPr>
          </a:p>
        </p:txBody>
      </p:sp>
      <p:sp>
        <p:nvSpPr>
          <p:cNvPr id="4" name="Rectangle 3"/>
          <p:cNvSpPr/>
          <p:nvPr/>
        </p:nvSpPr>
        <p:spPr>
          <a:xfrm>
            <a:off x="0" y="991"/>
            <a:ext cx="8686800" cy="369332"/>
          </a:xfrm>
          <a:prstGeom prst="rect">
            <a:avLst/>
          </a:prstGeom>
        </p:spPr>
        <p:txBody>
          <a:bodyPr wrap="square">
            <a:spAutoFit/>
          </a:bodyPr>
          <a:lstStyle/>
          <a:p>
            <a:r>
              <a:rPr lang="en-US" dirty="0" smtClean="0"/>
              <a:t>D.  Describe and predict how traits are inherited using the punnet square</a:t>
            </a:r>
          </a:p>
        </p:txBody>
      </p:sp>
      <p:sp>
        <p:nvSpPr>
          <p:cNvPr id="19" name="Rectangle 3"/>
          <p:cNvSpPr>
            <a:spLocks noGrp="1" noChangeArrowheads="1"/>
          </p:cNvSpPr>
          <p:nvPr>
            <p:ph sz="quarter" idx="1"/>
          </p:nvPr>
        </p:nvSpPr>
        <p:spPr>
          <a:xfrm>
            <a:off x="457200" y="1301432"/>
            <a:ext cx="8229600" cy="4296296"/>
          </a:xfrm>
        </p:spPr>
        <p:txBody>
          <a:bodyPr>
            <a:normAutofit/>
          </a:bodyPr>
          <a:lstStyle/>
          <a:p>
            <a:pPr marL="0" indent="0">
              <a:buNone/>
            </a:pPr>
            <a:r>
              <a:rPr lang="en-US" dirty="0" smtClean="0">
                <a:effectLst>
                  <a:outerShdw blurRad="38100" dist="38100" dir="2700000" algn="tl">
                    <a:srgbClr val="000000">
                      <a:alpha val="43137"/>
                    </a:srgbClr>
                  </a:outerShdw>
                </a:effectLst>
              </a:rPr>
              <a:t>FYI…</a:t>
            </a:r>
          </a:p>
          <a:p>
            <a:r>
              <a:rPr lang="en-US" dirty="0" smtClean="0">
                <a:effectLst>
                  <a:outerShdw blurRad="38100" dist="38100" dir="2700000" algn="tl">
                    <a:srgbClr val="000000">
                      <a:alpha val="43137"/>
                    </a:srgbClr>
                  </a:outerShdw>
                </a:effectLst>
              </a:rPr>
              <a:t>Punnet squares can only be used with simple traits inherited by dominance</a:t>
            </a:r>
          </a:p>
          <a:p>
            <a:pPr marL="0" indent="0">
              <a:buNone/>
            </a:pP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The inheritance of other traits are more complex</a:t>
            </a:r>
          </a:p>
        </p:txBody>
      </p:sp>
    </p:spTree>
    <p:extLst>
      <p:ext uri="{BB962C8B-B14F-4D97-AF65-F5344CB8AC3E}">
        <p14:creationId xmlns:p14="http://schemas.microsoft.com/office/powerpoint/2010/main" val="181564746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p:txBody>
          <a:bodyPr/>
          <a:lstStyle/>
          <a:p>
            <a:r>
              <a:rPr lang="en-US" sz="4000" b="1" dirty="0" smtClean="0"/>
              <a:t>Qualitative Traits</a:t>
            </a:r>
          </a:p>
          <a:p>
            <a:pPr lvl="1"/>
            <a:r>
              <a:rPr lang="en-US" dirty="0" smtClean="0"/>
              <a:t>Controlled by a SINGLE pair of genes</a:t>
            </a:r>
          </a:p>
          <a:p>
            <a:pPr lvl="1"/>
            <a:r>
              <a:rPr lang="en-US" dirty="0" smtClean="0"/>
              <a:t>Can usually be observed visually (phenotypes)</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5" name="TextBox 4"/>
          <p:cNvSpPr txBox="1"/>
          <p:nvPr/>
        </p:nvSpPr>
        <p:spPr>
          <a:xfrm>
            <a:off x="1676409" y="3804565"/>
            <a:ext cx="2053775" cy="523220"/>
          </a:xfrm>
          <a:prstGeom prst="rect">
            <a:avLst/>
          </a:prstGeom>
          <a:noFill/>
        </p:spPr>
        <p:txBody>
          <a:bodyPr wrap="square" rtlCol="0">
            <a:spAutoFit/>
          </a:bodyPr>
          <a:lstStyle/>
          <a:p>
            <a:pPr algn="ctr"/>
            <a:r>
              <a:rPr lang="en-US" sz="2800" dirty="0" smtClean="0">
                <a:solidFill>
                  <a:srgbClr val="008000"/>
                </a:solidFill>
                <a:latin typeface="Bernard MT Condensed"/>
                <a:cs typeface="Bernard MT Condensed"/>
              </a:rPr>
              <a:t>Coat Color</a:t>
            </a:r>
            <a:endParaRPr lang="en-US" sz="2800" dirty="0">
              <a:solidFill>
                <a:srgbClr val="008000"/>
              </a:solidFill>
              <a:latin typeface="Bernard MT Condensed"/>
              <a:cs typeface="Bernard MT Condensed"/>
            </a:endParaRPr>
          </a:p>
        </p:txBody>
      </p:sp>
      <p:sp>
        <p:nvSpPr>
          <p:cNvPr id="6" name="TextBox 5"/>
          <p:cNvSpPr txBox="1"/>
          <p:nvPr/>
        </p:nvSpPr>
        <p:spPr>
          <a:xfrm>
            <a:off x="3346950" y="4578423"/>
            <a:ext cx="3135932" cy="769441"/>
          </a:xfrm>
          <a:prstGeom prst="rect">
            <a:avLst/>
          </a:prstGeom>
          <a:noFill/>
        </p:spPr>
        <p:txBody>
          <a:bodyPr wrap="square" rtlCol="0">
            <a:spAutoFit/>
          </a:bodyPr>
          <a:lstStyle/>
          <a:p>
            <a:pPr algn="ctr"/>
            <a:r>
              <a:rPr lang="en-US" sz="2800" dirty="0" smtClean="0">
                <a:solidFill>
                  <a:schemeClr val="accent6">
                    <a:lumMod val="50000"/>
                  </a:schemeClr>
                </a:solidFill>
                <a:latin typeface="American Typewriter"/>
                <a:cs typeface="American Typewriter"/>
              </a:rPr>
              <a:t>Coat Texture</a:t>
            </a:r>
          </a:p>
          <a:p>
            <a:pPr algn="ctr"/>
            <a:r>
              <a:rPr lang="en-US" sz="1600" dirty="0" smtClean="0"/>
              <a:t>(Wirehair, straight, curly)</a:t>
            </a:r>
            <a:endParaRPr lang="en-US" sz="1600" dirty="0"/>
          </a:p>
        </p:txBody>
      </p:sp>
      <p:sp>
        <p:nvSpPr>
          <p:cNvPr id="10" name="TextBox 9"/>
          <p:cNvSpPr txBox="1"/>
          <p:nvPr/>
        </p:nvSpPr>
        <p:spPr>
          <a:xfrm>
            <a:off x="287868" y="4554699"/>
            <a:ext cx="2318858" cy="954107"/>
          </a:xfrm>
          <a:prstGeom prst="rect">
            <a:avLst/>
          </a:prstGeom>
          <a:noFill/>
        </p:spPr>
        <p:txBody>
          <a:bodyPr wrap="square" rtlCol="0">
            <a:spAutoFit/>
          </a:bodyPr>
          <a:lstStyle/>
          <a:p>
            <a:pPr algn="ctr"/>
            <a:r>
              <a:rPr lang="en-US" sz="2800" dirty="0" smtClean="0">
                <a:solidFill>
                  <a:srgbClr val="660066"/>
                </a:solidFill>
                <a:latin typeface="Candara"/>
                <a:cs typeface="Candara"/>
              </a:rPr>
              <a:t>Presence of horns</a:t>
            </a:r>
            <a:endParaRPr lang="en-US" sz="2800" dirty="0">
              <a:solidFill>
                <a:srgbClr val="660066"/>
              </a:solidFill>
              <a:latin typeface="Candara"/>
              <a:cs typeface="Candara"/>
            </a:endParaRPr>
          </a:p>
        </p:txBody>
      </p:sp>
      <p:sp>
        <p:nvSpPr>
          <p:cNvPr id="11" name="TextBox 10"/>
          <p:cNvSpPr txBox="1"/>
          <p:nvPr/>
        </p:nvSpPr>
        <p:spPr>
          <a:xfrm>
            <a:off x="5173863" y="3441266"/>
            <a:ext cx="2053775" cy="954107"/>
          </a:xfrm>
          <a:prstGeom prst="rect">
            <a:avLst/>
          </a:prstGeom>
          <a:noFill/>
        </p:spPr>
        <p:txBody>
          <a:bodyPr wrap="square" rtlCol="0">
            <a:spAutoFit/>
          </a:bodyPr>
          <a:lstStyle/>
          <a:p>
            <a:pPr algn="ctr"/>
            <a:r>
              <a:rPr lang="en-US" sz="2800" dirty="0" smtClean="0">
                <a:solidFill>
                  <a:srgbClr val="000090"/>
                </a:solidFill>
                <a:latin typeface="Brush Script MT Italic"/>
                <a:cs typeface="Brush Script MT Italic"/>
              </a:rPr>
              <a:t>Presence of Wattles</a:t>
            </a:r>
            <a:endParaRPr lang="en-US" sz="2800" dirty="0">
              <a:solidFill>
                <a:srgbClr val="000090"/>
              </a:solidFill>
              <a:latin typeface="Brush Script MT Italic"/>
              <a:cs typeface="Brush Script MT Italic"/>
            </a:endParaRPr>
          </a:p>
        </p:txBody>
      </p:sp>
      <p:sp>
        <p:nvSpPr>
          <p:cNvPr id="12" name="TextBox 11"/>
          <p:cNvSpPr txBox="1"/>
          <p:nvPr/>
        </p:nvSpPr>
        <p:spPr>
          <a:xfrm>
            <a:off x="6844218" y="4327785"/>
            <a:ext cx="2053775" cy="954107"/>
          </a:xfrm>
          <a:prstGeom prst="rect">
            <a:avLst/>
          </a:prstGeom>
          <a:noFill/>
        </p:spPr>
        <p:txBody>
          <a:bodyPr wrap="square" rtlCol="0">
            <a:spAutoFit/>
          </a:bodyPr>
          <a:lstStyle/>
          <a:p>
            <a:pPr algn="ctr"/>
            <a:r>
              <a:rPr lang="en-US" sz="2800" dirty="0" smtClean="0">
                <a:solidFill>
                  <a:schemeClr val="accent4">
                    <a:lumMod val="50000"/>
                  </a:schemeClr>
                </a:solidFill>
                <a:latin typeface="Bernard MT Condensed"/>
                <a:cs typeface="Bernard MT Condensed"/>
              </a:rPr>
              <a:t>White Face </a:t>
            </a:r>
            <a:r>
              <a:rPr lang="en-US" sz="2800" dirty="0" err="1" smtClean="0">
                <a:solidFill>
                  <a:schemeClr val="accent4">
                    <a:lumMod val="50000"/>
                  </a:schemeClr>
                </a:solidFill>
                <a:latin typeface="Bernard MT Condensed"/>
                <a:cs typeface="Bernard MT Condensed"/>
              </a:rPr>
              <a:t>vs</a:t>
            </a:r>
            <a:r>
              <a:rPr lang="en-US" sz="2800" dirty="0" smtClean="0">
                <a:solidFill>
                  <a:schemeClr val="accent4">
                    <a:lumMod val="50000"/>
                  </a:schemeClr>
                </a:solidFill>
                <a:latin typeface="Bernard MT Condensed"/>
                <a:cs typeface="Bernard MT Condensed"/>
              </a:rPr>
              <a:t> Solid Face</a:t>
            </a:r>
            <a:endParaRPr lang="en-US" sz="2800" dirty="0">
              <a:solidFill>
                <a:schemeClr val="accent4">
                  <a:lumMod val="50000"/>
                </a:schemeClr>
              </a:solidFill>
              <a:latin typeface="Bernard MT Condensed"/>
              <a:cs typeface="Bernard MT Condensed"/>
            </a:endParaRPr>
          </a:p>
        </p:txBody>
      </p:sp>
    </p:spTree>
    <p:extLst>
      <p:ext uri="{BB962C8B-B14F-4D97-AF65-F5344CB8AC3E}">
        <p14:creationId xmlns:p14="http://schemas.microsoft.com/office/powerpoint/2010/main" val="27038673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p:txBody>
          <a:bodyPr/>
          <a:lstStyle/>
          <a:p>
            <a:r>
              <a:rPr lang="en-US" sz="4000" b="1" dirty="0" smtClean="0"/>
              <a:t>Quantitative Traits</a:t>
            </a:r>
          </a:p>
          <a:p>
            <a:pPr lvl="1"/>
            <a:r>
              <a:rPr lang="en-US" dirty="0" smtClean="0"/>
              <a:t>Controlled by SEVERAL pair of genes</a:t>
            </a:r>
          </a:p>
          <a:p>
            <a:pPr lvl="1"/>
            <a:r>
              <a:rPr lang="en-US" dirty="0" smtClean="0"/>
              <a:t>Can usually be measured</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5" name="TextBox 4"/>
          <p:cNvSpPr txBox="1"/>
          <p:nvPr/>
        </p:nvSpPr>
        <p:spPr>
          <a:xfrm>
            <a:off x="457200" y="3669099"/>
            <a:ext cx="2053775" cy="523220"/>
          </a:xfrm>
          <a:prstGeom prst="rect">
            <a:avLst/>
          </a:prstGeom>
          <a:noFill/>
        </p:spPr>
        <p:txBody>
          <a:bodyPr wrap="square" rtlCol="0">
            <a:spAutoFit/>
          </a:bodyPr>
          <a:lstStyle/>
          <a:p>
            <a:pPr algn="ctr"/>
            <a:r>
              <a:rPr lang="en-US" sz="2800" dirty="0" smtClean="0">
                <a:solidFill>
                  <a:schemeClr val="accent6">
                    <a:lumMod val="50000"/>
                  </a:schemeClr>
                </a:solidFill>
                <a:latin typeface="Candara"/>
                <a:cs typeface="Candara"/>
              </a:rPr>
              <a:t>Rate of Gain</a:t>
            </a:r>
            <a:endParaRPr lang="en-US" sz="2800" dirty="0">
              <a:solidFill>
                <a:schemeClr val="accent6">
                  <a:lumMod val="50000"/>
                </a:schemeClr>
              </a:solidFill>
              <a:latin typeface="Candara"/>
              <a:cs typeface="Candara"/>
            </a:endParaRPr>
          </a:p>
        </p:txBody>
      </p:sp>
      <p:sp>
        <p:nvSpPr>
          <p:cNvPr id="6" name="TextBox 5"/>
          <p:cNvSpPr txBox="1"/>
          <p:nvPr/>
        </p:nvSpPr>
        <p:spPr>
          <a:xfrm>
            <a:off x="2900370" y="3450129"/>
            <a:ext cx="2334144" cy="523220"/>
          </a:xfrm>
          <a:prstGeom prst="rect">
            <a:avLst/>
          </a:prstGeom>
          <a:noFill/>
        </p:spPr>
        <p:txBody>
          <a:bodyPr wrap="square" rtlCol="0">
            <a:spAutoFit/>
          </a:bodyPr>
          <a:lstStyle/>
          <a:p>
            <a:pPr algn="ctr"/>
            <a:r>
              <a:rPr lang="en-US" sz="2800" dirty="0" smtClean="0">
                <a:solidFill>
                  <a:srgbClr val="660066"/>
                </a:solidFill>
                <a:latin typeface="Baskerville Old Face"/>
                <a:cs typeface="Baskerville Old Face"/>
              </a:rPr>
              <a:t>Back fat Depth</a:t>
            </a:r>
            <a:endParaRPr lang="en-US" sz="2800" dirty="0">
              <a:solidFill>
                <a:srgbClr val="660066"/>
              </a:solidFill>
              <a:latin typeface="Baskerville Old Face"/>
              <a:cs typeface="Baskerville Old Face"/>
            </a:endParaRPr>
          </a:p>
        </p:txBody>
      </p:sp>
      <p:sp>
        <p:nvSpPr>
          <p:cNvPr id="7" name="TextBox 6"/>
          <p:cNvSpPr txBox="1"/>
          <p:nvPr/>
        </p:nvSpPr>
        <p:spPr>
          <a:xfrm>
            <a:off x="2036268" y="4338934"/>
            <a:ext cx="2053775" cy="523220"/>
          </a:xfrm>
          <a:prstGeom prst="rect">
            <a:avLst/>
          </a:prstGeom>
          <a:noFill/>
        </p:spPr>
        <p:txBody>
          <a:bodyPr wrap="square" rtlCol="0">
            <a:spAutoFit/>
          </a:bodyPr>
          <a:lstStyle/>
          <a:p>
            <a:pPr algn="ctr"/>
            <a:r>
              <a:rPr lang="en-US" sz="2800" dirty="0" smtClean="0">
                <a:solidFill>
                  <a:schemeClr val="accent5">
                    <a:lumMod val="50000"/>
                  </a:schemeClr>
                </a:solidFill>
                <a:latin typeface="Bernard MT Condensed"/>
                <a:cs typeface="Bernard MT Condensed"/>
              </a:rPr>
              <a:t>Birth Weight</a:t>
            </a:r>
            <a:endParaRPr lang="en-US" sz="2800" dirty="0">
              <a:solidFill>
                <a:schemeClr val="accent5">
                  <a:lumMod val="50000"/>
                </a:schemeClr>
              </a:solidFill>
              <a:latin typeface="Bernard MT Condensed"/>
              <a:cs typeface="Bernard MT Condensed"/>
            </a:endParaRPr>
          </a:p>
        </p:txBody>
      </p:sp>
      <p:sp>
        <p:nvSpPr>
          <p:cNvPr id="8" name="TextBox 7"/>
          <p:cNvSpPr txBox="1"/>
          <p:nvPr/>
        </p:nvSpPr>
        <p:spPr>
          <a:xfrm>
            <a:off x="4607393" y="4087509"/>
            <a:ext cx="2961807" cy="523220"/>
          </a:xfrm>
          <a:prstGeom prst="rect">
            <a:avLst/>
          </a:prstGeom>
          <a:noFill/>
        </p:spPr>
        <p:txBody>
          <a:bodyPr wrap="square" rtlCol="0">
            <a:spAutoFit/>
          </a:bodyPr>
          <a:lstStyle/>
          <a:p>
            <a:pPr algn="ctr"/>
            <a:r>
              <a:rPr lang="en-US" sz="2800" dirty="0" smtClean="0">
                <a:solidFill>
                  <a:srgbClr val="000090"/>
                </a:solidFill>
                <a:latin typeface="Arial Rounded MT Bold"/>
                <a:cs typeface="Arial Rounded MT Bold"/>
              </a:rPr>
              <a:t>Weaning Weight</a:t>
            </a:r>
            <a:endParaRPr lang="en-US" sz="2800" dirty="0">
              <a:solidFill>
                <a:srgbClr val="000090"/>
              </a:solidFill>
              <a:latin typeface="Arial Rounded MT Bold"/>
              <a:cs typeface="Arial Rounded MT Bold"/>
            </a:endParaRPr>
          </a:p>
        </p:txBody>
      </p:sp>
      <p:sp>
        <p:nvSpPr>
          <p:cNvPr id="9" name="TextBox 8"/>
          <p:cNvSpPr txBox="1"/>
          <p:nvPr/>
        </p:nvSpPr>
        <p:spPr>
          <a:xfrm>
            <a:off x="3870554" y="4884166"/>
            <a:ext cx="2053775" cy="523220"/>
          </a:xfrm>
          <a:prstGeom prst="rect">
            <a:avLst/>
          </a:prstGeom>
          <a:noFill/>
        </p:spPr>
        <p:txBody>
          <a:bodyPr wrap="square" rtlCol="0">
            <a:spAutoFit/>
          </a:bodyPr>
          <a:lstStyle/>
          <a:p>
            <a:pPr algn="ctr"/>
            <a:r>
              <a:rPr lang="en-US" sz="2800" dirty="0" smtClean="0">
                <a:solidFill>
                  <a:srgbClr val="008000"/>
                </a:solidFill>
              </a:rPr>
              <a:t>Litter Size</a:t>
            </a:r>
            <a:endParaRPr lang="en-US" sz="2800" dirty="0">
              <a:solidFill>
                <a:srgbClr val="008000"/>
              </a:solidFill>
            </a:endParaRPr>
          </a:p>
        </p:txBody>
      </p:sp>
      <p:sp>
        <p:nvSpPr>
          <p:cNvPr id="10" name="TextBox 9"/>
          <p:cNvSpPr txBox="1"/>
          <p:nvPr/>
        </p:nvSpPr>
        <p:spPr>
          <a:xfrm>
            <a:off x="6844218" y="4610729"/>
            <a:ext cx="2053775" cy="523220"/>
          </a:xfrm>
          <a:prstGeom prst="rect">
            <a:avLst/>
          </a:prstGeom>
          <a:noFill/>
        </p:spPr>
        <p:txBody>
          <a:bodyPr wrap="square" rtlCol="0">
            <a:spAutoFit/>
          </a:bodyPr>
          <a:lstStyle/>
          <a:p>
            <a:pPr algn="ctr"/>
            <a:r>
              <a:rPr lang="en-US" sz="2800" dirty="0" smtClean="0">
                <a:solidFill>
                  <a:srgbClr val="FF0000"/>
                </a:solidFill>
                <a:latin typeface="American Typewriter"/>
                <a:cs typeface="American Typewriter"/>
              </a:rPr>
              <a:t>Height</a:t>
            </a:r>
            <a:endParaRPr lang="en-US" sz="2800" dirty="0">
              <a:solidFill>
                <a:srgbClr val="FF0000"/>
              </a:solidFill>
              <a:latin typeface="American Typewriter"/>
              <a:cs typeface="American Typewriter"/>
            </a:endParaRPr>
          </a:p>
        </p:txBody>
      </p:sp>
      <p:sp>
        <p:nvSpPr>
          <p:cNvPr id="12" name="TextBox 11"/>
          <p:cNvSpPr txBox="1"/>
          <p:nvPr/>
        </p:nvSpPr>
        <p:spPr>
          <a:xfrm>
            <a:off x="233335" y="5015935"/>
            <a:ext cx="2526798" cy="523220"/>
          </a:xfrm>
          <a:prstGeom prst="rect">
            <a:avLst/>
          </a:prstGeom>
          <a:noFill/>
        </p:spPr>
        <p:txBody>
          <a:bodyPr wrap="square" rtlCol="0">
            <a:spAutoFit/>
          </a:bodyPr>
          <a:lstStyle/>
          <a:p>
            <a:pPr algn="ctr"/>
            <a:r>
              <a:rPr lang="en-US" sz="2800" dirty="0" smtClean="0">
                <a:solidFill>
                  <a:schemeClr val="accent4">
                    <a:lumMod val="75000"/>
                  </a:schemeClr>
                </a:solidFill>
                <a:latin typeface="Brush Script MT Italic"/>
                <a:cs typeface="Brush Script MT Italic"/>
              </a:rPr>
              <a:t>Milk Production</a:t>
            </a:r>
            <a:endParaRPr lang="en-US" sz="2800" dirty="0">
              <a:solidFill>
                <a:schemeClr val="accent4">
                  <a:lumMod val="75000"/>
                </a:schemeClr>
              </a:solidFill>
              <a:latin typeface="Brush Script MT Italic"/>
              <a:cs typeface="Brush Script MT Italic"/>
            </a:endParaRPr>
          </a:p>
        </p:txBody>
      </p:sp>
    </p:spTree>
    <p:extLst>
      <p:ext uri="{BB962C8B-B14F-4D97-AF65-F5344CB8AC3E}">
        <p14:creationId xmlns:p14="http://schemas.microsoft.com/office/powerpoint/2010/main" val="40780172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32529"/>
            <a:ext cx="2334144" cy="1200329"/>
          </a:xfrm>
          <a:prstGeom prst="rect">
            <a:avLst/>
          </a:prstGeom>
          <a:noFill/>
        </p:spPr>
        <p:txBody>
          <a:bodyPr wrap="square" rtlCol="0">
            <a:spAutoFit/>
          </a:bodyPr>
          <a:lstStyle/>
          <a:p>
            <a:pPr algn="ctr"/>
            <a:r>
              <a:rPr lang="en-US" sz="3600" dirty="0" smtClean="0">
                <a:latin typeface="Baskerville Old Face"/>
                <a:cs typeface="Baskerville Old Face"/>
              </a:rPr>
              <a:t>HIP Height of 48”</a:t>
            </a:r>
            <a:endParaRPr lang="en-US" sz="3600" dirty="0">
              <a:latin typeface="Baskerville Old Face"/>
              <a:cs typeface="Baskerville Old Face"/>
            </a:endParaRPr>
          </a:p>
        </p:txBody>
      </p:sp>
      <p:sp>
        <p:nvSpPr>
          <p:cNvPr id="16" name="Oval 15"/>
          <p:cNvSpPr/>
          <p:nvPr/>
        </p:nvSpPr>
        <p:spPr>
          <a:xfrm>
            <a:off x="2031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961946" y="1602521"/>
            <a:ext cx="4927600" cy="3073400"/>
          </a:xfrm>
          <a:prstGeom prst="rect">
            <a:avLst/>
          </a:prstGeom>
        </p:spPr>
      </p:pic>
    </p:spTree>
    <p:extLst>
      <p:ext uri="{BB962C8B-B14F-4D97-AF65-F5344CB8AC3E}">
        <p14:creationId xmlns:p14="http://schemas.microsoft.com/office/powerpoint/2010/main" val="29823133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1943070"/>
            <a:ext cx="2334144" cy="2308324"/>
          </a:xfrm>
          <a:prstGeom prst="rect">
            <a:avLst/>
          </a:prstGeom>
          <a:noFill/>
        </p:spPr>
        <p:txBody>
          <a:bodyPr wrap="square" rtlCol="0">
            <a:spAutoFit/>
          </a:bodyPr>
          <a:lstStyle/>
          <a:p>
            <a:pPr algn="ctr"/>
            <a:r>
              <a:rPr lang="en-US" sz="3600" dirty="0" smtClean="0">
                <a:latin typeface="Baskerville Old Face"/>
                <a:cs typeface="Baskerville Old Face"/>
              </a:rPr>
              <a:t>A sow who produced 8 piglets in a litter</a:t>
            </a:r>
            <a:endParaRPr lang="en-US" sz="3600" dirty="0">
              <a:latin typeface="Baskerville Old Face"/>
              <a:cs typeface="Baskerville Old Face"/>
            </a:endParaRPr>
          </a:p>
        </p:txBody>
      </p:sp>
      <p:sp>
        <p:nvSpPr>
          <p:cNvPr id="16" name="Oval 15"/>
          <p:cNvSpPr/>
          <p:nvPr/>
        </p:nvSpPr>
        <p:spPr>
          <a:xfrm>
            <a:off x="2031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17891"/>
          <a:stretch/>
        </p:blipFill>
        <p:spPr>
          <a:xfrm>
            <a:off x="4470406" y="1356983"/>
            <a:ext cx="3911600" cy="3572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4158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pic>
        <p:nvPicPr>
          <p:cNvPr id="13" name="Picture 12"/>
          <p:cNvPicPr>
            <a:picLocks noChangeAspect="1"/>
          </p:cNvPicPr>
          <p:nvPr/>
        </p:nvPicPr>
        <p:blipFill>
          <a:blip r:embed="rId2"/>
          <a:stretch>
            <a:fillRect/>
          </a:stretch>
        </p:blipFill>
        <p:spPr>
          <a:xfrm>
            <a:off x="4673600" y="1249266"/>
            <a:ext cx="3376743" cy="368065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359437" y="2095467"/>
            <a:ext cx="2334144" cy="1754327"/>
          </a:xfrm>
          <a:prstGeom prst="rect">
            <a:avLst/>
          </a:prstGeom>
          <a:noFill/>
        </p:spPr>
        <p:txBody>
          <a:bodyPr wrap="square" rtlCol="0">
            <a:spAutoFit/>
          </a:bodyPr>
          <a:lstStyle/>
          <a:p>
            <a:pPr algn="ctr"/>
            <a:r>
              <a:rPr lang="en-US" sz="3600" dirty="0" smtClean="0">
                <a:latin typeface="Baskerville Old Face"/>
                <a:cs typeface="Baskerville Old Face"/>
              </a:rPr>
              <a:t>YELLOW</a:t>
            </a:r>
          </a:p>
          <a:p>
            <a:pPr algn="ctr"/>
            <a:r>
              <a:rPr lang="en-US" sz="3600" dirty="0" smtClean="0">
                <a:latin typeface="Baskerville Old Face"/>
                <a:cs typeface="Baskerville Old Face"/>
              </a:rPr>
              <a:t>Labrador Retriever</a:t>
            </a:r>
            <a:endParaRPr lang="en-US" sz="3600" dirty="0">
              <a:latin typeface="Baskerville Old Face"/>
              <a:cs typeface="Baskerville Old Face"/>
            </a:endParaRPr>
          </a:p>
        </p:txBody>
      </p:sp>
      <p:sp>
        <p:nvSpPr>
          <p:cNvPr id="16" name="Oval 15"/>
          <p:cNvSpPr/>
          <p:nvPr/>
        </p:nvSpPr>
        <p:spPr>
          <a:xfrm>
            <a:off x="5757333"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0377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1976936"/>
            <a:ext cx="2334144" cy="2308324"/>
          </a:xfrm>
          <a:prstGeom prst="rect">
            <a:avLst/>
          </a:prstGeom>
          <a:noFill/>
        </p:spPr>
        <p:txBody>
          <a:bodyPr wrap="square" rtlCol="0">
            <a:spAutoFit/>
          </a:bodyPr>
          <a:lstStyle/>
          <a:p>
            <a:pPr algn="ctr"/>
            <a:r>
              <a:rPr lang="en-US" sz="3600" dirty="0" smtClean="0">
                <a:latin typeface="Baskerville Old Face"/>
                <a:cs typeface="Baskerville Old Face"/>
              </a:rPr>
              <a:t>A cow producing 65 </a:t>
            </a:r>
            <a:r>
              <a:rPr lang="en-US" sz="3600" dirty="0" err="1" smtClean="0">
                <a:latin typeface="Baskerville Old Face"/>
                <a:cs typeface="Baskerville Old Face"/>
              </a:rPr>
              <a:t>lbs</a:t>
            </a:r>
            <a:r>
              <a:rPr lang="en-US" sz="3600" dirty="0" smtClean="0">
                <a:latin typeface="Baskerville Old Face"/>
                <a:cs typeface="Baskerville Old Face"/>
              </a:rPr>
              <a:t> of milk daily</a:t>
            </a:r>
            <a:endParaRPr lang="en-US" sz="3600" dirty="0">
              <a:latin typeface="Baskerville Old Face"/>
              <a:cs typeface="Baskerville Old Face"/>
            </a:endParaRPr>
          </a:p>
        </p:txBody>
      </p:sp>
      <p:sp>
        <p:nvSpPr>
          <p:cNvPr id="16" name="Oval 15"/>
          <p:cNvSpPr/>
          <p:nvPr/>
        </p:nvSpPr>
        <p:spPr>
          <a:xfrm>
            <a:off x="2031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4114801" y="1434913"/>
            <a:ext cx="4334478" cy="3250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46021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359437" y="2095467"/>
            <a:ext cx="2334144" cy="2308324"/>
          </a:xfrm>
          <a:prstGeom prst="rect">
            <a:avLst/>
          </a:prstGeom>
          <a:noFill/>
        </p:spPr>
        <p:txBody>
          <a:bodyPr wrap="square" rtlCol="0">
            <a:spAutoFit/>
          </a:bodyPr>
          <a:lstStyle/>
          <a:p>
            <a:pPr algn="ctr"/>
            <a:r>
              <a:rPr lang="en-US" sz="3600" dirty="0" smtClean="0">
                <a:latin typeface="Baskerville Old Face"/>
                <a:cs typeface="Baskerville Old Face"/>
              </a:rPr>
              <a:t>A pig with an Average Daily Gain of 2 </a:t>
            </a:r>
            <a:r>
              <a:rPr lang="en-US" sz="3600" dirty="0" err="1" smtClean="0">
                <a:latin typeface="Baskerville Old Face"/>
                <a:cs typeface="Baskerville Old Face"/>
              </a:rPr>
              <a:t>lbs</a:t>
            </a:r>
            <a:endParaRPr lang="en-US" sz="3600" dirty="0" smtClean="0">
              <a:latin typeface="Baskerville Old Face"/>
              <a:cs typeface="Baskerville Old Face"/>
            </a:endParaRPr>
          </a:p>
        </p:txBody>
      </p:sp>
      <p:sp>
        <p:nvSpPr>
          <p:cNvPr id="16" name="Oval 15"/>
          <p:cNvSpPr/>
          <p:nvPr/>
        </p:nvSpPr>
        <p:spPr>
          <a:xfrm>
            <a:off x="306914" y="4681009"/>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t="10239" r="3783" b="6146"/>
          <a:stretch/>
        </p:blipFill>
        <p:spPr>
          <a:xfrm>
            <a:off x="4443404" y="2095466"/>
            <a:ext cx="4446142" cy="2452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94884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15596"/>
            <a:ext cx="2334144" cy="1754327"/>
          </a:xfrm>
          <a:prstGeom prst="rect">
            <a:avLst/>
          </a:prstGeom>
          <a:noFill/>
        </p:spPr>
        <p:txBody>
          <a:bodyPr wrap="square" rtlCol="0">
            <a:spAutoFit/>
          </a:bodyPr>
          <a:lstStyle/>
          <a:p>
            <a:pPr algn="ctr"/>
            <a:r>
              <a:rPr lang="en-US" sz="3600" dirty="0" smtClean="0">
                <a:latin typeface="Baskerville Old Face"/>
                <a:cs typeface="Baskerville Old Face"/>
              </a:rPr>
              <a:t>Long haired </a:t>
            </a:r>
            <a:r>
              <a:rPr lang="en-US" sz="3600" dirty="0" err="1" smtClean="0">
                <a:latin typeface="Baskerville Old Face"/>
                <a:cs typeface="Baskerville Old Face"/>
              </a:rPr>
              <a:t>chihuahua</a:t>
            </a:r>
            <a:endParaRPr lang="en-US" sz="3600" dirty="0">
              <a:latin typeface="Baskerville Old Face"/>
              <a:cs typeface="Baskerville Old Face"/>
            </a:endParaRPr>
          </a:p>
        </p:txBody>
      </p:sp>
      <p:pic>
        <p:nvPicPr>
          <p:cNvPr id="6" name="Picture 5"/>
          <p:cNvPicPr>
            <a:picLocks noChangeAspect="1"/>
          </p:cNvPicPr>
          <p:nvPr/>
        </p:nvPicPr>
        <p:blipFill>
          <a:blip r:embed="rId2"/>
          <a:stretch>
            <a:fillRect/>
          </a:stretch>
        </p:blipFill>
        <p:spPr>
          <a:xfrm>
            <a:off x="4859867" y="1417638"/>
            <a:ext cx="3657600" cy="3657600"/>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56387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8776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46C0A"/>
                </a:solidFill>
                <a:effectLst>
                  <a:outerShdw blurRad="50800" dist="38100" dir="2700000" algn="tl" rotWithShape="0">
                    <a:prstClr val="black">
                      <a:alpha val="40000"/>
                    </a:prstClr>
                  </a:outerShdw>
                </a:effectLst>
              </a:rPr>
              <a:t>Importance of Genetics</a:t>
            </a:r>
            <a:endParaRPr lang="en-US" dirty="0">
              <a:solidFill>
                <a:srgbClr val="E46C0A"/>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11678" y="1600200"/>
            <a:ext cx="4357016" cy="4525963"/>
          </a:xfrm>
        </p:spPr>
        <p:txBody>
          <a:bodyPr>
            <a:normAutofit/>
          </a:bodyPr>
          <a:lstStyle/>
          <a:p>
            <a:pPr marL="0" indent="0">
              <a:buNone/>
            </a:pPr>
            <a:r>
              <a:rPr lang="en-US" sz="4000" b="1" dirty="0" smtClean="0"/>
              <a:t>Natural Selection</a:t>
            </a:r>
          </a:p>
        </p:txBody>
      </p:sp>
      <p:sp>
        <p:nvSpPr>
          <p:cNvPr id="4" name="Rectangle 3"/>
          <p:cNvSpPr/>
          <p:nvPr/>
        </p:nvSpPr>
        <p:spPr>
          <a:xfrm>
            <a:off x="-1" y="0"/>
            <a:ext cx="7779125" cy="369332"/>
          </a:xfrm>
          <a:prstGeom prst="rect">
            <a:avLst/>
          </a:prstGeom>
        </p:spPr>
        <p:txBody>
          <a:bodyPr wrap="square">
            <a:spAutoFit/>
          </a:bodyPr>
          <a:lstStyle/>
          <a:p>
            <a:pPr marL="514350" indent="-514350">
              <a:buFont typeface="+mj-lt"/>
              <a:buAutoNum type="alphaUcPeriod"/>
            </a:pPr>
            <a:r>
              <a:rPr lang="en-US" dirty="0" smtClean="0"/>
              <a:t>Describe the role and importance of genetics in the animal industry</a:t>
            </a:r>
          </a:p>
        </p:txBody>
      </p:sp>
      <p:sp>
        <p:nvSpPr>
          <p:cNvPr id="5" name="Content Placeholder 2"/>
          <p:cNvSpPr txBox="1">
            <a:spLocks/>
          </p:cNvSpPr>
          <p:nvPr/>
        </p:nvSpPr>
        <p:spPr>
          <a:xfrm>
            <a:off x="4721094" y="1600200"/>
            <a:ext cx="435701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smtClean="0"/>
              <a:t>Artificial Selection</a:t>
            </a:r>
          </a:p>
        </p:txBody>
      </p:sp>
      <p:sp>
        <p:nvSpPr>
          <p:cNvPr id="6" name="Content Placeholder 2"/>
          <p:cNvSpPr txBox="1">
            <a:spLocks/>
          </p:cNvSpPr>
          <p:nvPr/>
        </p:nvSpPr>
        <p:spPr>
          <a:xfrm>
            <a:off x="545400" y="4347699"/>
            <a:ext cx="8102997" cy="792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000" b="1" dirty="0" smtClean="0"/>
              <a:t>Which do we use in Agriculture?</a:t>
            </a:r>
            <a:endParaRPr lang="en-US" sz="4000" b="1" dirty="0"/>
          </a:p>
        </p:txBody>
      </p:sp>
      <p:pic>
        <p:nvPicPr>
          <p:cNvPr id="9" name="Picture 4" descr="http://www.michfb.com/press/images_events/52/Grand_Champion_Market_Hog_-_Ben_Littlefield_.jpg"/>
          <p:cNvPicPr>
            <a:picLocks noChangeAspect="1" noChangeArrowheads="1"/>
          </p:cNvPicPr>
          <p:nvPr/>
        </p:nvPicPr>
        <p:blipFill>
          <a:blip r:embed="rId3" cstate="print"/>
          <a:srcRect t="11770" b="8779"/>
          <a:stretch>
            <a:fillRect/>
          </a:stretch>
        </p:blipFill>
        <p:spPr bwMode="auto">
          <a:xfrm>
            <a:off x="5891114" y="2306645"/>
            <a:ext cx="1888010" cy="1269119"/>
          </a:xfrm>
          <a:prstGeom prst="rect">
            <a:avLst/>
          </a:prstGeom>
          <a:ln>
            <a:noFill/>
          </a:ln>
          <a:effectLst>
            <a:outerShdw blurRad="292100" dist="139700" dir="2700000" algn="tl" rotWithShape="0">
              <a:srgbClr val="333333">
                <a:alpha val="65000"/>
              </a:srgbClr>
            </a:outerShdw>
          </a:effectLst>
        </p:spPr>
      </p:pic>
      <p:pic>
        <p:nvPicPr>
          <p:cNvPr id="10" name="Picture 6" descr="http://www.roanetourism.com/library/Reining%20Horse%202_1246457210.jpg"/>
          <p:cNvPicPr>
            <a:picLocks noChangeAspect="1" noChangeArrowheads="1"/>
          </p:cNvPicPr>
          <p:nvPr/>
        </p:nvPicPr>
        <p:blipFill>
          <a:blip r:embed="rId4" cstate="print"/>
          <a:srcRect/>
          <a:stretch>
            <a:fillRect/>
          </a:stretch>
        </p:blipFill>
        <p:spPr bwMode="auto">
          <a:xfrm>
            <a:off x="7507998" y="2686860"/>
            <a:ext cx="1481912" cy="1504140"/>
          </a:xfrm>
          <a:prstGeom prst="rect">
            <a:avLst/>
          </a:prstGeom>
          <a:ln>
            <a:noFill/>
          </a:ln>
          <a:effectLst>
            <a:outerShdw blurRad="292100" dist="139700" dir="2700000" algn="tl" rotWithShape="0">
              <a:srgbClr val="333333">
                <a:alpha val="65000"/>
              </a:srgbClr>
            </a:outerShdw>
          </a:effectLst>
        </p:spPr>
      </p:pic>
      <p:pic>
        <p:nvPicPr>
          <p:cNvPr id="8" name="Picture 2" descr="http://www.showsteers.com/nav/2008%20Sires/DreamMaker.jpg"/>
          <p:cNvPicPr>
            <a:picLocks noChangeAspect="1" noChangeArrowheads="1"/>
          </p:cNvPicPr>
          <p:nvPr/>
        </p:nvPicPr>
        <p:blipFill>
          <a:blip r:embed="rId5" cstate="print"/>
          <a:srcRect/>
          <a:stretch>
            <a:fillRect/>
          </a:stretch>
        </p:blipFill>
        <p:spPr bwMode="auto">
          <a:xfrm>
            <a:off x="4409935" y="2959641"/>
            <a:ext cx="1829209" cy="1330750"/>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4721094" y="1417638"/>
            <a:ext cx="4357016" cy="131674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832605" y="2451380"/>
            <a:ext cx="2542530" cy="1693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6852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32529"/>
            <a:ext cx="2334144" cy="1754327"/>
          </a:xfrm>
          <a:prstGeom prst="rect">
            <a:avLst/>
          </a:prstGeom>
          <a:noFill/>
        </p:spPr>
        <p:txBody>
          <a:bodyPr wrap="square" rtlCol="0">
            <a:spAutoFit/>
          </a:bodyPr>
          <a:lstStyle/>
          <a:p>
            <a:pPr algn="ctr"/>
            <a:r>
              <a:rPr lang="en-US" sz="3600" dirty="0" smtClean="0">
                <a:latin typeface="Baskerville Old Face"/>
                <a:cs typeface="Baskerville Old Face"/>
              </a:rPr>
              <a:t>A lamb weaned at 65 </a:t>
            </a:r>
            <a:r>
              <a:rPr lang="en-US" sz="3600" dirty="0" err="1" smtClean="0">
                <a:latin typeface="Baskerville Old Face"/>
                <a:cs typeface="Baskerville Old Face"/>
              </a:rPr>
              <a:t>lbs</a:t>
            </a:r>
            <a:endParaRPr lang="en-US" sz="3600" dirty="0">
              <a:latin typeface="Baskerville Old Face"/>
              <a:cs typeface="Baskerville Old Face"/>
            </a:endParaRPr>
          </a:p>
        </p:txBody>
      </p:sp>
      <p:sp>
        <p:nvSpPr>
          <p:cNvPr id="16" name="Oval 15"/>
          <p:cNvSpPr/>
          <p:nvPr/>
        </p:nvSpPr>
        <p:spPr>
          <a:xfrm>
            <a:off x="2031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4318000" y="1532467"/>
            <a:ext cx="4368800"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1859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1875338"/>
            <a:ext cx="2334144" cy="2308324"/>
          </a:xfrm>
          <a:prstGeom prst="rect">
            <a:avLst/>
          </a:prstGeom>
          <a:noFill/>
        </p:spPr>
        <p:txBody>
          <a:bodyPr wrap="square" rtlCol="0">
            <a:spAutoFit/>
          </a:bodyPr>
          <a:lstStyle/>
          <a:p>
            <a:pPr algn="ctr"/>
            <a:r>
              <a:rPr lang="en-US" sz="3600" dirty="0" smtClean="0">
                <a:latin typeface="Baskerville Old Face"/>
                <a:cs typeface="Baskerville Old Face"/>
              </a:rPr>
              <a:t>A lamb weighing 5 pounds at birth</a:t>
            </a:r>
            <a:endParaRPr lang="en-US" sz="3600" dirty="0">
              <a:latin typeface="Baskerville Old Face"/>
              <a:cs typeface="Baskerville Old Face"/>
            </a:endParaRPr>
          </a:p>
        </p:txBody>
      </p:sp>
      <p:pic>
        <p:nvPicPr>
          <p:cNvPr id="5" name="Picture 4"/>
          <p:cNvPicPr>
            <a:picLocks noChangeAspect="1"/>
          </p:cNvPicPr>
          <p:nvPr/>
        </p:nvPicPr>
        <p:blipFill rotWithShape="1">
          <a:blip r:embed="rId2"/>
          <a:srcRect l="8092" r="10063"/>
          <a:stretch/>
        </p:blipFill>
        <p:spPr>
          <a:xfrm>
            <a:off x="4385734" y="1417638"/>
            <a:ext cx="4131734" cy="3365498"/>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220132" y="4727574"/>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10909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15596"/>
            <a:ext cx="2334144" cy="1754327"/>
          </a:xfrm>
          <a:prstGeom prst="rect">
            <a:avLst/>
          </a:prstGeom>
          <a:noFill/>
        </p:spPr>
        <p:txBody>
          <a:bodyPr wrap="square" rtlCol="0">
            <a:spAutoFit/>
          </a:bodyPr>
          <a:lstStyle/>
          <a:p>
            <a:pPr algn="ctr"/>
            <a:r>
              <a:rPr lang="en-US" sz="3600" dirty="0" smtClean="0">
                <a:latin typeface="Baskerville Old Face"/>
                <a:cs typeface="Baskerville Old Face"/>
              </a:rPr>
              <a:t>A polled Hereford cow</a:t>
            </a:r>
            <a:endParaRPr lang="en-US" sz="3600" dirty="0">
              <a:latin typeface="Baskerville Old Face"/>
              <a:cs typeface="Baskerville Old Face"/>
            </a:endParaRPr>
          </a:p>
        </p:txBody>
      </p:sp>
      <p:pic>
        <p:nvPicPr>
          <p:cNvPr id="5" name="Picture 4"/>
          <p:cNvPicPr>
            <a:picLocks noChangeAspect="1"/>
          </p:cNvPicPr>
          <p:nvPr/>
        </p:nvPicPr>
        <p:blipFill>
          <a:blip r:embed="rId2"/>
          <a:stretch>
            <a:fillRect/>
          </a:stretch>
        </p:blipFill>
        <p:spPr>
          <a:xfrm>
            <a:off x="3886325" y="1609298"/>
            <a:ext cx="4732741" cy="3066623"/>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56387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78513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15596"/>
            <a:ext cx="2334144" cy="1754327"/>
          </a:xfrm>
          <a:prstGeom prst="rect">
            <a:avLst/>
          </a:prstGeom>
          <a:noFill/>
        </p:spPr>
        <p:txBody>
          <a:bodyPr wrap="square" rtlCol="0">
            <a:spAutoFit/>
          </a:bodyPr>
          <a:lstStyle/>
          <a:p>
            <a:pPr algn="ctr"/>
            <a:r>
              <a:rPr lang="en-US" sz="3600" dirty="0" smtClean="0">
                <a:latin typeface="Baskerville Old Face"/>
                <a:cs typeface="Baskerville Old Face"/>
              </a:rPr>
              <a:t>A White Faced Beef Cow</a:t>
            </a:r>
            <a:endParaRPr lang="en-US" sz="3600" dirty="0">
              <a:latin typeface="Baskerville Old Face"/>
              <a:cs typeface="Baskerville Old Face"/>
            </a:endParaRPr>
          </a:p>
        </p:txBody>
      </p:sp>
      <p:pic>
        <p:nvPicPr>
          <p:cNvPr id="5" name="Picture 4"/>
          <p:cNvPicPr>
            <a:picLocks noChangeAspect="1"/>
          </p:cNvPicPr>
          <p:nvPr/>
        </p:nvPicPr>
        <p:blipFill>
          <a:blip r:embed="rId2"/>
          <a:stretch>
            <a:fillRect/>
          </a:stretch>
        </p:blipFill>
        <p:spPr>
          <a:xfrm>
            <a:off x="4402667" y="1673954"/>
            <a:ext cx="4064000" cy="3048000"/>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56387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78251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965196" y="2078534"/>
            <a:ext cx="2677586" cy="1754327"/>
          </a:xfrm>
          <a:prstGeom prst="rect">
            <a:avLst/>
          </a:prstGeom>
          <a:noFill/>
        </p:spPr>
        <p:txBody>
          <a:bodyPr wrap="square" rtlCol="0">
            <a:spAutoFit/>
          </a:bodyPr>
          <a:lstStyle/>
          <a:p>
            <a:pPr algn="ctr"/>
            <a:r>
              <a:rPr lang="en-US" sz="3600" dirty="0" smtClean="0">
                <a:latin typeface="Baskerville Old Face"/>
                <a:cs typeface="Baskerville Old Face"/>
              </a:rPr>
              <a:t>A lamb with 2.5 mm of </a:t>
            </a:r>
            <a:r>
              <a:rPr lang="en-US" sz="3600" dirty="0" err="1" smtClean="0">
                <a:latin typeface="Baskerville Old Face"/>
                <a:cs typeface="Baskerville Old Face"/>
              </a:rPr>
              <a:t>backfat</a:t>
            </a:r>
            <a:endParaRPr lang="en-US" sz="3600" dirty="0">
              <a:latin typeface="Baskerville Old Face"/>
              <a:cs typeface="Baskerville Old Face"/>
            </a:endParaRPr>
          </a:p>
        </p:txBody>
      </p:sp>
      <p:sp>
        <p:nvSpPr>
          <p:cNvPr id="16" name="Oval 15"/>
          <p:cNvSpPr/>
          <p:nvPr/>
        </p:nvSpPr>
        <p:spPr>
          <a:xfrm>
            <a:off x="2031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020733" y="1417638"/>
            <a:ext cx="2988734" cy="3399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35731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32529"/>
            <a:ext cx="2334144" cy="1200329"/>
          </a:xfrm>
          <a:prstGeom prst="rect">
            <a:avLst/>
          </a:prstGeom>
          <a:noFill/>
        </p:spPr>
        <p:txBody>
          <a:bodyPr wrap="square" rtlCol="0">
            <a:spAutoFit/>
          </a:bodyPr>
          <a:lstStyle/>
          <a:p>
            <a:pPr algn="ctr"/>
            <a:r>
              <a:rPr lang="en-US" sz="3600" dirty="0" smtClean="0">
                <a:latin typeface="Baskerville Old Face"/>
                <a:cs typeface="Baskerville Old Face"/>
              </a:rPr>
              <a:t>A goat with wattles</a:t>
            </a:r>
            <a:endParaRPr lang="en-US" sz="3600" dirty="0">
              <a:latin typeface="Baskerville Old Face"/>
              <a:cs typeface="Baskerville Old Face"/>
            </a:endParaRPr>
          </a:p>
        </p:txBody>
      </p:sp>
      <p:pic>
        <p:nvPicPr>
          <p:cNvPr id="6" name="Picture 5"/>
          <p:cNvPicPr>
            <a:picLocks noChangeAspect="1"/>
          </p:cNvPicPr>
          <p:nvPr/>
        </p:nvPicPr>
        <p:blipFill>
          <a:blip r:embed="rId2"/>
          <a:stretch>
            <a:fillRect/>
          </a:stretch>
        </p:blipFill>
        <p:spPr>
          <a:xfrm>
            <a:off x="3947779" y="1523471"/>
            <a:ext cx="4739021" cy="3162300"/>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56387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4551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effectLst>
                  <a:outerShdw blurRad="50800" dist="38100" dir="2700000" algn="tl" rotWithShape="0">
                    <a:prstClr val="black">
                      <a:alpha val="40000"/>
                    </a:prstClr>
                  </a:outerShdw>
                </a:effectLst>
              </a:rPr>
              <a:t>Qualitative &amp; Quantitative Traits</a:t>
            </a:r>
            <a:endParaRPr lang="en-US" dirty="0">
              <a:solidFill>
                <a:schemeClr val="accent2">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38524" y="4929916"/>
            <a:ext cx="8451022" cy="1368489"/>
          </a:xfrm>
        </p:spPr>
        <p:txBody>
          <a:bodyPr/>
          <a:lstStyle/>
          <a:p>
            <a:pPr marL="0" indent="0">
              <a:buNone/>
            </a:pPr>
            <a:r>
              <a:rPr lang="en-US" sz="4000" b="1" dirty="0" smtClean="0"/>
              <a:t>Quantitative …. OR ….  Qualitative?</a:t>
            </a:r>
            <a:endParaRPr lang="en-US" dirty="0"/>
          </a:p>
        </p:txBody>
      </p:sp>
      <p:sp>
        <p:nvSpPr>
          <p:cNvPr id="4" name="Rectangle 3"/>
          <p:cNvSpPr/>
          <p:nvPr/>
        </p:nvSpPr>
        <p:spPr>
          <a:xfrm>
            <a:off x="-1" y="0"/>
            <a:ext cx="6844219" cy="369332"/>
          </a:xfrm>
          <a:prstGeom prst="rect">
            <a:avLst/>
          </a:prstGeom>
        </p:spPr>
        <p:txBody>
          <a:bodyPr wrap="square">
            <a:spAutoFit/>
          </a:bodyPr>
          <a:lstStyle/>
          <a:p>
            <a:r>
              <a:rPr lang="en-US" dirty="0" smtClean="0"/>
              <a:t>E.  </a:t>
            </a:r>
            <a:r>
              <a:rPr lang="en-US" dirty="0"/>
              <a:t>Compare and contrast qualitative vs. quantitative animal traits</a:t>
            </a:r>
          </a:p>
        </p:txBody>
      </p:sp>
      <p:sp>
        <p:nvSpPr>
          <p:cNvPr id="15" name="TextBox 14"/>
          <p:cNvSpPr txBox="1"/>
          <p:nvPr/>
        </p:nvSpPr>
        <p:spPr>
          <a:xfrm>
            <a:off x="1088509" y="2315596"/>
            <a:ext cx="2334144" cy="1200329"/>
          </a:xfrm>
          <a:prstGeom prst="rect">
            <a:avLst/>
          </a:prstGeom>
          <a:noFill/>
        </p:spPr>
        <p:txBody>
          <a:bodyPr wrap="square" rtlCol="0">
            <a:spAutoFit/>
          </a:bodyPr>
          <a:lstStyle/>
          <a:p>
            <a:pPr algn="ctr"/>
            <a:r>
              <a:rPr lang="en-US" sz="3600" dirty="0" smtClean="0">
                <a:latin typeface="Baskerville Old Face"/>
                <a:cs typeface="Baskerville Old Face"/>
              </a:rPr>
              <a:t>A wirehair dachshund</a:t>
            </a:r>
            <a:endParaRPr lang="en-US" sz="3600" dirty="0">
              <a:latin typeface="Baskerville Old Face"/>
              <a:cs typeface="Baskerville Old Face"/>
            </a:endParaRPr>
          </a:p>
        </p:txBody>
      </p:sp>
      <p:pic>
        <p:nvPicPr>
          <p:cNvPr id="6" name="Picture 5"/>
          <p:cNvPicPr>
            <a:picLocks noChangeAspect="1"/>
          </p:cNvPicPr>
          <p:nvPr/>
        </p:nvPicPr>
        <p:blipFill rotWithShape="1">
          <a:blip r:embed="rId2"/>
          <a:srcRect t="9873" b="13814"/>
          <a:stretch/>
        </p:blipFill>
        <p:spPr>
          <a:xfrm>
            <a:off x="4842934" y="1248308"/>
            <a:ext cx="3454399" cy="3762549"/>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5638799" y="4685771"/>
            <a:ext cx="3386667" cy="1316741"/>
          </a:xfrm>
          <a:prstGeom prst="ellipse">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8323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lnSpcReduction="10000"/>
          </a:bodyPr>
          <a:lstStyle/>
          <a:p>
            <a:pPr marL="0" indent="0" algn="ctr">
              <a:buNone/>
            </a:pPr>
            <a:r>
              <a:rPr lang="en-US" sz="7200" b="1" dirty="0" smtClean="0">
                <a:latin typeface="Times"/>
                <a:cs typeface="Times"/>
              </a:rPr>
              <a:t>E</a:t>
            </a:r>
            <a:r>
              <a:rPr lang="en-US" sz="4800" dirty="0" smtClean="0">
                <a:latin typeface="Times"/>
                <a:cs typeface="Times"/>
              </a:rPr>
              <a:t>stimated</a:t>
            </a:r>
            <a:r>
              <a:rPr lang="en-US" sz="5400" dirty="0" smtClean="0">
                <a:latin typeface="Times"/>
                <a:cs typeface="Times"/>
              </a:rPr>
              <a:t> </a:t>
            </a:r>
            <a:r>
              <a:rPr lang="en-US" sz="7200" b="1" dirty="0" smtClean="0">
                <a:latin typeface="Times"/>
                <a:cs typeface="Times"/>
              </a:rPr>
              <a:t>P</a:t>
            </a:r>
            <a:r>
              <a:rPr lang="en-US" sz="4800" dirty="0" smtClean="0">
                <a:latin typeface="Times"/>
                <a:cs typeface="Times"/>
              </a:rPr>
              <a:t>rogeny</a:t>
            </a:r>
            <a:r>
              <a:rPr lang="en-US" sz="5400" dirty="0" smtClean="0">
                <a:latin typeface="Times"/>
                <a:cs typeface="Times"/>
              </a:rPr>
              <a:t> </a:t>
            </a:r>
            <a:r>
              <a:rPr lang="en-US" sz="7200" b="1" dirty="0" smtClean="0">
                <a:latin typeface="Times"/>
                <a:cs typeface="Times"/>
              </a:rPr>
              <a:t>D</a:t>
            </a:r>
            <a:r>
              <a:rPr lang="en-US" sz="4800" dirty="0" smtClean="0">
                <a:latin typeface="Times"/>
                <a:cs typeface="Times"/>
              </a:rPr>
              <a:t>ifference</a:t>
            </a:r>
          </a:p>
          <a:p>
            <a:pPr marL="0" indent="0" algn="ctr">
              <a:buNone/>
            </a:pPr>
            <a:endParaRPr lang="en-US" sz="1100" i="1" dirty="0" smtClean="0"/>
          </a:p>
          <a:p>
            <a:r>
              <a:rPr lang="en-US" sz="4000" dirty="0" smtClean="0"/>
              <a:t>Indicates </a:t>
            </a:r>
            <a:r>
              <a:rPr lang="en-US" sz="4000" dirty="0"/>
              <a:t>the genetic value of a specific sire compared to the average genetic value of it’s breed</a:t>
            </a:r>
            <a:r>
              <a:rPr lang="en-US" sz="4000" dirty="0" smtClean="0"/>
              <a:t>.</a:t>
            </a:r>
          </a:p>
          <a:p>
            <a:r>
              <a:rPr lang="en-US" sz="4000" dirty="0" smtClean="0"/>
              <a:t>Expressed as a number</a:t>
            </a:r>
          </a:p>
          <a:p>
            <a:r>
              <a:rPr lang="en-US" sz="4000" dirty="0" smtClean="0"/>
              <a:t>Used in the cattle industry</a:t>
            </a:r>
            <a:endParaRPr lang="en-US" sz="4000" dirty="0"/>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
        <p:nvSpPr>
          <p:cNvPr id="5" name="Explosion 2 4"/>
          <p:cNvSpPr/>
          <p:nvPr/>
        </p:nvSpPr>
        <p:spPr>
          <a:xfrm rot="986260">
            <a:off x="6045488" y="3826887"/>
            <a:ext cx="3213901" cy="1902702"/>
          </a:xfrm>
          <a:prstGeom prst="irregularSeal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867159">
            <a:off x="6295744" y="4210436"/>
            <a:ext cx="2381365" cy="1015663"/>
          </a:xfrm>
          <a:prstGeom prst="rect">
            <a:avLst/>
          </a:prstGeom>
          <a:noFill/>
        </p:spPr>
        <p:txBody>
          <a:bodyPr wrap="square" rtlCol="0">
            <a:spAutoFit/>
          </a:bodyPr>
          <a:lstStyle/>
          <a:p>
            <a:pPr algn="ctr"/>
            <a:r>
              <a:rPr lang="en-US" sz="2000" b="1" dirty="0" smtClean="0">
                <a:solidFill>
                  <a:srgbClr val="FF0000"/>
                </a:solidFill>
              </a:rPr>
              <a:t>Are EPD’s Qualitative or Quantitative?</a:t>
            </a:r>
            <a:endParaRPr lang="en-US" sz="2000" b="1" dirty="0">
              <a:solidFill>
                <a:srgbClr val="FF0000"/>
              </a:solidFill>
            </a:endParaRPr>
          </a:p>
        </p:txBody>
      </p:sp>
    </p:spTree>
    <p:extLst>
      <p:ext uri="{BB962C8B-B14F-4D97-AF65-F5344CB8AC3E}">
        <p14:creationId xmlns:p14="http://schemas.microsoft.com/office/powerpoint/2010/main" val="36465600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Scale>
                                      <p:cBhvr>
                                        <p:cTn id="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2" end="2"/>
                                            </p:txEl>
                                          </p:spTgt>
                                        </p:tgtEl>
                                        <p:attrNameLst>
                                          <p:attrName>ppt_x</p:attrName>
                                          <p:attrName>ppt_y</p:attrName>
                                        </p:attrNameLst>
                                      </p:cBhvr>
                                    </p:animMotion>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Scale>
                                      <p:cBhvr>
                                        <p:cTn id="14"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3" end="3"/>
                                            </p:txEl>
                                          </p:spTgt>
                                        </p:tgtEl>
                                        <p:attrNameLst>
                                          <p:attrName>ppt_x</p:attrName>
                                          <p:attrName>ppt_y</p:attrName>
                                        </p:attrNameLst>
                                      </p:cBhvr>
                                    </p:animMotion>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Scale>
                                      <p:cBhvr>
                                        <p:cTn id="21"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4" end="4"/>
                                            </p:txEl>
                                          </p:spTgt>
                                        </p:tgtEl>
                                        <p:attrNameLst>
                                          <p:attrName>ppt_x</p:attrName>
                                          <p:attrName>ppt_y</p:attrName>
                                        </p:attrNameLst>
                                      </p:cBhvr>
                                    </p:animMotion>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a:bodyPr>
          <a:lstStyle/>
          <a:p>
            <a:pPr marL="0" indent="0">
              <a:buNone/>
            </a:pPr>
            <a:r>
              <a:rPr lang="en-US" sz="4800" b="1" dirty="0" smtClean="0">
                <a:latin typeface="Times"/>
                <a:cs typeface="Times"/>
              </a:rPr>
              <a:t>Example:</a:t>
            </a:r>
            <a:endParaRPr lang="en-US" dirty="0" smtClean="0">
              <a:latin typeface="Times"/>
              <a:cs typeface="Times"/>
            </a:endParaRPr>
          </a:p>
          <a:p>
            <a:pPr marL="0" indent="0" algn="ctr">
              <a:buNone/>
            </a:pPr>
            <a:endParaRPr lang="en-US" sz="400" i="1" dirty="0" smtClean="0"/>
          </a:p>
          <a:p>
            <a:r>
              <a:rPr lang="en-US" sz="3600" i="1" dirty="0" smtClean="0"/>
              <a:t>The average angus calf weighs 75 </a:t>
            </a:r>
            <a:r>
              <a:rPr lang="en-US" sz="3600" i="1" dirty="0" err="1" smtClean="0"/>
              <a:t>lbs</a:t>
            </a:r>
            <a:r>
              <a:rPr lang="en-US" sz="3600" i="1" dirty="0" smtClean="0"/>
              <a:t> at birth</a:t>
            </a:r>
          </a:p>
          <a:p>
            <a:r>
              <a:rPr lang="en-US" sz="3600" i="1" dirty="0" smtClean="0"/>
              <a:t>The average birth weight of the offspring of “Denver,” an angus bull, is 80 lbs.</a:t>
            </a:r>
          </a:p>
          <a:p>
            <a:r>
              <a:rPr lang="en-US" sz="3600" i="1" dirty="0" smtClean="0"/>
              <a:t>“Denver’s” birth weight EPD is </a:t>
            </a:r>
            <a:r>
              <a:rPr lang="en-US" sz="4400" i="1" dirty="0" smtClean="0"/>
              <a:t>5</a:t>
            </a:r>
            <a:r>
              <a:rPr lang="en-US" sz="3600" i="1" dirty="0" smtClean="0"/>
              <a:t> </a:t>
            </a:r>
          </a:p>
          <a:p>
            <a:pPr marL="0" indent="0">
              <a:buNone/>
            </a:pPr>
            <a:r>
              <a:rPr lang="en-US" sz="2400" i="1" dirty="0" smtClean="0">
                <a:solidFill>
                  <a:srgbClr val="FF0000"/>
                </a:solidFill>
              </a:rPr>
              <a:t>*The number can be positive or negative depending on if it is above or below breed average</a:t>
            </a:r>
            <a:endParaRPr lang="en-US" sz="2400" i="1" dirty="0">
              <a:solidFill>
                <a:srgbClr val="FF0000"/>
              </a:solidFill>
            </a:endParaRPr>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Tree>
    <p:extLst>
      <p:ext uri="{BB962C8B-B14F-4D97-AF65-F5344CB8AC3E}">
        <p14:creationId xmlns:p14="http://schemas.microsoft.com/office/powerpoint/2010/main" val="3180753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a:bodyPr>
          <a:lstStyle/>
          <a:p>
            <a:pPr marL="0" indent="0">
              <a:buNone/>
            </a:pPr>
            <a:r>
              <a:rPr lang="en-US" sz="4800" b="1" dirty="0" smtClean="0">
                <a:latin typeface="Times"/>
                <a:cs typeface="Times"/>
              </a:rPr>
              <a:t>Calculate an EPD:</a:t>
            </a:r>
            <a:endParaRPr lang="en-US" dirty="0" smtClean="0">
              <a:latin typeface="Times"/>
              <a:cs typeface="Times"/>
            </a:endParaRPr>
          </a:p>
          <a:p>
            <a:pPr marL="0" indent="0" algn="ctr">
              <a:buNone/>
            </a:pPr>
            <a:endParaRPr lang="en-US" sz="400" i="1" dirty="0" smtClean="0"/>
          </a:p>
          <a:p>
            <a:r>
              <a:rPr lang="en-US" i="1" dirty="0" smtClean="0"/>
              <a:t>The average maternal milk production for Herefords is 25 </a:t>
            </a:r>
            <a:r>
              <a:rPr lang="en-US" i="1" dirty="0" err="1" smtClean="0"/>
              <a:t>lbs</a:t>
            </a:r>
            <a:endParaRPr lang="en-US" i="1" dirty="0" smtClean="0"/>
          </a:p>
          <a:p>
            <a:r>
              <a:rPr lang="en-US" i="1" dirty="0" smtClean="0"/>
              <a:t>The average milk production for a bull’s daughters is 21 </a:t>
            </a:r>
            <a:r>
              <a:rPr lang="en-US" i="1" dirty="0" err="1" smtClean="0"/>
              <a:t>lbs</a:t>
            </a:r>
            <a:endParaRPr lang="en-US" i="1" dirty="0" smtClean="0"/>
          </a:p>
          <a:p>
            <a:r>
              <a:rPr lang="en-US" i="1" dirty="0" smtClean="0"/>
              <a:t>The maternal milk EPD for this bull is:</a:t>
            </a:r>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
        <p:nvSpPr>
          <p:cNvPr id="5" name="TextBox 4"/>
          <p:cNvSpPr txBox="1"/>
          <p:nvPr/>
        </p:nvSpPr>
        <p:spPr>
          <a:xfrm>
            <a:off x="7086600" y="3950269"/>
            <a:ext cx="1371600" cy="1107996"/>
          </a:xfrm>
          <a:prstGeom prst="rect">
            <a:avLst/>
          </a:prstGeom>
          <a:noFill/>
        </p:spPr>
        <p:txBody>
          <a:bodyPr wrap="square" rtlCol="0">
            <a:spAutoFit/>
          </a:bodyPr>
          <a:lstStyle/>
          <a:p>
            <a:r>
              <a:rPr lang="en-US" sz="6600" dirty="0" smtClean="0">
                <a:solidFill>
                  <a:srgbClr val="FF0000"/>
                </a:solidFill>
              </a:rPr>
              <a:t>-4</a:t>
            </a:r>
            <a:endParaRPr lang="en-US" sz="6600" dirty="0">
              <a:solidFill>
                <a:srgbClr val="FF0000"/>
              </a:solidFill>
            </a:endParaRPr>
          </a:p>
        </p:txBody>
      </p:sp>
    </p:spTree>
    <p:extLst>
      <p:ext uri="{BB962C8B-B14F-4D97-AF65-F5344CB8AC3E}">
        <p14:creationId xmlns:p14="http://schemas.microsoft.com/office/powerpoint/2010/main" val="21802780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800" decel="100000"/>
                                        <p:tgtEl>
                                          <p:spTgt spid="3">
                                            <p:txEl>
                                              <p:pRg st="2" end="2"/>
                                            </p:txEl>
                                          </p:spTgt>
                                        </p:tgtEl>
                                      </p:cBhvr>
                                    </p:animEffect>
                                    <p:anim calcmode="lin" valueType="num">
                                      <p:cBhvr>
                                        <p:cTn id="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800" decel="100000"/>
                                        <p:tgtEl>
                                          <p:spTgt spid="3">
                                            <p:txEl>
                                              <p:pRg st="3" end="3"/>
                                            </p:txEl>
                                          </p:spTgt>
                                        </p:tgtEl>
                                      </p:cBhvr>
                                    </p:animEffect>
                                    <p:anim calcmode="lin" valueType="num">
                                      <p:cBhvr>
                                        <p:cTn id="16"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800" decel="100000"/>
                                        <p:tgtEl>
                                          <p:spTgt spid="3">
                                            <p:txEl>
                                              <p:pRg st="4" end="4"/>
                                            </p:txEl>
                                          </p:spTgt>
                                        </p:tgtEl>
                                      </p:cBhvr>
                                    </p:animEffect>
                                    <p:anim calcmode="lin" valueType="num">
                                      <p:cBhvr>
                                        <p:cTn id="24"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 by="(-#ppt_w*2)" calcmode="lin" valueType="num">
                                      <p:cBhvr rctx="PPT">
                                        <p:cTn id="33" dur="500" autoRev="1" fill="hold">
                                          <p:stCondLst>
                                            <p:cond delay="0"/>
                                          </p:stCondLst>
                                        </p:cTn>
                                        <p:tgtEl>
                                          <p:spTgt spid="5"/>
                                        </p:tgtEl>
                                        <p:attrNameLst>
                                          <p:attrName>ppt_w</p:attrName>
                                        </p:attrNameLst>
                                      </p:cBhvr>
                                    </p:anim>
                                    <p:anim by="(#ppt_w*0.50)" calcmode="lin" valueType="num">
                                      <p:cBhvr>
                                        <p:cTn id="34" dur="500" decel="50000" autoRev="1" fill="hold">
                                          <p:stCondLst>
                                            <p:cond delay="0"/>
                                          </p:stCondLst>
                                        </p:cTn>
                                        <p:tgtEl>
                                          <p:spTgt spid="5"/>
                                        </p:tgtEl>
                                        <p:attrNameLst>
                                          <p:attrName>ppt_x</p:attrName>
                                        </p:attrNameLst>
                                      </p:cBhvr>
                                    </p:anim>
                                    <p:anim from="(-#ppt_h/2)" to="(#ppt_y)" calcmode="lin" valueType="num">
                                      <p:cBhvr>
                                        <p:cTn id="35" dur="1000" fill="hold">
                                          <p:stCondLst>
                                            <p:cond delay="0"/>
                                          </p:stCondLst>
                                        </p:cTn>
                                        <p:tgtEl>
                                          <p:spTgt spid="5"/>
                                        </p:tgtEl>
                                        <p:attrNameLst>
                                          <p:attrName>ppt_y</p:attrName>
                                        </p:attrNameLst>
                                      </p:cBhvr>
                                    </p:anim>
                                    <p:animRot by="21600000">
                                      <p:cBhvr>
                                        <p:cTn id="36"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46C0A"/>
                </a:solidFill>
                <a:effectLst>
                  <a:outerShdw blurRad="50800" dist="38100" dir="2700000" algn="tl" rotWithShape="0">
                    <a:prstClr val="black">
                      <a:alpha val="40000"/>
                    </a:prstClr>
                  </a:outerShdw>
                </a:effectLst>
              </a:rPr>
              <a:t>Importance of Genetics</a:t>
            </a:r>
            <a:endParaRPr lang="en-US" dirty="0">
              <a:solidFill>
                <a:srgbClr val="E46C0A"/>
              </a:solidFill>
              <a:effectLst>
                <a:outerShdw blurRad="50800" dist="38100" dir="2700000" algn="tl" rotWithShape="0">
                  <a:prstClr val="black">
                    <a:alpha val="40000"/>
                  </a:prstClr>
                </a:outerShdw>
              </a:effectLst>
            </a:endParaRPr>
          </a:p>
        </p:txBody>
      </p:sp>
      <p:sp>
        <p:nvSpPr>
          <p:cNvPr id="4" name="Rectangle 3"/>
          <p:cNvSpPr/>
          <p:nvPr/>
        </p:nvSpPr>
        <p:spPr>
          <a:xfrm>
            <a:off x="-1" y="0"/>
            <a:ext cx="7779125" cy="369332"/>
          </a:xfrm>
          <a:prstGeom prst="rect">
            <a:avLst/>
          </a:prstGeom>
        </p:spPr>
        <p:txBody>
          <a:bodyPr wrap="square">
            <a:spAutoFit/>
          </a:bodyPr>
          <a:lstStyle/>
          <a:p>
            <a:pPr marL="514350" indent="-514350">
              <a:buFont typeface="+mj-lt"/>
              <a:buAutoNum type="alphaUcPeriod"/>
            </a:pPr>
            <a:r>
              <a:rPr lang="en-US" dirty="0" smtClean="0"/>
              <a:t>Describe the role and importance of genetics in the animal industry</a:t>
            </a:r>
          </a:p>
        </p:txBody>
      </p:sp>
      <p:sp>
        <p:nvSpPr>
          <p:cNvPr id="6" name="Content Placeholder 2"/>
          <p:cNvSpPr txBox="1">
            <a:spLocks/>
          </p:cNvSpPr>
          <p:nvPr/>
        </p:nvSpPr>
        <p:spPr>
          <a:xfrm>
            <a:off x="0" y="1135397"/>
            <a:ext cx="9144000" cy="46685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100" b="1" dirty="0" smtClean="0"/>
          </a:p>
          <a:p>
            <a:pPr marL="0" indent="0" algn="ctr">
              <a:buFont typeface="Arial"/>
              <a:buNone/>
            </a:pPr>
            <a:r>
              <a:rPr lang="en-US" sz="4000" b="1" dirty="0" smtClean="0"/>
              <a:t>Why use artificial selection in agriculture?</a:t>
            </a:r>
          </a:p>
          <a:p>
            <a:pPr marL="0" indent="0" algn="ctr">
              <a:buFont typeface="Arial"/>
              <a:buNone/>
            </a:pPr>
            <a:endParaRPr lang="en-US" sz="900" b="1" dirty="0" smtClean="0"/>
          </a:p>
          <a:p>
            <a:r>
              <a:rPr lang="en-US" dirty="0" smtClean="0"/>
              <a:t>More rapid improvement of livestock</a:t>
            </a:r>
          </a:p>
          <a:p>
            <a:r>
              <a:rPr lang="en-US" dirty="0" smtClean="0"/>
              <a:t>More ability to control and perpetuate desired characteristics</a:t>
            </a:r>
          </a:p>
          <a:p>
            <a:r>
              <a:rPr lang="en-US" dirty="0" smtClean="0"/>
              <a:t>Agricultural products are higher quality and more consistent</a:t>
            </a:r>
          </a:p>
          <a:p>
            <a:endParaRPr lang="en-US" sz="4000" dirty="0"/>
          </a:p>
        </p:txBody>
      </p:sp>
    </p:spTree>
    <p:extLst>
      <p:ext uri="{BB962C8B-B14F-4D97-AF65-F5344CB8AC3E}">
        <p14:creationId xmlns:p14="http://schemas.microsoft.com/office/powerpoint/2010/main" val="27989336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lnSpcReduction="10000"/>
          </a:bodyPr>
          <a:lstStyle/>
          <a:p>
            <a:pPr marL="0" indent="0">
              <a:buNone/>
            </a:pPr>
            <a:r>
              <a:rPr lang="en-US" sz="4800" b="1" dirty="0" smtClean="0">
                <a:latin typeface="Times"/>
                <a:cs typeface="Times"/>
              </a:rPr>
              <a:t>Common EPD’s: Beef Cattle</a:t>
            </a:r>
            <a:endParaRPr lang="en-US" dirty="0" smtClean="0">
              <a:latin typeface="Times"/>
              <a:cs typeface="Times"/>
            </a:endParaRPr>
          </a:p>
          <a:p>
            <a:pPr marL="0" indent="0" algn="ctr">
              <a:buNone/>
            </a:pPr>
            <a:endParaRPr lang="en-US" sz="400" i="1" dirty="0" smtClean="0"/>
          </a:p>
          <a:p>
            <a:r>
              <a:rPr lang="en-US" i="1" dirty="0" smtClean="0"/>
              <a:t>CED: Calving Ease Direct</a:t>
            </a:r>
          </a:p>
          <a:p>
            <a:r>
              <a:rPr lang="en-US" i="1" dirty="0" smtClean="0"/>
              <a:t>BW: Birth Weight</a:t>
            </a:r>
          </a:p>
          <a:p>
            <a:r>
              <a:rPr lang="en-US" i="1" dirty="0" smtClean="0"/>
              <a:t>WW: Weaning Weight</a:t>
            </a:r>
          </a:p>
          <a:p>
            <a:r>
              <a:rPr lang="en-US" i="1" dirty="0" smtClean="0"/>
              <a:t>YW: Yearling Weight</a:t>
            </a:r>
          </a:p>
          <a:p>
            <a:r>
              <a:rPr lang="en-US" i="1" dirty="0" smtClean="0"/>
              <a:t>CW: Carcass Weight</a:t>
            </a:r>
          </a:p>
          <a:p>
            <a:r>
              <a:rPr lang="en-US" i="1" dirty="0" smtClean="0"/>
              <a:t>RE: Rib Eye Area</a:t>
            </a:r>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Tree>
    <p:extLst>
      <p:ext uri="{BB962C8B-B14F-4D97-AF65-F5344CB8AC3E}">
        <p14:creationId xmlns:p14="http://schemas.microsoft.com/office/powerpoint/2010/main" val="21373324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a:bodyPr>
          <a:lstStyle/>
          <a:p>
            <a:pPr marL="0" indent="0">
              <a:buNone/>
            </a:pPr>
            <a:r>
              <a:rPr lang="en-US" sz="4800" b="1" dirty="0" smtClean="0">
                <a:latin typeface="Times"/>
                <a:cs typeface="Times"/>
              </a:rPr>
              <a:t>Common EPD’s: Dairy Cattle</a:t>
            </a:r>
            <a:endParaRPr lang="en-US" dirty="0" smtClean="0">
              <a:latin typeface="Times"/>
              <a:cs typeface="Times"/>
            </a:endParaRPr>
          </a:p>
          <a:p>
            <a:pPr marL="0" indent="0" algn="ctr">
              <a:buNone/>
            </a:pPr>
            <a:endParaRPr lang="en-US" sz="400" i="1" dirty="0" smtClean="0"/>
          </a:p>
          <a:p>
            <a:r>
              <a:rPr lang="en-US" i="1" dirty="0" smtClean="0"/>
              <a:t>MILK: Total Milk Production (in pounds)</a:t>
            </a:r>
          </a:p>
          <a:p>
            <a:r>
              <a:rPr lang="en-US" i="1" dirty="0" smtClean="0"/>
              <a:t>Protein: Milk’s protein content (in pounds)</a:t>
            </a:r>
          </a:p>
          <a:p>
            <a:r>
              <a:rPr lang="en-US" i="1" dirty="0" smtClean="0"/>
              <a:t>Fat: Milk’s fat content (in pounds)</a:t>
            </a:r>
          </a:p>
          <a:p>
            <a:r>
              <a:rPr lang="en-US" i="1" dirty="0" smtClean="0"/>
              <a:t>CE: Calving Ease</a:t>
            </a:r>
          </a:p>
          <a:p>
            <a:r>
              <a:rPr lang="en-US" i="1" dirty="0" smtClean="0"/>
              <a:t>SCS: Somatic Cell Score</a:t>
            </a:r>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Tree>
    <p:extLst>
      <p:ext uri="{BB962C8B-B14F-4D97-AF65-F5344CB8AC3E}">
        <p14:creationId xmlns:p14="http://schemas.microsoft.com/office/powerpoint/2010/main" val="25334942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chemeClr val="accent1">
                    <a:lumMod val="50000"/>
                  </a:schemeClr>
                </a:solidFill>
                <a:effectLst>
                  <a:outerShdw blurRad="50800" dist="38100" dir="2700000" algn="tl" rotWithShape="0">
                    <a:prstClr val="black">
                      <a:alpha val="40000"/>
                    </a:prstClr>
                  </a:outerShdw>
                </a:effectLst>
              </a:rPr>
              <a:t>EPD’s</a:t>
            </a:r>
            <a:endParaRPr lang="en-US" sz="7200" dirty="0">
              <a:solidFill>
                <a:schemeClr val="accent1">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05431" y="1223880"/>
            <a:ext cx="8938569" cy="4389527"/>
          </a:xfrm>
        </p:spPr>
        <p:txBody>
          <a:bodyPr>
            <a:normAutofit/>
          </a:bodyPr>
          <a:lstStyle/>
          <a:p>
            <a:pPr marL="0" indent="0">
              <a:buNone/>
            </a:pPr>
            <a:r>
              <a:rPr lang="en-US" sz="4800" b="1" dirty="0" smtClean="0">
                <a:latin typeface="Times"/>
                <a:cs typeface="Times"/>
              </a:rPr>
              <a:t>Benefits of using EPD’s</a:t>
            </a:r>
            <a:endParaRPr lang="en-US" dirty="0" smtClean="0">
              <a:latin typeface="Times"/>
              <a:cs typeface="Times"/>
            </a:endParaRPr>
          </a:p>
          <a:p>
            <a:pPr marL="0" indent="0" algn="ctr">
              <a:buNone/>
            </a:pPr>
            <a:endParaRPr lang="en-US" sz="400" i="1" dirty="0" smtClean="0"/>
          </a:p>
          <a:p>
            <a:r>
              <a:rPr lang="en-US" i="1" dirty="0" smtClean="0"/>
              <a:t>Use sire’s who are already proven to produce quality calves</a:t>
            </a:r>
          </a:p>
          <a:p>
            <a:pPr lvl="1"/>
            <a:r>
              <a:rPr lang="en-US" sz="1800" i="1" dirty="0"/>
              <a:t>Sires with EPD’s have likely already produced 100 or more calves</a:t>
            </a:r>
          </a:p>
          <a:p>
            <a:pPr lvl="1"/>
            <a:endParaRPr lang="en-US" sz="1000" i="1" dirty="0" smtClean="0"/>
          </a:p>
          <a:p>
            <a:r>
              <a:rPr lang="en-US" i="1" dirty="0" smtClean="0"/>
              <a:t>Pinpoint characteristics you want to improve in your herd</a:t>
            </a:r>
          </a:p>
          <a:p>
            <a:pPr marL="0" indent="0">
              <a:buNone/>
            </a:pPr>
            <a:endParaRPr lang="en-US" sz="4800" i="1" dirty="0">
              <a:latin typeface="Times"/>
              <a:cs typeface="Times"/>
            </a:endParaRPr>
          </a:p>
          <a:p>
            <a:pPr marL="0" indent="0">
              <a:buNone/>
            </a:pPr>
            <a:endParaRPr lang="en-US" dirty="0"/>
          </a:p>
        </p:txBody>
      </p:sp>
      <p:sp>
        <p:nvSpPr>
          <p:cNvPr id="4" name="Rectangle 3"/>
          <p:cNvSpPr/>
          <p:nvPr/>
        </p:nvSpPr>
        <p:spPr>
          <a:xfrm>
            <a:off x="0" y="-1639"/>
            <a:ext cx="3474479" cy="369332"/>
          </a:xfrm>
          <a:prstGeom prst="rect">
            <a:avLst/>
          </a:prstGeom>
        </p:spPr>
        <p:txBody>
          <a:bodyPr wrap="none">
            <a:spAutoFit/>
          </a:bodyPr>
          <a:lstStyle/>
          <a:p>
            <a:r>
              <a:rPr lang="en-US" dirty="0" smtClean="0"/>
              <a:t>F.  Use EPD’s to select quality sires</a:t>
            </a:r>
            <a:endParaRPr lang="en-US" dirty="0"/>
          </a:p>
        </p:txBody>
      </p:sp>
    </p:spTree>
    <p:extLst>
      <p:ext uri="{BB962C8B-B14F-4D97-AF65-F5344CB8AC3E}">
        <p14:creationId xmlns:p14="http://schemas.microsoft.com/office/powerpoint/2010/main" val="25574580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Systems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161161"/>
            <a:ext cx="8229600" cy="4405208"/>
          </a:xfrm>
        </p:spPr>
        <p:txBody>
          <a:bodyPr/>
          <a:lstStyle/>
          <a:p>
            <a:r>
              <a:rPr lang="en-US" dirty="0" smtClean="0"/>
              <a:t>Breeding systems are </a:t>
            </a:r>
            <a:r>
              <a:rPr lang="en-US" dirty="0" smtClean="0"/>
              <a:t>designed</a:t>
            </a:r>
            <a:r>
              <a:rPr lang="en-US" dirty="0" smtClean="0"/>
              <a:t> </a:t>
            </a:r>
            <a:r>
              <a:rPr lang="en-US" dirty="0" smtClean="0"/>
              <a:t>based upon:</a:t>
            </a:r>
          </a:p>
          <a:p>
            <a:pPr marL="0" indent="0">
              <a:buNone/>
            </a:pPr>
            <a:endParaRPr lang="en-US" sz="1200" dirty="0" smtClean="0"/>
          </a:p>
          <a:p>
            <a:pPr lvl="1"/>
            <a:r>
              <a:rPr lang="en-US" sz="4000" b="1" dirty="0" smtClean="0"/>
              <a:t>Goals</a:t>
            </a:r>
            <a:r>
              <a:rPr lang="en-US" dirty="0" smtClean="0"/>
              <a:t> of breeding facility</a:t>
            </a:r>
          </a:p>
          <a:p>
            <a:pPr lvl="2"/>
            <a:r>
              <a:rPr lang="en-US" dirty="0" smtClean="0"/>
              <a:t>Financial Goals</a:t>
            </a:r>
          </a:p>
          <a:p>
            <a:pPr lvl="2"/>
            <a:r>
              <a:rPr lang="en-US" dirty="0" smtClean="0"/>
              <a:t>Specific markets you produce for</a:t>
            </a:r>
          </a:p>
          <a:p>
            <a:pPr lvl="3"/>
            <a:r>
              <a:rPr lang="en-US" dirty="0" smtClean="0"/>
              <a:t>Terminal markets (meat)</a:t>
            </a:r>
          </a:p>
          <a:p>
            <a:pPr lvl="3"/>
            <a:r>
              <a:rPr lang="en-US" dirty="0" smtClean="0"/>
              <a:t>Seedstock Markets</a:t>
            </a:r>
          </a:p>
          <a:p>
            <a:pPr lvl="3"/>
            <a:r>
              <a:rPr lang="en-US" dirty="0" smtClean="0"/>
              <a:t>Show &amp; Purebred industry markets</a:t>
            </a:r>
          </a:p>
          <a:p>
            <a:pPr marL="457200" lvl="1" indent="0">
              <a:buNone/>
            </a:pPr>
            <a:endParaRPr lang="en-US" dirty="0"/>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Tree>
    <p:extLst>
      <p:ext uri="{BB962C8B-B14F-4D97-AF65-F5344CB8AC3E}">
        <p14:creationId xmlns:p14="http://schemas.microsoft.com/office/powerpoint/2010/main" val="15464077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5" end="5"/>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p:cTn id="3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Systems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161161"/>
            <a:ext cx="8229600" cy="4405208"/>
          </a:xfrm>
        </p:spPr>
        <p:txBody>
          <a:bodyPr/>
          <a:lstStyle/>
          <a:p>
            <a:r>
              <a:rPr lang="en-US" sz="4400" b="1" dirty="0" smtClean="0">
                <a:solidFill>
                  <a:schemeClr val="accent2">
                    <a:lumMod val="75000"/>
                  </a:schemeClr>
                </a:solidFill>
                <a:effectLst>
                  <a:outerShdw blurRad="50800" dist="38100" dir="13500000" algn="br" rotWithShape="0">
                    <a:prstClr val="black">
                      <a:alpha val="40000"/>
                    </a:prstClr>
                  </a:outerShdw>
                </a:effectLst>
              </a:rPr>
              <a:t>Purebred</a:t>
            </a:r>
          </a:p>
          <a:p>
            <a:pPr lvl="1"/>
            <a:r>
              <a:rPr lang="en-US" sz="3200" dirty="0" smtClean="0"/>
              <a:t>All animals are registered purebreds</a:t>
            </a:r>
          </a:p>
          <a:p>
            <a:pPr lvl="2"/>
            <a:r>
              <a:rPr lang="en-US" sz="2800" b="1" dirty="0" smtClean="0"/>
              <a:t>Goal: </a:t>
            </a:r>
            <a:r>
              <a:rPr lang="en-US" sz="2800" dirty="0" smtClean="0"/>
              <a:t>Produce high quality animals to use as breeding and/or show stock</a:t>
            </a:r>
            <a:endParaRPr lang="en-US" sz="2800" dirty="0"/>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Tree>
    <p:extLst>
      <p:ext uri="{BB962C8B-B14F-4D97-AF65-F5344CB8AC3E}">
        <p14:creationId xmlns:p14="http://schemas.microsoft.com/office/powerpoint/2010/main" val="34221679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Systems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r>
              <a:rPr lang="en-US" sz="4400" b="1" dirty="0" smtClean="0">
                <a:solidFill>
                  <a:schemeClr val="accent2">
                    <a:lumMod val="75000"/>
                  </a:schemeClr>
                </a:solidFill>
                <a:effectLst>
                  <a:outerShdw blurRad="50800" dist="38100" dir="13500000" algn="br" rotWithShape="0">
                    <a:prstClr val="black">
                      <a:alpha val="40000"/>
                    </a:prstClr>
                  </a:outerShdw>
                </a:effectLst>
              </a:rPr>
              <a:t>Commercial</a:t>
            </a:r>
          </a:p>
          <a:p>
            <a:pPr lvl="1"/>
            <a:r>
              <a:rPr lang="en-US" sz="3200" dirty="0" smtClean="0"/>
              <a:t>Breeding females are not purebred or registered</a:t>
            </a:r>
          </a:p>
          <a:p>
            <a:pPr lvl="1"/>
            <a:r>
              <a:rPr lang="en-US" sz="3200" dirty="0" smtClean="0"/>
              <a:t>Sires are typically higher quality purebreds</a:t>
            </a:r>
          </a:p>
          <a:p>
            <a:pPr lvl="2"/>
            <a:r>
              <a:rPr lang="en-US" sz="2800" b="1" dirty="0" smtClean="0"/>
              <a:t>Goal: </a:t>
            </a:r>
            <a:r>
              <a:rPr lang="en-US" sz="2800" dirty="0" smtClean="0"/>
              <a:t>Produce offspring of higher quality than the commercial female.  (</a:t>
            </a:r>
            <a:r>
              <a:rPr lang="en-US" dirty="0" smtClean="0"/>
              <a:t>Sometimes called “Grading up”)</a:t>
            </a:r>
            <a:endParaRPr lang="en-US" dirty="0"/>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Tree>
    <p:extLst>
      <p:ext uri="{BB962C8B-B14F-4D97-AF65-F5344CB8AC3E}">
        <p14:creationId xmlns:p14="http://schemas.microsoft.com/office/powerpoint/2010/main" val="38389759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Systems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r>
              <a:rPr lang="en-US" sz="4400" b="1" dirty="0" smtClean="0">
                <a:solidFill>
                  <a:schemeClr val="accent2">
                    <a:lumMod val="75000"/>
                  </a:schemeClr>
                </a:solidFill>
                <a:effectLst>
                  <a:outerShdw blurRad="50800" dist="38100" dir="13500000" algn="br" rotWithShape="0">
                    <a:prstClr val="black">
                      <a:alpha val="40000"/>
                    </a:prstClr>
                  </a:outerShdw>
                </a:effectLst>
              </a:rPr>
              <a:t>Commercial</a:t>
            </a:r>
          </a:p>
        </p:txBody>
      </p:sp>
      <p:sp>
        <p:nvSpPr>
          <p:cNvPr id="4" name="Rectangle 3"/>
          <p:cNvSpPr/>
          <p:nvPr/>
        </p:nvSpPr>
        <p:spPr>
          <a:xfrm>
            <a:off x="0" y="18632"/>
            <a:ext cx="8011288" cy="369332"/>
          </a:xfrm>
          <a:prstGeom prst="rect">
            <a:avLst/>
          </a:prstGeom>
        </p:spPr>
        <p:txBody>
          <a:bodyPr wrap="square">
            <a:spAutoFit/>
          </a:bodyPr>
          <a:lstStyle/>
          <a:p>
            <a:r>
              <a:rPr lang="en-US" dirty="0" smtClean="0"/>
              <a:t>G.  Compare </a:t>
            </a:r>
            <a:r>
              <a:rPr lang="en-US" dirty="0"/>
              <a:t>common breeding systems </a:t>
            </a:r>
            <a:r>
              <a:rPr lang="en-US" dirty="0" smtClean="0"/>
              <a:t>&amp; strategies used </a:t>
            </a:r>
            <a:r>
              <a:rPr lang="en-US" dirty="0"/>
              <a:t>in the animal industry</a:t>
            </a:r>
          </a:p>
        </p:txBody>
      </p:sp>
      <p:sp>
        <p:nvSpPr>
          <p:cNvPr id="6" name="Cube 5"/>
          <p:cNvSpPr/>
          <p:nvPr/>
        </p:nvSpPr>
        <p:spPr>
          <a:xfrm>
            <a:off x="2045936" y="2242227"/>
            <a:ext cx="768206" cy="2195187"/>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be 6"/>
          <p:cNvSpPr/>
          <p:nvPr/>
        </p:nvSpPr>
        <p:spPr>
          <a:xfrm>
            <a:off x="3530937" y="3088942"/>
            <a:ext cx="768206" cy="134847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ube 7"/>
          <p:cNvSpPr/>
          <p:nvPr/>
        </p:nvSpPr>
        <p:spPr>
          <a:xfrm>
            <a:off x="5020316" y="2743984"/>
            <a:ext cx="768206" cy="169343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693188" y="4484455"/>
            <a:ext cx="4468136"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73700" y="4453093"/>
            <a:ext cx="1552089" cy="584776"/>
          </a:xfrm>
          <a:prstGeom prst="rect">
            <a:avLst/>
          </a:prstGeom>
          <a:noFill/>
        </p:spPr>
        <p:txBody>
          <a:bodyPr wrap="square" rtlCol="0">
            <a:spAutoFit/>
          </a:bodyPr>
          <a:lstStyle/>
          <a:p>
            <a:pPr algn="ctr"/>
            <a:r>
              <a:rPr lang="en-US" sz="1600" b="1" i="1" dirty="0" smtClean="0"/>
              <a:t>Purebred Sire Quality</a:t>
            </a:r>
            <a:endParaRPr lang="en-US" sz="1600" b="1" i="1" dirty="0"/>
          </a:p>
        </p:txBody>
      </p:sp>
      <p:sp>
        <p:nvSpPr>
          <p:cNvPr id="12" name="TextBox 11"/>
          <p:cNvSpPr txBox="1"/>
          <p:nvPr/>
        </p:nvSpPr>
        <p:spPr>
          <a:xfrm>
            <a:off x="2939567" y="4453095"/>
            <a:ext cx="1904836" cy="584776"/>
          </a:xfrm>
          <a:prstGeom prst="rect">
            <a:avLst/>
          </a:prstGeom>
          <a:noFill/>
        </p:spPr>
        <p:txBody>
          <a:bodyPr wrap="square" rtlCol="0">
            <a:spAutoFit/>
          </a:bodyPr>
          <a:lstStyle/>
          <a:p>
            <a:pPr algn="ctr"/>
            <a:r>
              <a:rPr lang="en-US" sz="1600" b="1" i="1" dirty="0" smtClean="0"/>
              <a:t>Commercial Female Quality</a:t>
            </a:r>
            <a:endParaRPr lang="en-US" sz="1600" b="1" i="1" dirty="0"/>
          </a:p>
        </p:txBody>
      </p:sp>
      <p:sp>
        <p:nvSpPr>
          <p:cNvPr id="13" name="TextBox 12"/>
          <p:cNvSpPr txBox="1"/>
          <p:nvPr/>
        </p:nvSpPr>
        <p:spPr>
          <a:xfrm>
            <a:off x="4698916" y="4453314"/>
            <a:ext cx="1552089" cy="584776"/>
          </a:xfrm>
          <a:prstGeom prst="rect">
            <a:avLst/>
          </a:prstGeom>
          <a:noFill/>
        </p:spPr>
        <p:txBody>
          <a:bodyPr wrap="square" rtlCol="0">
            <a:spAutoFit/>
          </a:bodyPr>
          <a:lstStyle/>
          <a:p>
            <a:pPr algn="ctr"/>
            <a:r>
              <a:rPr lang="en-US" sz="1600" b="1" i="1" dirty="0" smtClean="0"/>
              <a:t>Offspring</a:t>
            </a:r>
          </a:p>
          <a:p>
            <a:pPr algn="ctr"/>
            <a:r>
              <a:rPr lang="en-US" sz="1600" b="1" i="1" dirty="0" smtClean="0"/>
              <a:t>Quality</a:t>
            </a:r>
            <a:endParaRPr lang="en-US" sz="1600" b="1" i="1" dirty="0"/>
          </a:p>
        </p:txBody>
      </p:sp>
      <p:sp>
        <p:nvSpPr>
          <p:cNvPr id="14" name="TextBox 13"/>
          <p:cNvSpPr txBox="1"/>
          <p:nvPr/>
        </p:nvSpPr>
        <p:spPr>
          <a:xfrm>
            <a:off x="6768375" y="1559994"/>
            <a:ext cx="2156133" cy="3477875"/>
          </a:xfrm>
          <a:prstGeom prst="rect">
            <a:avLst/>
          </a:prstGeom>
          <a:noFill/>
        </p:spPr>
        <p:txBody>
          <a:bodyPr wrap="square" rtlCol="0">
            <a:spAutoFit/>
          </a:bodyPr>
          <a:lstStyle/>
          <a:p>
            <a:pPr algn="ctr"/>
            <a:r>
              <a:rPr lang="en-US" sz="2000" i="1" dirty="0" smtClean="0"/>
              <a:t>With each generation, offspring quality gets closer to the purebred sire with the benefits of crossbreeding  and without the added cost and management of a purebred herd.</a:t>
            </a:r>
            <a:endParaRPr lang="en-US" sz="2000" i="1" dirty="0"/>
          </a:p>
        </p:txBody>
      </p:sp>
      <p:cxnSp>
        <p:nvCxnSpPr>
          <p:cNvPr id="16" name="Straight Arrow Connector 15"/>
          <p:cNvCxnSpPr/>
          <p:nvPr/>
        </p:nvCxnSpPr>
        <p:spPr>
          <a:xfrm flipH="1">
            <a:off x="5988869" y="2947823"/>
            <a:ext cx="779506" cy="344958"/>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0865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Strategies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r>
              <a:rPr lang="en-US" sz="4400" b="1" dirty="0" smtClean="0">
                <a:solidFill>
                  <a:schemeClr val="accent2">
                    <a:lumMod val="75000"/>
                  </a:schemeClr>
                </a:solidFill>
                <a:effectLst>
                  <a:outerShdw blurRad="50800" dist="38100" dir="13500000" algn="br" rotWithShape="0">
                    <a:prstClr val="black">
                      <a:alpha val="40000"/>
                    </a:prstClr>
                  </a:outerShdw>
                </a:effectLst>
              </a:rPr>
              <a:t>Crossbreeding</a:t>
            </a:r>
          </a:p>
          <a:p>
            <a:pPr lvl="1"/>
            <a:r>
              <a:rPr lang="en-US" sz="3200" dirty="0" smtClean="0"/>
              <a:t>Mating animals of DIFFERENT breeds</a:t>
            </a:r>
          </a:p>
          <a:p>
            <a:pPr lvl="2"/>
            <a:r>
              <a:rPr lang="en-US" sz="2800" b="1" dirty="0" smtClean="0"/>
              <a:t>Goal: </a:t>
            </a:r>
            <a:r>
              <a:rPr lang="en-US" sz="2800" dirty="0" smtClean="0"/>
              <a:t>Increase Hybrid Vigor in hopes that offspring will inherit the good traits of both parents</a:t>
            </a:r>
            <a:endParaRPr lang="en-US" dirty="0"/>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Tree>
    <p:extLst>
      <p:ext uri="{BB962C8B-B14F-4D97-AF65-F5344CB8AC3E}">
        <p14:creationId xmlns:p14="http://schemas.microsoft.com/office/powerpoint/2010/main" val="4618047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Strategies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r>
              <a:rPr lang="en-US" sz="4400" b="1" dirty="0" smtClean="0">
                <a:solidFill>
                  <a:schemeClr val="accent2">
                    <a:lumMod val="75000"/>
                  </a:schemeClr>
                </a:solidFill>
                <a:effectLst>
                  <a:outerShdw blurRad="50800" dist="38100" dir="13500000" algn="br" rotWithShape="0">
                    <a:prstClr val="black">
                      <a:alpha val="40000"/>
                    </a:prstClr>
                  </a:outerShdw>
                </a:effectLst>
              </a:rPr>
              <a:t>Inbreeding</a:t>
            </a:r>
          </a:p>
          <a:p>
            <a:pPr lvl="1"/>
            <a:r>
              <a:rPr lang="en-US" sz="3200" dirty="0" smtClean="0"/>
              <a:t>Mating closely related animals</a:t>
            </a:r>
          </a:p>
          <a:p>
            <a:pPr lvl="1"/>
            <a:r>
              <a:rPr lang="en-US" sz="3200" dirty="0" smtClean="0"/>
              <a:t>Necessary to create new breeds or isolate genes for specific traits</a:t>
            </a:r>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
        <p:nvSpPr>
          <p:cNvPr id="5" name="Rectangle 4"/>
          <p:cNvSpPr/>
          <p:nvPr/>
        </p:nvSpPr>
        <p:spPr>
          <a:xfrm>
            <a:off x="602384" y="4201629"/>
            <a:ext cx="4851835" cy="1292662"/>
          </a:xfrm>
          <a:prstGeom prst="rect">
            <a:avLst/>
          </a:prstGeom>
        </p:spPr>
        <p:txBody>
          <a:bodyPr wrap="square">
            <a:spAutoFit/>
          </a:bodyPr>
          <a:lstStyle/>
          <a:p>
            <a:pPr lvl="2"/>
            <a:r>
              <a:rPr lang="en-US" sz="2400" b="1" dirty="0">
                <a:solidFill>
                  <a:srgbClr val="953735"/>
                </a:solidFill>
              </a:rPr>
              <a:t>Negative Factors:</a:t>
            </a:r>
          </a:p>
          <a:p>
            <a:pPr marL="1657350" lvl="3" indent="-285750">
              <a:buFont typeface="Arial"/>
              <a:buChar char="•"/>
            </a:pPr>
            <a:r>
              <a:rPr lang="en-US" dirty="0"/>
              <a:t>Deleterious genes may arise</a:t>
            </a:r>
          </a:p>
          <a:p>
            <a:pPr marL="1657350" lvl="3" indent="-285750">
              <a:buFont typeface="Arial"/>
              <a:buChar char="•"/>
            </a:pPr>
            <a:r>
              <a:rPr lang="en-US" dirty="0"/>
              <a:t>Recessive genes will be expressed</a:t>
            </a:r>
          </a:p>
        </p:txBody>
      </p:sp>
      <p:sp>
        <p:nvSpPr>
          <p:cNvPr id="6" name="Rectangle 5"/>
          <p:cNvSpPr/>
          <p:nvPr/>
        </p:nvSpPr>
        <p:spPr>
          <a:xfrm>
            <a:off x="4447136" y="4207509"/>
            <a:ext cx="4851835" cy="1015663"/>
          </a:xfrm>
          <a:prstGeom prst="rect">
            <a:avLst/>
          </a:prstGeom>
        </p:spPr>
        <p:txBody>
          <a:bodyPr wrap="square">
            <a:spAutoFit/>
          </a:bodyPr>
          <a:lstStyle/>
          <a:p>
            <a:pPr lvl="2"/>
            <a:r>
              <a:rPr lang="en-US" sz="2400" b="1" dirty="0" smtClean="0">
                <a:solidFill>
                  <a:srgbClr val="953735"/>
                </a:solidFill>
              </a:rPr>
              <a:t>Positive </a:t>
            </a:r>
            <a:r>
              <a:rPr lang="en-US" sz="2400" b="1" dirty="0">
                <a:solidFill>
                  <a:srgbClr val="953735"/>
                </a:solidFill>
              </a:rPr>
              <a:t>Factors:</a:t>
            </a:r>
          </a:p>
          <a:p>
            <a:pPr marL="1657350" lvl="3" indent="-285750">
              <a:buFont typeface="Arial"/>
              <a:buChar char="•"/>
            </a:pPr>
            <a:r>
              <a:rPr lang="en-US" dirty="0" smtClean="0"/>
              <a:t>More uniform offspring</a:t>
            </a:r>
          </a:p>
          <a:p>
            <a:pPr marL="1657350" lvl="3" indent="-285750">
              <a:buFont typeface="Arial"/>
              <a:buChar char="•"/>
            </a:pPr>
            <a:r>
              <a:rPr lang="en-US" dirty="0" smtClean="0"/>
              <a:t>Traits “breed true”</a:t>
            </a:r>
            <a:endParaRPr lang="en-US" dirty="0"/>
          </a:p>
        </p:txBody>
      </p:sp>
    </p:spTree>
    <p:extLst>
      <p:ext uri="{BB962C8B-B14F-4D97-AF65-F5344CB8AC3E}">
        <p14:creationId xmlns:p14="http://schemas.microsoft.com/office/powerpoint/2010/main" val="19128455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Strategies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pPr>
              <a:lnSpc>
                <a:spcPct val="70000"/>
              </a:lnSpc>
            </a:pPr>
            <a:r>
              <a:rPr lang="en-US" sz="4400" b="1" dirty="0" smtClean="0">
                <a:solidFill>
                  <a:schemeClr val="accent2">
                    <a:lumMod val="75000"/>
                  </a:schemeClr>
                </a:solidFill>
                <a:effectLst>
                  <a:outerShdw blurRad="50800" dist="38100" dir="13500000" algn="br" rotWithShape="0">
                    <a:prstClr val="black">
                      <a:alpha val="40000"/>
                    </a:prstClr>
                  </a:outerShdw>
                </a:effectLst>
              </a:rPr>
              <a:t>Inbreeding</a:t>
            </a:r>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
        <p:nvSpPr>
          <p:cNvPr id="7" name="Slide Number Placeholder 5"/>
          <p:cNvSpPr>
            <a:spLocks noGrp="1"/>
          </p:cNvSpPr>
          <p:nvPr>
            <p:ph type="sldNum" sz="quarter" idx="12"/>
          </p:nvPr>
        </p:nvSpPr>
        <p:spPr>
          <a:xfrm>
            <a:off x="6790908" y="7064468"/>
            <a:ext cx="2133600" cy="365125"/>
          </a:xfrm>
          <a:noFill/>
        </p:spPr>
        <p:txBody>
          <a:bodyPr/>
          <a:lstStyle/>
          <a:p>
            <a:fld id="{A406B539-68E2-431D-9551-A077C4AFA072}" type="slidenum">
              <a:rPr lang="en-US" smtClean="0"/>
              <a:pPr/>
              <a:t>59</a:t>
            </a:fld>
            <a:endParaRPr lang="en-US" smtClean="0"/>
          </a:p>
        </p:txBody>
      </p:sp>
      <p:sp>
        <p:nvSpPr>
          <p:cNvPr id="8" name="Text Box 3"/>
          <p:cNvSpPr txBox="1">
            <a:spLocks noChangeArrowheads="1"/>
          </p:cNvSpPr>
          <p:nvPr/>
        </p:nvSpPr>
        <p:spPr bwMode="auto">
          <a:xfrm>
            <a:off x="0" y="1700078"/>
            <a:ext cx="9144000" cy="579646"/>
          </a:xfrm>
          <a:prstGeom prst="rect">
            <a:avLst/>
          </a:prstGeom>
          <a:noFill/>
          <a:ln w="9525">
            <a:noFill/>
            <a:miter lim="800000"/>
            <a:headEnd/>
            <a:tailEnd/>
          </a:ln>
        </p:spPr>
        <p:txBody>
          <a:bodyPr wrap="square">
            <a:spAutoFit/>
          </a:bodyPr>
          <a:lstStyle/>
          <a:p>
            <a:pPr algn="ctr">
              <a:lnSpc>
                <a:spcPct val="75000"/>
              </a:lnSpc>
              <a:spcBef>
                <a:spcPct val="50000"/>
              </a:spcBef>
            </a:pPr>
            <a:r>
              <a:rPr lang="en-US" sz="4000" i="1" dirty="0" smtClean="0">
                <a:latin typeface="Times"/>
                <a:cs typeface="Times"/>
              </a:rPr>
              <a:t>“Lethal White” gene in Paints:</a:t>
            </a:r>
            <a:endParaRPr lang="en-US" sz="4000" i="1" dirty="0">
              <a:latin typeface="Times"/>
              <a:cs typeface="Times"/>
            </a:endParaRPr>
          </a:p>
        </p:txBody>
      </p:sp>
      <p:pic>
        <p:nvPicPr>
          <p:cNvPr id="9" name="Picture 2" descr="http://activerain.com/image_store/uploads/5/1/9/9/2/ar117866426529915.jpg"/>
          <p:cNvPicPr>
            <a:picLocks noChangeAspect="1" noChangeArrowheads="1"/>
          </p:cNvPicPr>
          <p:nvPr/>
        </p:nvPicPr>
        <p:blipFill>
          <a:blip r:embed="rId2" cstate="print"/>
          <a:srcRect t="10667" r="32000" b="14667"/>
          <a:stretch>
            <a:fillRect/>
          </a:stretch>
        </p:blipFill>
        <p:spPr bwMode="auto">
          <a:xfrm>
            <a:off x="5372507" y="2475084"/>
            <a:ext cx="3552001" cy="292517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23740" y="2187165"/>
            <a:ext cx="5134799" cy="3416320"/>
          </a:xfrm>
          <a:prstGeom prst="rect">
            <a:avLst/>
          </a:prstGeom>
          <a:noFill/>
        </p:spPr>
        <p:txBody>
          <a:bodyPr wrap="square" rtlCol="0">
            <a:spAutoFit/>
          </a:bodyPr>
          <a:lstStyle/>
          <a:p>
            <a:pPr>
              <a:buFont typeface="Arial" pitchFamily="34" charset="0"/>
              <a:buChar char="•"/>
            </a:pPr>
            <a:r>
              <a:rPr lang="en-US" sz="2400" dirty="0" smtClean="0">
                <a:latin typeface="Times New Roman" pitchFamily="18" charset="0"/>
                <a:cs typeface="Times New Roman" pitchFamily="18" charset="0"/>
              </a:rPr>
              <a:t>Foals carried full term</a:t>
            </a:r>
          </a:p>
          <a:p>
            <a:pPr>
              <a:buFont typeface="Arial" pitchFamily="34" charset="0"/>
              <a:buChar char="•"/>
            </a:pPr>
            <a:r>
              <a:rPr lang="en-US" sz="2400" dirty="0" smtClean="0">
                <a:latin typeface="Times New Roman" pitchFamily="18" charset="0"/>
                <a:cs typeface="Times New Roman" pitchFamily="18" charset="0"/>
              </a:rPr>
              <a:t>All white or mostly white coats</a:t>
            </a:r>
          </a:p>
          <a:p>
            <a:pPr>
              <a:buFont typeface="Arial" pitchFamily="34" charset="0"/>
              <a:buChar char="•"/>
            </a:pPr>
            <a:r>
              <a:rPr lang="en-US" sz="2400" dirty="0" smtClean="0">
                <a:latin typeface="Times New Roman" pitchFamily="18" charset="0"/>
                <a:cs typeface="Times New Roman" pitchFamily="18" charset="0"/>
              </a:rPr>
              <a:t>Look &amp; Seem fine at birth, BUT colon is non functioning.  They show symptoms of colic and die within 48 hours.</a:t>
            </a:r>
          </a:p>
          <a:p>
            <a:pPr>
              <a:buFont typeface="Arial" pitchFamily="34" charset="0"/>
              <a:buChar char="•"/>
            </a:pPr>
            <a:r>
              <a:rPr lang="en-US" sz="2400" dirty="0" smtClean="0">
                <a:latin typeface="Times New Roman" pitchFamily="18" charset="0"/>
                <a:cs typeface="Times New Roman" pitchFamily="18" charset="0"/>
              </a:rPr>
              <a:t>Gene is carried on the </a:t>
            </a:r>
            <a:r>
              <a:rPr lang="en-US" sz="2400" dirty="0" err="1" smtClean="0">
                <a:latin typeface="Times New Roman" pitchFamily="18" charset="0"/>
                <a:cs typeface="Times New Roman" pitchFamily="18" charset="0"/>
              </a:rPr>
              <a:t>overo</a:t>
            </a:r>
            <a:r>
              <a:rPr lang="en-US" sz="2400" dirty="0" smtClean="0">
                <a:latin typeface="Times New Roman" pitchFamily="18" charset="0"/>
                <a:cs typeface="Times New Roman" pitchFamily="18" charset="0"/>
              </a:rPr>
              <a:t> color gene</a:t>
            </a:r>
          </a:p>
          <a:p>
            <a:pPr>
              <a:buFont typeface="Arial" pitchFamily="34" charset="0"/>
              <a:buChar char="•"/>
            </a:pPr>
            <a:r>
              <a:rPr lang="en-US" sz="2400" dirty="0" smtClean="0">
                <a:latin typeface="Times New Roman" pitchFamily="18" charset="0"/>
                <a:cs typeface="Times New Roman" pitchFamily="18" charset="0"/>
              </a:rPr>
              <a:t>Recessive gene was perpetuated as </a:t>
            </a:r>
            <a:r>
              <a:rPr lang="en-US" sz="2400" dirty="0" err="1" smtClean="0">
                <a:latin typeface="Times New Roman" pitchFamily="18" charset="0"/>
                <a:cs typeface="Times New Roman" pitchFamily="18" charset="0"/>
              </a:rPr>
              <a:t>overo</a:t>
            </a:r>
            <a:r>
              <a:rPr lang="en-US" sz="2400" dirty="0" smtClean="0">
                <a:latin typeface="Times New Roman" pitchFamily="18" charset="0"/>
                <a:cs typeface="Times New Roman" pitchFamily="18" charset="0"/>
              </a:rPr>
              <a:t> paints were bred.</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3916482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46C0A"/>
                </a:solidFill>
                <a:effectLst>
                  <a:outerShdw blurRad="50800" dist="38100" dir="2700000" algn="tl" rotWithShape="0">
                    <a:prstClr val="black">
                      <a:alpha val="40000"/>
                    </a:prstClr>
                  </a:outerShdw>
                </a:effectLst>
              </a:rPr>
              <a:t>Importance of Genetics</a:t>
            </a:r>
            <a:endParaRPr lang="en-US" dirty="0">
              <a:solidFill>
                <a:srgbClr val="E46C0A"/>
              </a:solidFill>
              <a:effectLst>
                <a:outerShdw blurRad="50800" dist="38100" dir="2700000" algn="tl" rotWithShape="0">
                  <a:prstClr val="black">
                    <a:alpha val="40000"/>
                  </a:prstClr>
                </a:outerShdw>
              </a:effectLst>
            </a:endParaRPr>
          </a:p>
        </p:txBody>
      </p:sp>
      <p:sp>
        <p:nvSpPr>
          <p:cNvPr id="4" name="Rectangle 3"/>
          <p:cNvSpPr/>
          <p:nvPr/>
        </p:nvSpPr>
        <p:spPr>
          <a:xfrm>
            <a:off x="-1" y="0"/>
            <a:ext cx="7779125" cy="369332"/>
          </a:xfrm>
          <a:prstGeom prst="rect">
            <a:avLst/>
          </a:prstGeom>
        </p:spPr>
        <p:txBody>
          <a:bodyPr wrap="square">
            <a:spAutoFit/>
          </a:bodyPr>
          <a:lstStyle/>
          <a:p>
            <a:pPr marL="514350" indent="-514350">
              <a:buFont typeface="+mj-lt"/>
              <a:buAutoNum type="alphaUcPeriod"/>
            </a:pPr>
            <a:r>
              <a:rPr lang="en-US" dirty="0" smtClean="0"/>
              <a:t>Describe the role and importance of genetics in the animal industry</a:t>
            </a:r>
          </a:p>
        </p:txBody>
      </p:sp>
      <p:sp>
        <p:nvSpPr>
          <p:cNvPr id="6" name="Content Placeholder 2"/>
          <p:cNvSpPr txBox="1">
            <a:spLocks/>
          </p:cNvSpPr>
          <p:nvPr/>
        </p:nvSpPr>
        <p:spPr>
          <a:xfrm>
            <a:off x="0" y="1417637"/>
            <a:ext cx="9144000" cy="89335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000" b="1" dirty="0" smtClean="0"/>
              <a:t>Phenotype		   vs			       Genotype</a:t>
            </a:r>
            <a:endParaRPr lang="en-US" sz="4000" dirty="0" smtClean="0"/>
          </a:p>
          <a:p>
            <a:endParaRPr lang="en-US" sz="4000" dirty="0"/>
          </a:p>
        </p:txBody>
      </p:sp>
      <p:sp>
        <p:nvSpPr>
          <p:cNvPr id="3" name="TextBox 2"/>
          <p:cNvSpPr txBox="1"/>
          <p:nvPr/>
        </p:nvSpPr>
        <p:spPr>
          <a:xfrm>
            <a:off x="282237" y="2152220"/>
            <a:ext cx="3339344" cy="1569660"/>
          </a:xfrm>
          <a:prstGeom prst="rect">
            <a:avLst/>
          </a:prstGeom>
          <a:noFill/>
        </p:spPr>
        <p:txBody>
          <a:bodyPr wrap="square" rtlCol="0">
            <a:spAutoFit/>
          </a:bodyPr>
          <a:lstStyle/>
          <a:p>
            <a:r>
              <a:rPr lang="en-US" sz="3200" dirty="0" smtClean="0"/>
              <a:t>Observable, physical characteristics</a:t>
            </a:r>
            <a:endParaRPr lang="en-US" sz="3200" dirty="0"/>
          </a:p>
        </p:txBody>
      </p:sp>
      <p:sp>
        <p:nvSpPr>
          <p:cNvPr id="7" name="TextBox 6"/>
          <p:cNvSpPr txBox="1"/>
          <p:nvPr/>
        </p:nvSpPr>
        <p:spPr>
          <a:xfrm>
            <a:off x="6098613" y="2152220"/>
            <a:ext cx="3045387" cy="2369880"/>
          </a:xfrm>
          <a:prstGeom prst="rect">
            <a:avLst/>
          </a:prstGeom>
          <a:noFill/>
        </p:spPr>
        <p:txBody>
          <a:bodyPr wrap="square" rtlCol="0">
            <a:spAutoFit/>
          </a:bodyPr>
          <a:lstStyle/>
          <a:p>
            <a:r>
              <a:rPr lang="en-US" sz="3200" dirty="0" smtClean="0"/>
              <a:t>An organism’s genetic code represented by a pattern of letters </a:t>
            </a:r>
            <a:r>
              <a:rPr lang="en-US" sz="2000" dirty="0" smtClean="0"/>
              <a:t>(genes)</a:t>
            </a:r>
            <a:endParaRPr lang="en-US" sz="2000" dirty="0"/>
          </a:p>
        </p:txBody>
      </p:sp>
      <p:sp>
        <p:nvSpPr>
          <p:cNvPr id="8" name="TextBox 7"/>
          <p:cNvSpPr txBox="1"/>
          <p:nvPr/>
        </p:nvSpPr>
        <p:spPr>
          <a:xfrm>
            <a:off x="62711" y="4734623"/>
            <a:ext cx="3245278" cy="584776"/>
          </a:xfrm>
          <a:prstGeom prst="rect">
            <a:avLst/>
          </a:prstGeom>
          <a:noFill/>
        </p:spPr>
        <p:txBody>
          <a:bodyPr wrap="square" rtlCol="0">
            <a:spAutoFit/>
          </a:bodyPr>
          <a:lstStyle/>
          <a:p>
            <a:r>
              <a:rPr lang="en-US" sz="3200" dirty="0" smtClean="0">
                <a:solidFill>
                  <a:srgbClr val="FF0000"/>
                </a:solidFill>
                <a:latin typeface="Times"/>
                <a:cs typeface="Times"/>
              </a:rPr>
              <a:t>Phenotype= Black</a:t>
            </a:r>
            <a:endParaRPr lang="en-US" sz="3200" dirty="0">
              <a:solidFill>
                <a:srgbClr val="FF0000"/>
              </a:solidFill>
              <a:latin typeface="Times"/>
              <a:cs typeface="Times"/>
            </a:endParaRPr>
          </a:p>
        </p:txBody>
      </p:sp>
      <p:sp>
        <p:nvSpPr>
          <p:cNvPr id="9" name="TextBox 8"/>
          <p:cNvSpPr txBox="1"/>
          <p:nvPr/>
        </p:nvSpPr>
        <p:spPr>
          <a:xfrm>
            <a:off x="5797259" y="4734623"/>
            <a:ext cx="3346741" cy="584776"/>
          </a:xfrm>
          <a:prstGeom prst="rect">
            <a:avLst/>
          </a:prstGeom>
          <a:noFill/>
        </p:spPr>
        <p:txBody>
          <a:bodyPr wrap="square" rtlCol="0">
            <a:spAutoFit/>
          </a:bodyPr>
          <a:lstStyle/>
          <a:p>
            <a:r>
              <a:rPr lang="en-US" sz="3200" dirty="0" smtClean="0">
                <a:solidFill>
                  <a:srgbClr val="FF0000"/>
                </a:solidFill>
                <a:latin typeface="Times"/>
                <a:cs typeface="Times"/>
              </a:rPr>
              <a:t>Genotype= </a:t>
            </a:r>
            <a:r>
              <a:rPr lang="en-US" sz="2400" dirty="0" smtClean="0">
                <a:solidFill>
                  <a:srgbClr val="FF0000"/>
                </a:solidFill>
                <a:latin typeface="Times"/>
                <a:cs typeface="Times"/>
              </a:rPr>
              <a:t>BB or Bb</a:t>
            </a:r>
          </a:p>
        </p:txBody>
      </p:sp>
      <p:pic>
        <p:nvPicPr>
          <p:cNvPr id="5" name="Picture 4"/>
          <p:cNvPicPr>
            <a:picLocks noChangeAspect="1"/>
          </p:cNvPicPr>
          <p:nvPr/>
        </p:nvPicPr>
        <p:blipFill>
          <a:blip r:embed="rId2"/>
          <a:stretch>
            <a:fillRect/>
          </a:stretch>
        </p:blipFill>
        <p:spPr>
          <a:xfrm>
            <a:off x="3511834" y="2119591"/>
            <a:ext cx="2285425" cy="3424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73693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10000"/>
                  </a:schemeClr>
                </a:solidFill>
                <a:effectLst>
                  <a:outerShdw blurRad="50800" dist="38100" dir="2700000" algn="tl" rotWithShape="0">
                    <a:prstClr val="black">
                      <a:alpha val="40000"/>
                    </a:prstClr>
                  </a:outerShdw>
                </a:effectLst>
              </a:rPr>
              <a:t>Breeding Strategies</a:t>
            </a:r>
            <a:endParaRPr lang="en-US" dirty="0">
              <a:solidFill>
                <a:schemeClr val="bg2">
                  <a:lumMod val="1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r>
              <a:rPr lang="en-US" sz="4400" b="1" dirty="0" err="1" smtClean="0">
                <a:solidFill>
                  <a:schemeClr val="accent2">
                    <a:lumMod val="75000"/>
                  </a:schemeClr>
                </a:solidFill>
                <a:effectLst>
                  <a:outerShdw blurRad="50800" dist="38100" dir="13500000" algn="br" rotWithShape="0">
                    <a:prstClr val="black">
                      <a:alpha val="40000"/>
                    </a:prstClr>
                  </a:outerShdw>
                </a:effectLst>
              </a:rPr>
              <a:t>Linebreeding</a:t>
            </a:r>
            <a:endParaRPr lang="en-US" sz="4400" b="1" dirty="0" smtClean="0">
              <a:solidFill>
                <a:schemeClr val="accent2">
                  <a:lumMod val="75000"/>
                </a:schemeClr>
              </a:solidFill>
              <a:effectLst>
                <a:outerShdw blurRad="50800" dist="38100" dir="13500000" algn="br" rotWithShape="0">
                  <a:prstClr val="black">
                    <a:alpha val="40000"/>
                  </a:prstClr>
                </a:outerShdw>
              </a:effectLst>
            </a:endParaRPr>
          </a:p>
          <a:p>
            <a:pPr lvl="1"/>
            <a:r>
              <a:rPr lang="en-US" sz="3200" dirty="0" smtClean="0"/>
              <a:t>Mating related animals</a:t>
            </a:r>
          </a:p>
          <a:p>
            <a:pPr lvl="2"/>
            <a:r>
              <a:rPr lang="en-US" dirty="0" smtClean="0"/>
              <a:t>Half siblings</a:t>
            </a:r>
          </a:p>
          <a:p>
            <a:pPr lvl="2"/>
            <a:r>
              <a:rPr lang="en-US" dirty="0" smtClean="0"/>
              <a:t>Grandsire x granddaughter (skip generation)</a:t>
            </a:r>
          </a:p>
          <a:p>
            <a:pPr lvl="2"/>
            <a:endParaRPr lang="en-US" dirty="0"/>
          </a:p>
          <a:p>
            <a:pPr marL="914400" lvl="2" indent="0">
              <a:buNone/>
            </a:pPr>
            <a:r>
              <a:rPr lang="en-US" i="1" dirty="0" smtClean="0"/>
              <a:t>*Minor form of inbreeding, but not as extreme</a:t>
            </a:r>
          </a:p>
          <a:p>
            <a:pPr lvl="1"/>
            <a:endParaRPr lang="en-US" sz="3200" dirty="0" smtClean="0"/>
          </a:p>
        </p:txBody>
      </p:sp>
      <p:sp>
        <p:nvSpPr>
          <p:cNvPr id="4" name="Rectangle 3"/>
          <p:cNvSpPr/>
          <p:nvPr/>
        </p:nvSpPr>
        <p:spPr>
          <a:xfrm>
            <a:off x="0" y="18632"/>
            <a:ext cx="6400800" cy="369332"/>
          </a:xfrm>
          <a:prstGeom prst="rect">
            <a:avLst/>
          </a:prstGeom>
        </p:spPr>
        <p:txBody>
          <a:bodyPr wrap="square">
            <a:spAutoFit/>
          </a:bodyPr>
          <a:lstStyle/>
          <a:p>
            <a:r>
              <a:rPr lang="en-US" dirty="0" smtClean="0"/>
              <a:t>G.  Compare </a:t>
            </a:r>
            <a:r>
              <a:rPr lang="en-US" dirty="0"/>
              <a:t>common breeding systems used in the animal industry</a:t>
            </a:r>
          </a:p>
        </p:txBody>
      </p:sp>
    </p:spTree>
    <p:extLst>
      <p:ext uri="{BB962C8B-B14F-4D97-AF65-F5344CB8AC3E}">
        <p14:creationId xmlns:p14="http://schemas.microsoft.com/office/powerpoint/2010/main" val="34572183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normAutofit fontScale="90000"/>
          </a:bodyPr>
          <a:lstStyle/>
          <a:p>
            <a:r>
              <a:rPr lang="en-US" dirty="0" smtClean="0">
                <a:solidFill>
                  <a:schemeClr val="bg2">
                    <a:lumMod val="10000"/>
                  </a:schemeClr>
                </a:solidFill>
                <a:effectLst>
                  <a:outerShdw blurRad="50800" dist="38100" dir="2700000" algn="tl" rotWithShape="0">
                    <a:prstClr val="black">
                      <a:alpha val="40000"/>
                    </a:prstClr>
                  </a:outerShdw>
                </a:effectLst>
              </a:rPr>
              <a:t>Bell  Quiz</a:t>
            </a:r>
            <a:br>
              <a:rPr lang="en-US" dirty="0" smtClean="0">
                <a:solidFill>
                  <a:schemeClr val="bg2">
                    <a:lumMod val="10000"/>
                  </a:schemeClr>
                </a:solidFill>
                <a:effectLst>
                  <a:outerShdw blurRad="50800" dist="38100" dir="2700000" algn="tl" rotWithShape="0">
                    <a:prstClr val="black">
                      <a:alpha val="40000"/>
                    </a:prstClr>
                  </a:outerShdw>
                </a:effectLst>
              </a:rPr>
            </a:br>
            <a:r>
              <a:rPr lang="en-US" sz="3100" dirty="0" smtClean="0">
                <a:solidFill>
                  <a:srgbClr val="953735"/>
                </a:solidFill>
                <a:effectLst>
                  <a:outerShdw blurRad="50800" dist="38100" dir="2700000" algn="tl" rotWithShape="0">
                    <a:prstClr val="black">
                      <a:alpha val="40000"/>
                    </a:prstClr>
                  </a:outerShdw>
                </a:effectLst>
              </a:rPr>
              <a:t>Objective A &amp; B</a:t>
            </a:r>
            <a:endParaRPr lang="en-US" sz="3100" dirty="0">
              <a:solidFill>
                <a:srgbClr val="953735"/>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lstStyle/>
          <a:p>
            <a:pPr marL="742950" indent="-742950">
              <a:buFont typeface="+mj-lt"/>
              <a:buAutoNum type="arabicPeriod"/>
            </a:pPr>
            <a:r>
              <a:rPr lang="en-US" b="1" dirty="0" smtClean="0">
                <a:effectLst>
                  <a:outerShdw blurRad="50800" dist="38100" dir="13500000" algn="br" rotWithShape="0">
                    <a:prstClr val="black">
                      <a:alpha val="40000"/>
                    </a:prstClr>
                  </a:outerShdw>
                </a:effectLst>
              </a:rPr>
              <a:t>Describe artificial selection and how it is used in agriculture</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List 1 benefit of artificial selection</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Complete the equation: 					Environment + Genetics =</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List 3 HIGHLY heritable traits in livestock</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List 3 traits that have LOW heritability in livestock</a:t>
            </a:r>
          </a:p>
          <a:p>
            <a:pPr marL="742950" indent="-742950">
              <a:buFont typeface="+mj-lt"/>
              <a:buAutoNum type="arabicPeriod"/>
            </a:pPr>
            <a:endParaRPr lang="en-US" sz="4400" b="1" dirty="0" smtClean="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7749844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normAutofit fontScale="90000"/>
          </a:bodyPr>
          <a:lstStyle/>
          <a:p>
            <a:r>
              <a:rPr lang="en-US" dirty="0" smtClean="0">
                <a:solidFill>
                  <a:schemeClr val="bg2">
                    <a:lumMod val="10000"/>
                  </a:schemeClr>
                </a:solidFill>
                <a:effectLst>
                  <a:outerShdw blurRad="50800" dist="38100" dir="2700000" algn="tl" rotWithShape="0">
                    <a:prstClr val="black">
                      <a:alpha val="40000"/>
                    </a:prstClr>
                  </a:outerShdw>
                </a:effectLst>
              </a:rPr>
              <a:t>Bell  Quiz</a:t>
            </a:r>
            <a:br>
              <a:rPr lang="en-US" dirty="0" smtClean="0">
                <a:solidFill>
                  <a:schemeClr val="bg2">
                    <a:lumMod val="10000"/>
                  </a:schemeClr>
                </a:solidFill>
                <a:effectLst>
                  <a:outerShdw blurRad="50800" dist="38100" dir="2700000" algn="tl" rotWithShape="0">
                    <a:prstClr val="black">
                      <a:alpha val="40000"/>
                    </a:prstClr>
                  </a:outerShdw>
                </a:effectLst>
              </a:rPr>
            </a:br>
            <a:r>
              <a:rPr lang="en-US" sz="3100" dirty="0" smtClean="0">
                <a:solidFill>
                  <a:srgbClr val="953735"/>
                </a:solidFill>
                <a:effectLst>
                  <a:outerShdw blurRad="50800" dist="38100" dir="2700000" algn="tl" rotWithShape="0">
                    <a:prstClr val="black">
                      <a:alpha val="40000"/>
                    </a:prstClr>
                  </a:outerShdw>
                </a:effectLst>
              </a:rPr>
              <a:t>Objective </a:t>
            </a:r>
            <a:r>
              <a:rPr lang="en-US" sz="3100" dirty="0" smtClean="0">
                <a:solidFill>
                  <a:srgbClr val="953735"/>
                </a:solidFill>
                <a:effectLst>
                  <a:outerShdw blurRad="50800" dist="38100" dir="2700000" algn="tl" rotWithShape="0">
                    <a:prstClr val="black">
                      <a:alpha val="40000"/>
                    </a:prstClr>
                  </a:outerShdw>
                </a:effectLst>
              </a:rPr>
              <a:t>C &amp; D</a:t>
            </a:r>
            <a:endParaRPr lang="en-US" sz="3100" dirty="0">
              <a:solidFill>
                <a:srgbClr val="953735"/>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normAutofit fontScale="92500" lnSpcReduction="20000"/>
          </a:bodyPr>
          <a:lstStyle/>
          <a:p>
            <a:pPr marL="742950" indent="-742950">
              <a:buFont typeface="+mj-lt"/>
              <a:buAutoNum type="arabicPeriod"/>
            </a:pPr>
            <a:r>
              <a:rPr lang="en-US" b="1" dirty="0" smtClean="0">
                <a:effectLst>
                  <a:outerShdw blurRad="50800" dist="38100" dir="13500000" algn="br" rotWithShape="0">
                    <a:prstClr val="black">
                      <a:alpha val="40000"/>
                    </a:prstClr>
                  </a:outerShdw>
                </a:effectLst>
              </a:rPr>
              <a:t>To produce quality animals, should all livestock be used for reproduction?  Why?</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List 3 genetic characteristics used to identify quality breeding stock.</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Give an example of a homozygous dominant genotype</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Give an example of a heterozygous genotype</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Draw a punnet square for a cross between a black and white Holstein (Bb) and a red and white Holstein (bb)</a:t>
            </a:r>
            <a:endParaRPr lang="en-US" b="1" dirty="0" smtClean="0">
              <a:effectLst>
                <a:outerShdw blurRad="50800" dist="38100" dir="13500000" algn="br" rotWithShape="0">
                  <a:prstClr val="black">
                    <a:alpha val="40000"/>
                  </a:prstClr>
                </a:outerShdw>
              </a:effectLst>
            </a:endParaRPr>
          </a:p>
          <a:p>
            <a:pPr marL="742950" indent="-742950">
              <a:buFont typeface="+mj-lt"/>
              <a:buAutoNum type="arabicPeriod"/>
            </a:pPr>
            <a:endParaRPr lang="en-US" sz="4400" b="1" dirty="0" smtClean="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7889339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normAutofit fontScale="90000"/>
          </a:bodyPr>
          <a:lstStyle/>
          <a:p>
            <a:r>
              <a:rPr lang="en-US" dirty="0" smtClean="0">
                <a:solidFill>
                  <a:schemeClr val="bg2">
                    <a:lumMod val="10000"/>
                  </a:schemeClr>
                </a:solidFill>
                <a:effectLst>
                  <a:outerShdw blurRad="50800" dist="38100" dir="2700000" algn="tl" rotWithShape="0">
                    <a:prstClr val="black">
                      <a:alpha val="40000"/>
                    </a:prstClr>
                  </a:outerShdw>
                </a:effectLst>
              </a:rPr>
              <a:t>Bell  Quiz</a:t>
            </a:r>
            <a:br>
              <a:rPr lang="en-US" dirty="0" smtClean="0">
                <a:solidFill>
                  <a:schemeClr val="bg2">
                    <a:lumMod val="10000"/>
                  </a:schemeClr>
                </a:solidFill>
                <a:effectLst>
                  <a:outerShdw blurRad="50800" dist="38100" dir="2700000" algn="tl" rotWithShape="0">
                    <a:prstClr val="black">
                      <a:alpha val="40000"/>
                    </a:prstClr>
                  </a:outerShdw>
                </a:effectLst>
              </a:rPr>
            </a:br>
            <a:r>
              <a:rPr lang="en-US" sz="3100" dirty="0" smtClean="0">
                <a:solidFill>
                  <a:srgbClr val="953735"/>
                </a:solidFill>
                <a:effectLst>
                  <a:outerShdw blurRad="50800" dist="38100" dir="2700000" algn="tl" rotWithShape="0">
                    <a:prstClr val="black">
                      <a:alpha val="40000"/>
                    </a:prstClr>
                  </a:outerShdw>
                </a:effectLst>
              </a:rPr>
              <a:t>Objective </a:t>
            </a:r>
            <a:r>
              <a:rPr lang="en-US" sz="3100" dirty="0" smtClean="0">
                <a:solidFill>
                  <a:srgbClr val="953735"/>
                </a:solidFill>
                <a:effectLst>
                  <a:outerShdw blurRad="50800" dist="38100" dir="2700000" algn="tl" rotWithShape="0">
                    <a:prstClr val="black">
                      <a:alpha val="40000"/>
                    </a:prstClr>
                  </a:outerShdw>
                </a:effectLst>
              </a:rPr>
              <a:t>E &amp; F</a:t>
            </a:r>
            <a:endParaRPr lang="en-US" sz="3100" dirty="0">
              <a:solidFill>
                <a:srgbClr val="953735"/>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normAutofit/>
          </a:bodyPr>
          <a:lstStyle/>
          <a:p>
            <a:pPr marL="742950" indent="-742950">
              <a:buFont typeface="+mj-lt"/>
              <a:buAutoNum type="arabicPeriod"/>
            </a:pPr>
            <a:r>
              <a:rPr lang="en-US" b="1" dirty="0" smtClean="0">
                <a:effectLst>
                  <a:outerShdw blurRad="50800" dist="38100" dir="13500000" algn="br" rotWithShape="0">
                    <a:prstClr val="black">
                      <a:alpha val="40000"/>
                    </a:prstClr>
                  </a:outerShdw>
                </a:effectLst>
              </a:rPr>
              <a:t>What type of trait is inherited by a single pair of genes?</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type of trait s inherited by many genes and can usually be measured?</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does EPD stand for?</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benefit do EPD’s provide cattle breeders?</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does “CED” stand for on a EPD?</a:t>
            </a:r>
            <a:endParaRPr lang="en-US" b="1" dirty="0" smtClean="0">
              <a:effectLst>
                <a:outerShdw blurRad="50800" dist="38100" dir="13500000" algn="br" rotWithShape="0">
                  <a:prstClr val="black">
                    <a:alpha val="40000"/>
                  </a:prstClr>
                </a:outerShdw>
              </a:effectLst>
            </a:endParaRPr>
          </a:p>
          <a:p>
            <a:pPr marL="742950" indent="-742950">
              <a:buFont typeface="+mj-lt"/>
              <a:buAutoNum type="arabicPeriod"/>
            </a:pPr>
            <a:endParaRPr lang="en-US" sz="4400" b="1" dirty="0" smtClean="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75054289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normAutofit fontScale="90000"/>
          </a:bodyPr>
          <a:lstStyle/>
          <a:p>
            <a:r>
              <a:rPr lang="en-US" dirty="0" smtClean="0">
                <a:solidFill>
                  <a:schemeClr val="bg2">
                    <a:lumMod val="10000"/>
                  </a:schemeClr>
                </a:solidFill>
                <a:effectLst>
                  <a:outerShdw blurRad="50800" dist="38100" dir="2700000" algn="tl" rotWithShape="0">
                    <a:prstClr val="black">
                      <a:alpha val="40000"/>
                    </a:prstClr>
                  </a:outerShdw>
                </a:effectLst>
              </a:rPr>
              <a:t>Bell  Quiz</a:t>
            </a:r>
            <a:br>
              <a:rPr lang="en-US" dirty="0" smtClean="0">
                <a:solidFill>
                  <a:schemeClr val="bg2">
                    <a:lumMod val="10000"/>
                  </a:schemeClr>
                </a:solidFill>
                <a:effectLst>
                  <a:outerShdw blurRad="50800" dist="38100" dir="2700000" algn="tl" rotWithShape="0">
                    <a:prstClr val="black">
                      <a:alpha val="40000"/>
                    </a:prstClr>
                  </a:outerShdw>
                </a:effectLst>
              </a:rPr>
            </a:br>
            <a:r>
              <a:rPr lang="en-US" sz="3100" dirty="0" smtClean="0">
                <a:solidFill>
                  <a:srgbClr val="953735"/>
                </a:solidFill>
                <a:effectLst>
                  <a:outerShdw blurRad="50800" dist="38100" dir="2700000" algn="tl" rotWithShape="0">
                    <a:prstClr val="black">
                      <a:alpha val="40000"/>
                    </a:prstClr>
                  </a:outerShdw>
                </a:effectLst>
              </a:rPr>
              <a:t>Objective </a:t>
            </a:r>
            <a:r>
              <a:rPr lang="en-US" sz="3100" dirty="0">
                <a:solidFill>
                  <a:srgbClr val="953735"/>
                </a:solidFill>
                <a:effectLst>
                  <a:outerShdw blurRad="50800" dist="38100" dir="2700000" algn="tl" rotWithShape="0">
                    <a:prstClr val="black">
                      <a:alpha val="40000"/>
                    </a:prstClr>
                  </a:outerShdw>
                </a:effectLst>
              </a:rPr>
              <a:t>G</a:t>
            </a:r>
            <a:endParaRPr lang="en-US" sz="3100" dirty="0">
              <a:solidFill>
                <a:srgbClr val="953735"/>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37708" y="1161161"/>
            <a:ext cx="8686800" cy="4405208"/>
          </a:xfrm>
        </p:spPr>
        <p:txBody>
          <a:bodyPr>
            <a:normAutofit fontScale="92500"/>
          </a:bodyPr>
          <a:lstStyle/>
          <a:p>
            <a:pPr marL="742950" indent="-742950">
              <a:buFont typeface="+mj-lt"/>
              <a:buAutoNum type="arabicPeriod"/>
            </a:pPr>
            <a:r>
              <a:rPr lang="en-US" b="1" dirty="0" smtClean="0">
                <a:effectLst>
                  <a:outerShdw blurRad="50800" dist="38100" dir="13500000" algn="br" rotWithShape="0">
                    <a:prstClr val="black">
                      <a:alpha val="40000"/>
                    </a:prstClr>
                  </a:outerShdw>
                </a:effectLst>
              </a:rPr>
              <a:t>What is the benefit of using crossbreeding in your animal breeding system?</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Describe a typical commercial breeding facility</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Describe a typical purebred breeding facility</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is the purpose of </a:t>
            </a:r>
            <a:r>
              <a:rPr lang="en-US" b="1" dirty="0" err="1" smtClean="0">
                <a:effectLst>
                  <a:outerShdw blurRad="50800" dist="38100" dir="13500000" algn="br" rotWithShape="0">
                    <a:prstClr val="black">
                      <a:alpha val="40000"/>
                    </a:prstClr>
                  </a:outerShdw>
                </a:effectLst>
              </a:rPr>
              <a:t>linebreeding</a:t>
            </a:r>
            <a:r>
              <a:rPr lang="en-US" b="1" dirty="0" smtClean="0">
                <a:effectLst>
                  <a:outerShdw blurRad="50800" dist="38100" dir="13500000" algn="br" rotWithShape="0">
                    <a:prstClr val="black">
                      <a:alpha val="40000"/>
                    </a:prstClr>
                  </a:outerShdw>
                </a:effectLst>
              </a:rPr>
              <a:t> or inbreeding?  Is it always bad?</a:t>
            </a:r>
          </a:p>
          <a:p>
            <a:pPr marL="742950" indent="-742950">
              <a:buFont typeface="+mj-lt"/>
              <a:buAutoNum type="arabicPeriod"/>
            </a:pPr>
            <a:r>
              <a:rPr lang="en-US" b="1" dirty="0" smtClean="0">
                <a:effectLst>
                  <a:outerShdw blurRad="50800" dist="38100" dir="13500000" algn="br" rotWithShape="0">
                    <a:prstClr val="black">
                      <a:alpha val="40000"/>
                    </a:prstClr>
                  </a:outerShdw>
                </a:effectLst>
              </a:rPr>
              <a:t>What is the difference between inbreeding and </a:t>
            </a:r>
            <a:r>
              <a:rPr lang="en-US" b="1" dirty="0" err="1" smtClean="0">
                <a:effectLst>
                  <a:outerShdw blurRad="50800" dist="38100" dir="13500000" algn="br" rotWithShape="0">
                    <a:prstClr val="black">
                      <a:alpha val="40000"/>
                    </a:prstClr>
                  </a:outerShdw>
                </a:effectLst>
              </a:rPr>
              <a:t>linebreeding</a:t>
            </a:r>
            <a:r>
              <a:rPr lang="en-US" b="1" dirty="0" smtClean="0">
                <a:effectLst>
                  <a:outerShdw blurRad="50800" dist="38100" dir="13500000" algn="br" rotWithShape="0">
                    <a:prstClr val="black">
                      <a:alpha val="40000"/>
                    </a:prstClr>
                  </a:outerShdw>
                </a:effectLst>
              </a:rPr>
              <a:t>?</a:t>
            </a:r>
          </a:p>
          <a:p>
            <a:pPr marL="742950" indent="-742950">
              <a:buFont typeface="+mj-lt"/>
              <a:buAutoNum type="arabicPeriod"/>
            </a:pPr>
            <a:endParaRPr lang="en-US" sz="4400" b="1" dirty="0" smtClean="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8083738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37310"/>
            <a:ext cx="8229600" cy="4525963"/>
          </a:xfrm>
        </p:spPr>
        <p:txBody>
          <a:bodyPr/>
          <a:lstStyle/>
          <a:p>
            <a:r>
              <a:rPr lang="en-US" sz="4400" b="1" dirty="0" smtClean="0"/>
              <a:t>Heredity=  </a:t>
            </a:r>
            <a:r>
              <a:rPr lang="en-US" dirty="0" smtClean="0"/>
              <a:t>the POTENTIAL an animal has to show specific traits or performance due to it’s genetic information</a:t>
            </a:r>
            <a:endParaRPr lang="en-US" dirty="0"/>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cxnSp>
        <p:nvCxnSpPr>
          <p:cNvPr id="6" name="Straight Connector 5"/>
          <p:cNvCxnSpPr/>
          <p:nvPr/>
        </p:nvCxnSpPr>
        <p:spPr>
          <a:xfrm>
            <a:off x="2771022" y="4206347"/>
            <a:ext cx="2507126"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Left Bracket 6"/>
          <p:cNvSpPr/>
          <p:nvPr/>
        </p:nvSpPr>
        <p:spPr>
          <a:xfrm>
            <a:off x="5294646" y="3249612"/>
            <a:ext cx="626781" cy="1962963"/>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639069" y="3414562"/>
            <a:ext cx="2804023" cy="1231106"/>
          </a:xfrm>
          <a:prstGeom prst="rect">
            <a:avLst/>
          </a:prstGeom>
          <a:noFill/>
        </p:spPr>
        <p:txBody>
          <a:bodyPr wrap="square" rtlCol="0">
            <a:spAutoFit/>
          </a:bodyPr>
          <a:lstStyle/>
          <a:p>
            <a:pPr algn="ctr"/>
            <a:r>
              <a:rPr lang="en-US" sz="2800" b="1" dirty="0" smtClean="0"/>
              <a:t>Secretariat</a:t>
            </a:r>
          </a:p>
          <a:p>
            <a:pPr algn="ctr"/>
            <a:r>
              <a:rPr lang="en-US" sz="1600" dirty="0" smtClean="0"/>
              <a:t>(1973 Triple Crown Winner)</a:t>
            </a:r>
          </a:p>
          <a:p>
            <a:pPr algn="ctr"/>
            <a:endParaRPr lang="en-US" sz="2800" b="1" dirty="0"/>
          </a:p>
        </p:txBody>
      </p:sp>
      <p:sp>
        <p:nvSpPr>
          <p:cNvPr id="10" name="TextBox 9"/>
          <p:cNvSpPr txBox="1"/>
          <p:nvPr/>
        </p:nvSpPr>
        <p:spPr>
          <a:xfrm>
            <a:off x="5410113" y="2947464"/>
            <a:ext cx="2804023" cy="954107"/>
          </a:xfrm>
          <a:prstGeom prst="rect">
            <a:avLst/>
          </a:prstGeom>
          <a:noFill/>
        </p:spPr>
        <p:txBody>
          <a:bodyPr wrap="square" rtlCol="0">
            <a:spAutoFit/>
          </a:bodyPr>
          <a:lstStyle/>
          <a:p>
            <a:pPr algn="ctr"/>
            <a:r>
              <a:rPr lang="en-US" sz="2800" b="1" dirty="0" smtClean="0"/>
              <a:t>Bold Ruler</a:t>
            </a:r>
          </a:p>
          <a:p>
            <a:pPr algn="ctr"/>
            <a:endParaRPr lang="en-US" sz="2800" b="1" dirty="0"/>
          </a:p>
        </p:txBody>
      </p:sp>
      <p:sp>
        <p:nvSpPr>
          <p:cNvPr id="11" name="TextBox 10"/>
          <p:cNvSpPr txBox="1"/>
          <p:nvPr/>
        </p:nvSpPr>
        <p:spPr>
          <a:xfrm>
            <a:off x="5855451" y="4895057"/>
            <a:ext cx="2804023" cy="954107"/>
          </a:xfrm>
          <a:prstGeom prst="rect">
            <a:avLst/>
          </a:prstGeom>
          <a:noFill/>
        </p:spPr>
        <p:txBody>
          <a:bodyPr wrap="square" rtlCol="0">
            <a:spAutoFit/>
          </a:bodyPr>
          <a:lstStyle/>
          <a:p>
            <a:pPr algn="ctr"/>
            <a:r>
              <a:rPr lang="en-US" sz="2800" b="1" dirty="0" smtClean="0"/>
              <a:t>Something Royal</a:t>
            </a:r>
          </a:p>
          <a:p>
            <a:pPr algn="ctr"/>
            <a:endParaRPr lang="en-US" sz="2800" b="1" dirty="0"/>
          </a:p>
        </p:txBody>
      </p:sp>
      <p:pic>
        <p:nvPicPr>
          <p:cNvPr id="12" name="Picture 11"/>
          <p:cNvPicPr>
            <a:picLocks noChangeAspect="1"/>
          </p:cNvPicPr>
          <p:nvPr/>
        </p:nvPicPr>
        <p:blipFill>
          <a:blip r:embed="rId3"/>
          <a:stretch>
            <a:fillRect/>
          </a:stretch>
        </p:blipFill>
        <p:spPr>
          <a:xfrm>
            <a:off x="457199" y="3365077"/>
            <a:ext cx="2181869" cy="1683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5267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270300"/>
            <a:ext cx="8486148" cy="4525963"/>
          </a:xfrm>
        </p:spPr>
        <p:txBody>
          <a:bodyPr/>
          <a:lstStyle/>
          <a:p>
            <a:r>
              <a:rPr lang="en-US" sz="4400" b="1" dirty="0" smtClean="0"/>
              <a:t>Environment=  </a:t>
            </a:r>
            <a:r>
              <a:rPr lang="en-US" dirty="0" smtClean="0"/>
              <a:t>The EXTERNAL conditions that affect the traits and performance of an animal</a:t>
            </a:r>
            <a:endParaRPr lang="en-US" dirty="0"/>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pic>
        <p:nvPicPr>
          <p:cNvPr id="5" name="Picture 4" descr="http://i.pbase.com/o6/39/733439/1/85268429.dLZnYlhj.BirdsvilleTk.jpg"/>
          <p:cNvPicPr>
            <a:picLocks noChangeAspect="1" noChangeArrowheads="1"/>
          </p:cNvPicPr>
          <p:nvPr/>
        </p:nvPicPr>
        <p:blipFill>
          <a:blip r:embed="rId2" cstate="print"/>
          <a:srcRect/>
          <a:stretch>
            <a:fillRect/>
          </a:stretch>
        </p:blipFill>
        <p:spPr bwMode="auto">
          <a:xfrm>
            <a:off x="878802" y="2996803"/>
            <a:ext cx="3056293" cy="20302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5353118" y="2996803"/>
            <a:ext cx="3064532" cy="203025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995804" y="5051364"/>
            <a:ext cx="5888448" cy="954107"/>
          </a:xfrm>
          <a:prstGeom prst="rect">
            <a:avLst/>
          </a:prstGeom>
          <a:noFill/>
        </p:spPr>
        <p:txBody>
          <a:bodyPr wrap="square" rtlCol="0">
            <a:spAutoFit/>
          </a:bodyPr>
          <a:lstStyle/>
          <a:p>
            <a:pPr algn="ctr"/>
            <a:r>
              <a:rPr lang="en-US" sz="2800" dirty="0" smtClean="0"/>
              <a:t>Desert Range or lush green pastures?</a:t>
            </a:r>
          </a:p>
          <a:p>
            <a:pPr algn="ctr"/>
            <a:endParaRPr lang="en-US" sz="2800" dirty="0"/>
          </a:p>
        </p:txBody>
      </p:sp>
    </p:spTree>
    <p:extLst>
      <p:ext uri="{BB962C8B-B14F-4D97-AF65-F5344CB8AC3E}">
        <p14:creationId xmlns:p14="http://schemas.microsoft.com/office/powerpoint/2010/main" val="18468532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Heredity vs Environment</a:t>
            </a:r>
            <a:endParaRPr lang="en-US" dirty="0">
              <a:solidFill>
                <a:schemeClr val="accent5">
                  <a:lumMod val="50000"/>
                </a:schemeClr>
              </a:solidFill>
              <a:effectLst>
                <a:outerShdw blurRad="50800" dist="38100" dir="2700000" algn="tl" rotWithShape="0">
                  <a:prstClr val="black">
                    <a:alpha val="40000"/>
                  </a:prstClr>
                </a:outerShdw>
              </a:effectLst>
            </a:endParaRPr>
          </a:p>
        </p:txBody>
      </p:sp>
      <p:sp>
        <p:nvSpPr>
          <p:cNvPr id="4" name="Rectangle 3"/>
          <p:cNvSpPr/>
          <p:nvPr/>
        </p:nvSpPr>
        <p:spPr>
          <a:xfrm>
            <a:off x="0" y="0"/>
            <a:ext cx="9144000" cy="369332"/>
          </a:xfrm>
          <a:prstGeom prst="rect">
            <a:avLst/>
          </a:prstGeom>
        </p:spPr>
        <p:txBody>
          <a:bodyPr wrap="square">
            <a:spAutoFit/>
          </a:bodyPr>
          <a:lstStyle/>
          <a:p>
            <a:r>
              <a:rPr lang="en-US" dirty="0" smtClean="0"/>
              <a:t>B.  Recognize &amp; describe the interrelationship between genetics and the environment</a:t>
            </a:r>
          </a:p>
        </p:txBody>
      </p:sp>
      <p:sp>
        <p:nvSpPr>
          <p:cNvPr id="8" name="TextBox 7"/>
          <p:cNvSpPr txBox="1"/>
          <p:nvPr/>
        </p:nvSpPr>
        <p:spPr>
          <a:xfrm>
            <a:off x="6230532" y="2476080"/>
            <a:ext cx="2819400" cy="1692771"/>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Bookman Old Style" pitchFamily="18" charset="0"/>
              </a:rPr>
              <a:t>Traits </a:t>
            </a:r>
          </a:p>
          <a:p>
            <a:pPr algn="ctr"/>
            <a:r>
              <a:rPr lang="en-US" sz="2800" b="1" dirty="0" smtClean="0">
                <a:solidFill>
                  <a:srgbClr val="FF0000"/>
                </a:solidFill>
                <a:effectLst>
                  <a:outerShdw blurRad="38100" dist="38100" dir="2700000" algn="tl">
                    <a:srgbClr val="000000">
                      <a:alpha val="43137"/>
                    </a:srgbClr>
                  </a:outerShdw>
                </a:effectLst>
                <a:latin typeface="Bookman Old Style" pitchFamily="18" charset="0"/>
              </a:rPr>
              <a:t>&amp; </a:t>
            </a:r>
          </a:p>
          <a:p>
            <a:pPr algn="ctr"/>
            <a:r>
              <a:rPr lang="en-US" sz="2800" b="1" dirty="0" smtClean="0">
                <a:solidFill>
                  <a:srgbClr val="FF0000"/>
                </a:solidFill>
                <a:effectLst>
                  <a:outerShdw blurRad="38100" dist="38100" dir="2700000" algn="tl">
                    <a:srgbClr val="000000">
                      <a:alpha val="43137"/>
                    </a:srgbClr>
                  </a:outerShdw>
                </a:effectLst>
                <a:latin typeface="Bookman Old Style" pitchFamily="18" charset="0"/>
              </a:rPr>
              <a:t>Performance</a:t>
            </a:r>
          </a:p>
          <a:p>
            <a:pPr algn="ctr"/>
            <a:r>
              <a:rPr lang="en-US" sz="2000" b="1" dirty="0" smtClean="0">
                <a:solidFill>
                  <a:srgbClr val="FF0000"/>
                </a:solidFill>
                <a:effectLst>
                  <a:outerShdw blurRad="38100" dist="38100" dir="2700000" algn="tl">
                    <a:srgbClr val="000000">
                      <a:alpha val="43137"/>
                    </a:srgbClr>
                  </a:outerShdw>
                </a:effectLst>
                <a:latin typeface="Bookman Old Style" pitchFamily="18" charset="0"/>
              </a:rPr>
              <a:t>(Phenotype)</a:t>
            </a:r>
            <a:endParaRPr lang="en-US" sz="2000" b="1" dirty="0">
              <a:solidFill>
                <a:srgbClr val="FF0000"/>
              </a:solidFill>
              <a:effectLst>
                <a:outerShdw blurRad="38100" dist="38100" dir="2700000" algn="tl">
                  <a:srgbClr val="000000">
                    <a:alpha val="43137"/>
                  </a:srgbClr>
                </a:outerShdw>
              </a:effectLst>
              <a:latin typeface="Bookman Old Style" pitchFamily="18" charset="0"/>
            </a:endParaRPr>
          </a:p>
        </p:txBody>
      </p:sp>
      <p:sp>
        <p:nvSpPr>
          <p:cNvPr id="9" name="TextBox 8"/>
          <p:cNvSpPr txBox="1"/>
          <p:nvPr/>
        </p:nvSpPr>
        <p:spPr>
          <a:xfrm>
            <a:off x="134532" y="2780880"/>
            <a:ext cx="28194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Bookman Old Style" pitchFamily="18" charset="0"/>
              </a:rPr>
              <a:t>Environment</a:t>
            </a:r>
            <a:endParaRPr lang="en-US" sz="2800" b="1" dirty="0">
              <a:effectLst>
                <a:outerShdw blurRad="38100" dist="38100" dir="2700000" algn="tl">
                  <a:srgbClr val="000000">
                    <a:alpha val="43137"/>
                  </a:srgbClr>
                </a:outerShdw>
              </a:effectLst>
              <a:latin typeface="Bookman Old Style" pitchFamily="18" charset="0"/>
            </a:endParaRPr>
          </a:p>
        </p:txBody>
      </p:sp>
      <p:sp>
        <p:nvSpPr>
          <p:cNvPr id="10" name="TextBox 9"/>
          <p:cNvSpPr txBox="1"/>
          <p:nvPr/>
        </p:nvSpPr>
        <p:spPr>
          <a:xfrm>
            <a:off x="3411132" y="2780880"/>
            <a:ext cx="2819400" cy="830997"/>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Bookman Old Style" pitchFamily="18" charset="0"/>
              </a:rPr>
              <a:t>Genetics</a:t>
            </a:r>
          </a:p>
          <a:p>
            <a:pPr algn="ctr"/>
            <a:r>
              <a:rPr lang="en-US" sz="2000" b="1" dirty="0" smtClean="0">
                <a:effectLst>
                  <a:outerShdw blurRad="38100" dist="38100" dir="2700000" algn="tl">
                    <a:srgbClr val="000000">
                      <a:alpha val="43137"/>
                    </a:srgbClr>
                  </a:outerShdw>
                </a:effectLst>
                <a:latin typeface="Bookman Old Style" pitchFamily="18" charset="0"/>
              </a:rPr>
              <a:t>(Genotype)</a:t>
            </a:r>
            <a:endParaRPr lang="en-US" sz="2000" b="1" dirty="0">
              <a:effectLst>
                <a:outerShdw blurRad="38100" dist="38100" dir="2700000" algn="tl">
                  <a:srgbClr val="000000">
                    <a:alpha val="43137"/>
                  </a:srgbClr>
                </a:outerShdw>
              </a:effectLst>
              <a:latin typeface="Bookman Old Style" pitchFamily="18" charset="0"/>
            </a:endParaRPr>
          </a:p>
        </p:txBody>
      </p:sp>
      <p:sp>
        <p:nvSpPr>
          <p:cNvPr id="11" name="TextBox 10"/>
          <p:cNvSpPr txBox="1"/>
          <p:nvPr/>
        </p:nvSpPr>
        <p:spPr>
          <a:xfrm>
            <a:off x="5773331" y="2552280"/>
            <a:ext cx="966651"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Bookman Old Style" pitchFamily="18" charset="0"/>
              </a:rPr>
              <a:t>=</a:t>
            </a:r>
            <a:endParaRPr lang="en-US" sz="5400" b="1" dirty="0">
              <a:effectLst>
                <a:outerShdw blurRad="38100" dist="38100" dir="2700000" algn="tl">
                  <a:srgbClr val="000000">
                    <a:alpha val="43137"/>
                  </a:srgbClr>
                </a:outerShdw>
              </a:effectLst>
              <a:latin typeface="Bookman Old Style" pitchFamily="18" charset="0"/>
            </a:endParaRPr>
          </a:p>
        </p:txBody>
      </p:sp>
      <p:sp>
        <p:nvSpPr>
          <p:cNvPr id="12" name="TextBox 11"/>
          <p:cNvSpPr txBox="1"/>
          <p:nvPr/>
        </p:nvSpPr>
        <p:spPr>
          <a:xfrm>
            <a:off x="2877731" y="2628480"/>
            <a:ext cx="966651"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Bookman Old Style" pitchFamily="18" charset="0"/>
              </a:rPr>
              <a:t>+</a:t>
            </a:r>
            <a:endParaRPr lang="en-US" sz="5400" b="1" dirty="0">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31047276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2604</TotalTime>
  <Words>3296</Words>
  <Application>Microsoft Macintosh PowerPoint</Application>
  <PresentationFormat>On-screen Show (4:3)</PresentationFormat>
  <Paragraphs>525</Paragraphs>
  <Slides>64</Slides>
  <Notes>11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Genetics in the Animal Industry</vt:lpstr>
      <vt:lpstr>How do genetics affect the animal industry?</vt:lpstr>
      <vt:lpstr>Importance of Genetics</vt:lpstr>
      <vt:lpstr>Importance of Genetics</vt:lpstr>
      <vt:lpstr>Importance of Genetics</vt:lpstr>
      <vt:lpstr>Importance of Genetics</vt:lpstr>
      <vt:lpstr>Heredity vs Environment</vt:lpstr>
      <vt:lpstr>Heredity vs Environment</vt:lpstr>
      <vt:lpstr>Heredity vs Environment</vt:lpstr>
      <vt:lpstr>Heredity vs Environment</vt:lpstr>
      <vt:lpstr>Heredity vs Environment</vt:lpstr>
      <vt:lpstr>Heredity vs Environment</vt:lpstr>
      <vt:lpstr>Heredity vs Environment</vt:lpstr>
      <vt:lpstr>PowerPoint Presentation</vt:lpstr>
      <vt:lpstr>Identifying Genetic Strengths</vt:lpstr>
      <vt:lpstr>Identifying Genetic Strengths</vt:lpstr>
      <vt:lpstr>Identifying Genetic Strengths</vt:lpstr>
      <vt:lpstr>Identifying Genetic Strengths</vt:lpstr>
      <vt:lpstr>Identifying Genetic Strengths</vt:lpstr>
      <vt:lpstr>Identifying Genetic Strengths</vt:lpstr>
      <vt:lpstr>Identifying Genetic Strengths</vt:lpstr>
      <vt:lpstr>Identifying Genetic Strengths</vt:lpstr>
      <vt:lpstr>Identifying Genetic Strengths</vt:lpstr>
      <vt:lpstr>Can you predict traits an offspring will have before it’s born?</vt:lpstr>
      <vt:lpstr>Punnet Squares</vt:lpstr>
      <vt:lpstr>Punnet Squares</vt:lpstr>
      <vt:lpstr>Punnet Squares</vt:lpstr>
      <vt:lpstr>Punnet Squares</vt:lpstr>
      <vt:lpstr>Punnet Squares</vt:lpstr>
      <vt:lpstr>Punnet Squares</vt:lpstr>
      <vt:lpstr>Punnet Squares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Qualitative &amp; Quantitative Traits</vt:lpstr>
      <vt:lpstr>EPD’s</vt:lpstr>
      <vt:lpstr>EPD’s</vt:lpstr>
      <vt:lpstr>EPD’s</vt:lpstr>
      <vt:lpstr>EPD’s</vt:lpstr>
      <vt:lpstr>EPD’s</vt:lpstr>
      <vt:lpstr>EPD’s</vt:lpstr>
      <vt:lpstr>Breeding Systems</vt:lpstr>
      <vt:lpstr>Breeding Systems</vt:lpstr>
      <vt:lpstr>Breeding Systems</vt:lpstr>
      <vt:lpstr>Breeding Systems</vt:lpstr>
      <vt:lpstr>Breeding Strategies</vt:lpstr>
      <vt:lpstr>Breeding Strategies</vt:lpstr>
      <vt:lpstr>Breeding Strategies</vt:lpstr>
      <vt:lpstr>Breeding Strategies</vt:lpstr>
      <vt:lpstr>Bell  Quiz Objective A &amp; B</vt:lpstr>
      <vt:lpstr>Bell  Quiz Objective C &amp; D</vt:lpstr>
      <vt:lpstr>Bell  Quiz Objective E &amp; F</vt:lpstr>
      <vt:lpstr>Bell  Quiz Objective 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in the Animal Industry</dc:title>
  <dc:creator>Andrea Clark</dc:creator>
  <cp:lastModifiedBy>Andrea Clark</cp:lastModifiedBy>
  <cp:revision>81</cp:revision>
  <dcterms:created xsi:type="dcterms:W3CDTF">2013-10-25T20:14:53Z</dcterms:created>
  <dcterms:modified xsi:type="dcterms:W3CDTF">2013-11-08T00:39:39Z</dcterms:modified>
</cp:coreProperties>
</file>