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73" r:id="rId13"/>
    <p:sldId id="275" r:id="rId14"/>
    <p:sldId id="276" r:id="rId15"/>
    <p:sldId id="258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77" r:id="rId24"/>
    <p:sldId id="279" r:id="rId25"/>
    <p:sldId id="280" r:id="rId26"/>
    <p:sldId id="259" r:id="rId27"/>
    <p:sldId id="278" r:id="rId28"/>
    <p:sldId id="260" r:id="rId29"/>
    <p:sldId id="288" r:id="rId30"/>
    <p:sldId id="289" r:id="rId31"/>
    <p:sldId id="290" r:id="rId32"/>
    <p:sldId id="291" r:id="rId33"/>
    <p:sldId id="261" r:id="rId34"/>
    <p:sldId id="293" r:id="rId35"/>
    <p:sldId id="294" r:id="rId36"/>
    <p:sldId id="295" r:id="rId37"/>
    <p:sldId id="296" r:id="rId38"/>
    <p:sldId id="297" r:id="rId39"/>
    <p:sldId id="262" r:id="rId40"/>
    <p:sldId id="292" r:id="rId41"/>
    <p:sldId id="298" r:id="rId42"/>
    <p:sldId id="299" r:id="rId43"/>
    <p:sldId id="26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9A1AA-C826-B44D-A214-F6ADAB3C054A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arker Felt"/>
                <a:cs typeface="Marker Felt"/>
              </a:rPr>
              <a:t>Introduction </a:t>
            </a:r>
            <a:br>
              <a:rPr lang="en-US" dirty="0" smtClean="0">
                <a:latin typeface="Marker Felt"/>
                <a:cs typeface="Marker Felt"/>
              </a:rPr>
            </a:br>
            <a:r>
              <a:rPr lang="en-US" dirty="0" smtClean="0">
                <a:latin typeface="Marker Felt"/>
                <a:cs typeface="Marker Felt"/>
              </a:rPr>
              <a:t>to Livestock Judging &amp; Selection</a:t>
            </a:r>
            <a:endParaRPr lang="en-US" dirty="0">
              <a:latin typeface="Marker Felt"/>
              <a:cs typeface="Marker Fe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11" y="1666555"/>
            <a:ext cx="8178570" cy="3465374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Explain the importance of animal selection in the success of a production enterprise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Discuss the importance of conformation in animal selection and how it is evaluated through the muscular and skeletal systems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Label external parts of agricultural animals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Describe the judging process and fill out a judging card correctly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Judge classes of livestock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sz="2200" dirty="0" smtClean="0">
                <a:latin typeface="Baskerville"/>
                <a:cs typeface="Baskerville"/>
              </a:rPr>
              <a:t>Present oral reasons</a:t>
            </a:r>
            <a:endParaRPr lang="en-US" sz="22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2642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88" y="3749000"/>
            <a:ext cx="1123631" cy="1190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109175"/>
            <a:ext cx="8794317" cy="4775863"/>
          </a:xfrm>
        </p:spPr>
        <p:txBody>
          <a:bodyPr/>
          <a:lstStyle/>
          <a:p>
            <a:pPr marL="0" indent="0">
              <a:lnSpc>
                <a:spcPct val="50000"/>
              </a:lnSpc>
              <a:buNone/>
            </a:pPr>
            <a:r>
              <a:rPr lang="en-US" dirty="0" smtClean="0">
                <a:latin typeface="Baskerville"/>
                <a:cs typeface="Baskerville"/>
              </a:rPr>
              <a:t>For Example: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5400" b="1" dirty="0" smtClean="0">
                <a:latin typeface="Baskerville"/>
                <a:cs typeface="Baskerville"/>
              </a:rPr>
              <a:t>Pigs</a:t>
            </a: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78" y="2376704"/>
            <a:ext cx="3279782" cy="218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74339" y="2206401"/>
            <a:ext cx="273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Pork Chops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339" y="3518113"/>
            <a:ext cx="273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Bacon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4339" y="4729668"/>
            <a:ext cx="2733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Overall Weight</a:t>
            </a:r>
          </a:p>
          <a:p>
            <a:pPr algn="ctr"/>
            <a:r>
              <a:rPr lang="en-US" sz="1200" dirty="0" smtClean="0">
                <a:latin typeface="Baskerville"/>
                <a:cs typeface="Baskerville"/>
              </a:rPr>
              <a:t>(Producers are paid per pound) 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178" y="4545002"/>
            <a:ext cx="327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 desirable characteristic in pigs is body length…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5418" y="2723816"/>
            <a:ext cx="2733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askerville"/>
                <a:cs typeface="Baskerville"/>
              </a:rPr>
              <a:t>=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11272" y="3150701"/>
            <a:ext cx="1752433" cy="20475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6804" y="3423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526" y="2575732"/>
            <a:ext cx="1560577" cy="103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26" y="1208231"/>
            <a:ext cx="1560577" cy="103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0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88" y="3749000"/>
            <a:ext cx="1123631" cy="1190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70" y="2145005"/>
            <a:ext cx="3537020" cy="234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109175"/>
            <a:ext cx="8794317" cy="4775863"/>
          </a:xfrm>
        </p:spPr>
        <p:txBody>
          <a:bodyPr/>
          <a:lstStyle/>
          <a:p>
            <a:pPr marL="0" indent="0">
              <a:lnSpc>
                <a:spcPct val="50000"/>
              </a:lnSpc>
              <a:buNone/>
            </a:pPr>
            <a:r>
              <a:rPr lang="en-US" dirty="0" smtClean="0">
                <a:latin typeface="Baskerville"/>
                <a:cs typeface="Baskerville"/>
              </a:rPr>
              <a:t>For Example: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5400" b="1" dirty="0" smtClean="0">
                <a:latin typeface="Baskerville"/>
                <a:cs typeface="Baskerville"/>
              </a:rPr>
              <a:t>Dairy Cattle</a:t>
            </a: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4339" y="2206401"/>
            <a:ext cx="273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heart &amp; lung capacity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339" y="3518113"/>
            <a:ext cx="273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milk production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4339" y="4729668"/>
            <a:ext cx="2733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Overall Profit</a:t>
            </a:r>
          </a:p>
          <a:p>
            <a:pPr algn="ctr"/>
            <a:r>
              <a:rPr lang="en-US" sz="1200" dirty="0" smtClean="0">
                <a:latin typeface="Baskerville"/>
                <a:cs typeface="Baskerville"/>
              </a:rPr>
              <a:t>(Producers are paid per pound) 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857" y="4400327"/>
            <a:ext cx="456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 desirable characteristic in dairy cows is to be wide and deep in the chest to support a strong heart and lungs…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5418" y="2723816"/>
            <a:ext cx="2733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askerville"/>
                <a:cs typeface="Baskerville"/>
              </a:rPr>
              <a:t>=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45693" y="2527508"/>
            <a:ext cx="0" cy="107329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6804" y="3423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168" t="2176" r="1352" b="2406"/>
          <a:stretch/>
        </p:blipFill>
        <p:spPr>
          <a:xfrm>
            <a:off x="7009730" y="2559657"/>
            <a:ext cx="1553083" cy="1058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075113">
            <a:off x="6611323" y="1286711"/>
            <a:ext cx="2407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Baskerville"/>
                <a:cs typeface="Baskerville"/>
              </a:rPr>
              <a:t>500 gallons of blood must circulate through udder with water and nutrients for a cow to produce 1 gallon of milk!!</a:t>
            </a:r>
            <a:endParaRPr lang="en-US" sz="1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51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25" y="2026066"/>
            <a:ext cx="2570836" cy="257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109175"/>
            <a:ext cx="8794317" cy="4775863"/>
          </a:xfrm>
        </p:spPr>
        <p:txBody>
          <a:bodyPr/>
          <a:lstStyle/>
          <a:p>
            <a:pPr marL="0" indent="0">
              <a:lnSpc>
                <a:spcPct val="50000"/>
              </a:lnSpc>
              <a:buNone/>
            </a:pPr>
            <a:r>
              <a:rPr lang="en-US" dirty="0" smtClean="0">
                <a:latin typeface="Baskerville"/>
                <a:cs typeface="Baskerville"/>
              </a:rPr>
              <a:t>For Example: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5400" b="1" dirty="0" smtClean="0">
                <a:latin typeface="Baskerville"/>
                <a:cs typeface="Baskerville"/>
              </a:rPr>
              <a:t>Sheep</a:t>
            </a: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078" y="2765516"/>
            <a:ext cx="273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More Loin Chops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339" y="4611213"/>
            <a:ext cx="2733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Most tender &amp; highest price per pound cut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178" y="4545002"/>
            <a:ext cx="327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 desirable characteristic in market lambs is length of loin.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5418" y="2723816"/>
            <a:ext cx="2733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askerville"/>
                <a:cs typeface="Baskerville"/>
              </a:rPr>
              <a:t>=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06128" y="3038176"/>
            <a:ext cx="514482" cy="11252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6804" y="3423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20" y="1265635"/>
            <a:ext cx="2198001" cy="16450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109" y="3220377"/>
            <a:ext cx="1671460" cy="14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11248"/>
          <a:stretch/>
        </p:blipFill>
        <p:spPr>
          <a:xfrm>
            <a:off x="7218289" y="3604325"/>
            <a:ext cx="997244" cy="1190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51" y="1469188"/>
            <a:ext cx="2315140" cy="1521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109175"/>
            <a:ext cx="8794317" cy="4775863"/>
          </a:xfrm>
        </p:spPr>
        <p:txBody>
          <a:bodyPr/>
          <a:lstStyle/>
          <a:p>
            <a:pPr marL="0" indent="0">
              <a:lnSpc>
                <a:spcPct val="50000"/>
              </a:lnSpc>
              <a:buNone/>
            </a:pPr>
            <a:r>
              <a:rPr lang="en-US" dirty="0" smtClean="0">
                <a:latin typeface="Baskerville"/>
                <a:cs typeface="Baskerville"/>
              </a:rPr>
              <a:t>For Example: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5400" b="1" dirty="0" smtClean="0">
                <a:latin typeface="Baskerville"/>
                <a:cs typeface="Baskerville"/>
              </a:rPr>
              <a:t>Beef Cattle</a:t>
            </a: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078" y="2765516"/>
            <a:ext cx="2733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Adequate external fat will indicate greater chance of internal fat or “marbling”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339" y="4611213"/>
            <a:ext cx="2733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High grades of meat yield higher price per pound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940" y="4545002"/>
            <a:ext cx="353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 desirable characteristic in market steers is “finish” or fat cover.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5418" y="2723816"/>
            <a:ext cx="2733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askerville"/>
                <a:cs typeface="Baskerville"/>
              </a:rPr>
              <a:t>=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06128" y="3038176"/>
            <a:ext cx="514482" cy="11252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6804" y="3423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40" y="2090525"/>
            <a:ext cx="3681716" cy="245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9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rse_Profile_In_Style-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2" y="1959416"/>
            <a:ext cx="3122232" cy="268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109175"/>
            <a:ext cx="8794317" cy="4775863"/>
          </a:xfrm>
        </p:spPr>
        <p:txBody>
          <a:bodyPr/>
          <a:lstStyle/>
          <a:p>
            <a:pPr marL="0" indent="0">
              <a:lnSpc>
                <a:spcPct val="50000"/>
              </a:lnSpc>
              <a:buNone/>
            </a:pPr>
            <a:r>
              <a:rPr lang="en-US" dirty="0" smtClean="0">
                <a:latin typeface="Baskerville"/>
                <a:cs typeface="Baskerville"/>
              </a:rPr>
              <a:t>For Example: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5400" b="1" dirty="0" smtClean="0">
                <a:latin typeface="Baskerville"/>
                <a:cs typeface="Baskerville"/>
              </a:rPr>
              <a:t>Horses</a:t>
            </a: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sz="4000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2160" y="2492241"/>
            <a:ext cx="313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Power comes from the hind end for speed and power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160" y="4611213"/>
            <a:ext cx="325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Shorter backs can have greater maneuverability for performance 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4625377"/>
            <a:ext cx="475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"/>
                <a:cs typeface="Baskerville"/>
              </a:rPr>
              <a:t>A desirable characteristic in horses is to be short in the back and well muscled in the hind end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5418" y="2723816"/>
            <a:ext cx="2733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askerville"/>
                <a:cs typeface="Baskerville"/>
              </a:rPr>
              <a:t>=</a:t>
            </a:r>
            <a:endParaRPr lang="en-US" sz="7200" dirty="0">
              <a:latin typeface="Baskerville"/>
              <a:cs typeface="Baskervill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61432" y="2675592"/>
            <a:ext cx="65917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6804" y="3423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109338" y="2579141"/>
            <a:ext cx="996797" cy="8769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9" y="3165292"/>
            <a:ext cx="1738197" cy="146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791" y="1236193"/>
            <a:ext cx="2036457" cy="136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8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Baskerville"/>
                <a:cs typeface="Baskerville"/>
              </a:rPr>
              <a:t>Terminology:</a:t>
            </a:r>
          </a:p>
          <a:p>
            <a:r>
              <a:rPr lang="en-US" sz="4000" b="1" dirty="0" smtClean="0">
                <a:latin typeface="Baskerville"/>
                <a:cs typeface="Baskerville"/>
              </a:rPr>
              <a:t>“Sound” </a:t>
            </a:r>
            <a:r>
              <a:rPr lang="en-US" dirty="0" smtClean="0">
                <a:latin typeface="Baskerville"/>
                <a:cs typeface="Baskerville"/>
              </a:rPr>
              <a:t>in the animal industry is used to describe an animal </a:t>
            </a:r>
            <a:r>
              <a:rPr lang="en-US" b="1" i="1" dirty="0" smtClean="0">
                <a:latin typeface="Baskerville"/>
                <a:cs typeface="Baskerville"/>
              </a:rPr>
              <a:t>without</a:t>
            </a:r>
            <a:r>
              <a:rPr lang="en-US" dirty="0" smtClean="0">
                <a:latin typeface="Baskerville"/>
                <a:cs typeface="Baskerville"/>
              </a:rPr>
              <a:t> injury or structural fault.</a:t>
            </a:r>
          </a:p>
          <a:p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“The sow is sound on her feet and legs”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9935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28110"/>
          </a:xfrm>
        </p:spPr>
        <p:txBody>
          <a:bodyPr/>
          <a:lstStyle/>
          <a:p>
            <a:r>
              <a:rPr lang="en-US" sz="4000" b="1" dirty="0" smtClean="0">
                <a:latin typeface="Baskerville"/>
                <a:cs typeface="Baskerville"/>
              </a:rPr>
              <a:t>Skeletal System: </a:t>
            </a:r>
            <a:r>
              <a:rPr lang="en-US" sz="4000" dirty="0" smtClean="0">
                <a:latin typeface="Baskerville"/>
                <a:cs typeface="Baskerville"/>
              </a:rPr>
              <a:t>provides structure and support to the body with:</a:t>
            </a:r>
          </a:p>
          <a:p>
            <a:pPr lvl="1"/>
            <a:r>
              <a:rPr lang="en-US" i="1" dirty="0" smtClean="0">
                <a:latin typeface="Baskerville"/>
                <a:cs typeface="Baskerville"/>
              </a:rPr>
              <a:t>Bones</a:t>
            </a:r>
          </a:p>
          <a:p>
            <a:pPr lvl="1"/>
            <a:r>
              <a:rPr lang="en-US" i="1" dirty="0" smtClean="0">
                <a:latin typeface="Baskerville"/>
                <a:cs typeface="Baskerville"/>
              </a:rPr>
              <a:t>Tendons (Connects bone to bone)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8307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28110"/>
          </a:xfrm>
        </p:spPr>
        <p:txBody>
          <a:bodyPr/>
          <a:lstStyle/>
          <a:p>
            <a:r>
              <a:rPr lang="en-US" sz="4000" b="1" dirty="0" smtClean="0">
                <a:latin typeface="Baskerville"/>
                <a:cs typeface="Baskerville"/>
              </a:rPr>
              <a:t>Muscular System: </a:t>
            </a:r>
            <a:r>
              <a:rPr lang="en-US" sz="4000" dirty="0" smtClean="0">
                <a:latin typeface="Baskerville"/>
                <a:cs typeface="Baskerville"/>
              </a:rPr>
              <a:t>provides ability for body to move</a:t>
            </a:r>
          </a:p>
          <a:p>
            <a:pPr lvl="1"/>
            <a:r>
              <a:rPr lang="en-US" i="1" dirty="0" smtClean="0">
                <a:latin typeface="Baskerville"/>
                <a:cs typeface="Baskerville"/>
              </a:rPr>
              <a:t>Moves Bones</a:t>
            </a:r>
          </a:p>
          <a:p>
            <a:pPr lvl="1"/>
            <a:r>
              <a:rPr lang="en-US" i="1" dirty="0" smtClean="0">
                <a:latin typeface="Baskerville"/>
                <a:cs typeface="Baskerville"/>
              </a:rPr>
              <a:t>Ligaments (Connect muscle to bone)</a:t>
            </a:r>
            <a:endParaRPr lang="en-US" i="1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4364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28110"/>
          </a:xfrm>
        </p:spPr>
        <p:txBody>
          <a:bodyPr/>
          <a:lstStyle/>
          <a:p>
            <a:r>
              <a:rPr lang="en-US" sz="4000" b="1" dirty="0" smtClean="0">
                <a:latin typeface="Baskerville"/>
                <a:cs typeface="Baskerville"/>
              </a:rPr>
              <a:t>Structural Incorrectness can cause “unsoundness”</a:t>
            </a:r>
          </a:p>
          <a:p>
            <a:pPr lvl="1"/>
            <a:r>
              <a:rPr lang="en-US" dirty="0" smtClean="0">
                <a:latin typeface="Baskerville"/>
                <a:cs typeface="Baskerville"/>
              </a:rPr>
              <a:t>Lameness or limping</a:t>
            </a:r>
          </a:p>
          <a:p>
            <a:pPr lvl="1"/>
            <a:r>
              <a:rPr lang="en-US" dirty="0" smtClean="0">
                <a:latin typeface="Baskerville"/>
                <a:cs typeface="Baskerville"/>
              </a:rPr>
              <a:t>Inability for animal to move freely </a:t>
            </a:r>
            <a:r>
              <a:rPr lang="en-US" sz="1800" dirty="0" smtClean="0">
                <a:latin typeface="Baskerville"/>
                <a:cs typeface="Baskerville"/>
              </a:rPr>
              <a:t>(Stiff or post legged)</a:t>
            </a:r>
          </a:p>
          <a:p>
            <a:pPr lvl="1"/>
            <a:endParaRPr lang="en-US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0374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428110"/>
          </a:xfrm>
        </p:spPr>
        <p:txBody>
          <a:bodyPr/>
          <a:lstStyle/>
          <a:p>
            <a:r>
              <a:rPr lang="en-US" sz="4000" b="1" dirty="0" smtClean="0">
                <a:latin typeface="Baskerville"/>
                <a:cs typeface="Baskerville"/>
              </a:rPr>
              <a:t>Muscular AND Skeletal System work together</a:t>
            </a:r>
          </a:p>
          <a:p>
            <a:pPr lvl="1"/>
            <a:r>
              <a:rPr lang="en-US" dirty="0" smtClean="0">
                <a:latin typeface="Baskerville"/>
                <a:cs typeface="Baskerville"/>
              </a:rPr>
              <a:t>If 1 fails, the other will too</a:t>
            </a:r>
          </a:p>
          <a:p>
            <a:pPr lvl="1"/>
            <a:endParaRPr lang="en-US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2187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575"/>
            <a:ext cx="8229600" cy="4036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Can you determine the quality of an animal?</a:t>
            </a:r>
          </a:p>
          <a:p>
            <a:pPr marL="0" indent="0" algn="ctr">
              <a:buNone/>
            </a:pPr>
            <a:endParaRPr lang="en-US" sz="4000" b="1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Can one animal be better than another?</a:t>
            </a:r>
            <a:endParaRPr lang="en-US" sz="4000" b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8539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4" y="1252688"/>
            <a:ext cx="9012046" cy="44281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"/>
                <a:cs typeface="Baskerville"/>
              </a:rPr>
              <a:t>Common Deformities of Front Legs:</a:t>
            </a:r>
            <a:endParaRPr lang="en-US" sz="2800" dirty="0" smtClean="0">
              <a:latin typeface="Baskerville"/>
              <a:cs typeface="Baskerville"/>
            </a:endParaRPr>
          </a:p>
          <a:p>
            <a:pPr lvl="1"/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3551" b="3237"/>
          <a:stretch/>
        </p:blipFill>
        <p:spPr>
          <a:xfrm>
            <a:off x="570603" y="1814527"/>
            <a:ext cx="7722159" cy="2688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747" y="4503280"/>
            <a:ext cx="133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Correct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2299" y="4503280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Splay Foot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2357" y="4503280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Pigeon Toe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8391" y="4507232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Knock Kneed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6422" y="4527679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Narrow Base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6728" y="4535606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Wide  Base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0984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850" b="50211"/>
          <a:stretch/>
        </p:blipFill>
        <p:spPr>
          <a:xfrm>
            <a:off x="1391346" y="1880486"/>
            <a:ext cx="6459909" cy="2804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4" y="1252688"/>
            <a:ext cx="9012046" cy="44281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"/>
                <a:cs typeface="Baskerville"/>
              </a:rPr>
              <a:t>Common Deformities of Rear Legs:</a:t>
            </a:r>
            <a:endParaRPr lang="en-US" sz="2800" dirty="0" smtClean="0">
              <a:latin typeface="Baskerville"/>
              <a:cs typeface="Baskerville"/>
            </a:endParaRPr>
          </a:p>
          <a:p>
            <a:pPr lvl="1"/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4027" y="4535606"/>
            <a:ext cx="133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Correct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1609" y="4507232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Sickle Hocked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7686" y="4506578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Post Legged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2533" y="4494047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Camped Under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9305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Evaluating Conformation</a:t>
            </a:r>
            <a:endParaRPr lang="en-US" sz="5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4" y="1252688"/>
            <a:ext cx="9012046" cy="44281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"/>
                <a:cs typeface="Baskerville"/>
              </a:rPr>
              <a:t>Common Deformities of Rear Legs:</a:t>
            </a:r>
            <a:endParaRPr lang="en-US" sz="2800" dirty="0" smtClean="0">
              <a:latin typeface="Baskerville"/>
              <a:cs typeface="Baskerville"/>
            </a:endParaRPr>
          </a:p>
          <a:p>
            <a:pPr lvl="1"/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B.  Discuss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importance of conformation in animal selection and how it is evaluated through the muscular and skeletal systems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637" y="4494047"/>
            <a:ext cx="133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Correct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3736" y="4494047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Cow Hocked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5790" y="4480861"/>
            <a:ext cx="1336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Baskerville"/>
                <a:cs typeface="Baskerville"/>
              </a:rPr>
              <a:t>Cow Hocked &amp; Splay Footed</a:t>
            </a:r>
            <a:endParaRPr lang="en-US" sz="14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9085" y="4455144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Pigeon Toed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598" b="2826"/>
          <a:stretch/>
        </p:blipFill>
        <p:spPr>
          <a:xfrm>
            <a:off x="1197147" y="1880486"/>
            <a:ext cx="6802564" cy="2711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58669" y="4455144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Narrow Base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9287" y="4457113"/>
            <a:ext cx="133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askerville"/>
                <a:cs typeface="Baskerville"/>
              </a:rPr>
              <a:t>Wide Base</a:t>
            </a:r>
            <a:endParaRPr lang="en-US" sz="20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0440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g Parts Diagram Labe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5"/>
          <a:stretch/>
        </p:blipFill>
        <p:spPr>
          <a:xfrm>
            <a:off x="1242495" y="841269"/>
            <a:ext cx="6092336" cy="4321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External Parts</a:t>
            </a:r>
            <a:endParaRPr lang="en-US" sz="5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C.  Label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external parts of agricultural animals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4426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eep Eternal Parts Labe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b="4304"/>
          <a:stretch/>
        </p:blipFill>
        <p:spPr>
          <a:xfrm>
            <a:off x="1072127" y="985971"/>
            <a:ext cx="6185344" cy="425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External Parts</a:t>
            </a:r>
            <a:endParaRPr lang="en-US" sz="5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C.  Label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external parts of agricultural animals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561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er Parts Diagram Labe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>
          <a:xfrm>
            <a:off x="940183" y="457904"/>
            <a:ext cx="6993556" cy="4774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External Parts</a:t>
            </a:r>
            <a:endParaRPr lang="en-US" sz="5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C.  Label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external parts of agricultural animals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4034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iry Cattle Parts Labe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51" y="932350"/>
            <a:ext cx="5825315" cy="436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External Parts</a:t>
            </a:r>
            <a:endParaRPr lang="en-US" sz="5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C.  Label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external parts of agricultural animals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0800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rse Parts Diagram Labe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4"/>
          <a:stretch/>
        </p:blipFill>
        <p:spPr>
          <a:xfrm>
            <a:off x="1157570" y="787675"/>
            <a:ext cx="6818153" cy="4458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External Parts</a:t>
            </a:r>
            <a:endParaRPr lang="en-US" sz="5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C.  Label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external parts of agricultural animals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7211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Livestock Judging</a:t>
            </a:r>
            <a:endParaRPr lang="en-US" sz="54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8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Steps:</a:t>
            </a:r>
          </a:p>
          <a:p>
            <a:pPr marL="0" indent="0">
              <a:buNone/>
            </a:pPr>
            <a:endParaRPr lang="en-US" sz="1600" b="1" dirty="0" smtClean="0">
              <a:latin typeface="Baskerville"/>
              <a:cs typeface="Baskerville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4000" dirty="0" smtClean="0">
                <a:latin typeface="Baskerville"/>
                <a:cs typeface="Baskerville"/>
              </a:rPr>
              <a:t>Identify ideal characteristics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4000" dirty="0" smtClean="0">
                <a:latin typeface="Baskerville"/>
                <a:cs typeface="Baskerville"/>
              </a:rPr>
              <a:t>Compare each animal to the ideal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4000" dirty="0" smtClean="0">
                <a:latin typeface="Baskerville"/>
                <a:cs typeface="Baskerville"/>
              </a:rPr>
              <a:t>Rank from best to worst</a:t>
            </a:r>
            <a:endParaRPr lang="en-US" sz="40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4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Describe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judging process and fill out a judging card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correctly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462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http://babymalcolm.files.wordpress.com/2008/10/hamburger6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87" y="1342550"/>
            <a:ext cx="2606092" cy="384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Livestock Judging</a:t>
            </a:r>
            <a:endParaRPr lang="en-US" sz="54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889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Example:</a:t>
            </a:r>
          </a:p>
          <a:p>
            <a:pPr marL="0" indent="0">
              <a:buNone/>
            </a:pPr>
            <a:endParaRPr lang="en-US" sz="1600" b="1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4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Describe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judging process and fill out a judging card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correctly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8579" y="1367466"/>
            <a:ext cx="4035421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skerville"/>
                <a:cs typeface="Baskerville"/>
              </a:rPr>
              <a:t>An Ideal Hamburger has</a:t>
            </a:r>
            <a:r>
              <a:rPr lang="en-US" sz="2400" b="1" dirty="0" smtClean="0">
                <a:latin typeface="Baskerville"/>
                <a:cs typeface="Baskerville"/>
              </a:rPr>
              <a:t>:</a:t>
            </a:r>
          </a:p>
          <a:p>
            <a:pPr algn="ctr"/>
            <a:endParaRPr lang="en-US" sz="2000" dirty="0">
              <a:latin typeface="Baskerville"/>
              <a:cs typeface="Baskerville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Hamburger patty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Sesame seed bun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Lettuce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Tomatoes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Ketchup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Mustard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Onions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Baskerville"/>
                <a:cs typeface="Baskerville"/>
              </a:rPr>
              <a:t>pickles </a:t>
            </a:r>
          </a:p>
        </p:txBody>
      </p:sp>
    </p:spTree>
    <p:extLst>
      <p:ext uri="{BB962C8B-B14F-4D97-AF65-F5344CB8AC3E}">
        <p14:creationId xmlns:p14="http://schemas.microsoft.com/office/powerpoint/2010/main" val="27715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236194"/>
            <a:ext cx="8665698" cy="488997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When do you evaluate the quality of an animal?</a:t>
            </a:r>
          </a:p>
          <a:p>
            <a:pPr marL="0" indent="0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1- Pre Purchase Exam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Determine if it will perform to the level you need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Be sure it is healthy &amp; structurally sound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Confirm that the sale price matches the value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3050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Livestock Judging</a:t>
            </a:r>
            <a:endParaRPr lang="en-US" sz="54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889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Example: </a:t>
            </a:r>
            <a:r>
              <a:rPr lang="en-US" sz="4000" dirty="0" smtClean="0">
                <a:latin typeface="Baskerville"/>
                <a:cs typeface="Baskerville"/>
              </a:rPr>
              <a:t>Class of Hamburgers</a:t>
            </a:r>
          </a:p>
          <a:p>
            <a:pPr marL="0" indent="0">
              <a:buNone/>
            </a:pPr>
            <a:endParaRPr lang="en-US" sz="1600" b="1" dirty="0" smtClean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4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Describe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judging process and fill out a judging card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correctly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408161" y="1627603"/>
            <a:ext cx="1859039" cy="156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000066"/>
                </a:solidFill>
                <a:latin typeface="Baskerville"/>
                <a:cs typeface="Baskerville"/>
              </a:rPr>
              <a:t>#1</a:t>
            </a:r>
            <a:r>
              <a:rPr lang="en-US" sz="2400" dirty="0" smtClean="0">
                <a:latin typeface="Baskerville"/>
                <a:cs typeface="Baskerville"/>
              </a:rPr>
              <a:t> 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2000" dirty="0" smtClean="0">
                <a:latin typeface="Baskerville"/>
                <a:cs typeface="Baskerville"/>
              </a:rPr>
              <a:t>Bun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2000" dirty="0">
                <a:latin typeface="Baskerville"/>
                <a:cs typeface="Baskerville"/>
              </a:rPr>
              <a:t>P</a:t>
            </a:r>
            <a:r>
              <a:rPr lang="en-US" sz="2000" dirty="0" smtClean="0">
                <a:latin typeface="Baskerville"/>
                <a:cs typeface="Baskerville"/>
              </a:rPr>
              <a:t>atty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2000" dirty="0" smtClean="0">
                <a:latin typeface="Baskerville"/>
                <a:cs typeface="Baskerville"/>
              </a:rPr>
              <a:t>Pickle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2000" dirty="0">
                <a:latin typeface="Baskerville"/>
                <a:cs typeface="Baskerville"/>
              </a:rPr>
              <a:t>K</a:t>
            </a:r>
            <a:r>
              <a:rPr lang="en-US" sz="2000" dirty="0" smtClean="0">
                <a:latin typeface="Baskerville"/>
                <a:cs typeface="Baskerville"/>
              </a:rPr>
              <a:t>etchup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96" y="1668784"/>
            <a:ext cx="2051351" cy="160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ttp://imagecache2.allposters.com/images/pic/PTGPOD/875286~Hamburger-Pos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7020" r="16046" b="15633"/>
          <a:stretch>
            <a:fillRect/>
          </a:stretch>
        </p:blipFill>
        <p:spPr bwMode="auto">
          <a:xfrm>
            <a:off x="4586895" y="3461258"/>
            <a:ext cx="2051351" cy="15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thebesthamburgerrecipes.com/images/20-best-delicious-hamburger-recip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4" y="1668784"/>
            <a:ext cx="2184887" cy="160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 bwMode="auto">
          <a:xfrm>
            <a:off x="223274" y="3461259"/>
            <a:ext cx="2447021" cy="15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442637" y="3325794"/>
            <a:ext cx="1638300" cy="218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0066"/>
                </a:solidFill>
                <a:latin typeface="Baskerville"/>
                <a:cs typeface="Baskerville"/>
              </a:rPr>
              <a:t>#3</a:t>
            </a:r>
            <a:r>
              <a:rPr lang="en-US" sz="2400" dirty="0">
                <a:latin typeface="Baskerville"/>
                <a:cs typeface="Baskerville"/>
              </a:rPr>
              <a:t>  </a:t>
            </a:r>
            <a:endParaRPr lang="en-US" sz="2400" dirty="0" smtClean="0">
              <a:latin typeface="Baskerville"/>
              <a:cs typeface="Baskerville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Bun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Patty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Ketchup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Mustard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Pickles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Onions</a:t>
            </a:r>
            <a:endParaRPr lang="en-US" sz="2000" dirty="0">
              <a:latin typeface="Baskerville"/>
              <a:cs typeface="Baskerville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858000" y="1604829"/>
            <a:ext cx="1949930" cy="158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0066"/>
                </a:solidFill>
                <a:latin typeface="Baskerville"/>
                <a:cs typeface="Baskerville"/>
              </a:rPr>
              <a:t>#2</a:t>
            </a:r>
            <a:r>
              <a:rPr lang="en-US" sz="2400" dirty="0">
                <a:latin typeface="Baskerville"/>
                <a:cs typeface="Baskerville"/>
              </a:rPr>
              <a:t>  </a:t>
            </a:r>
            <a:endParaRPr lang="en-US" sz="2400" dirty="0" smtClean="0">
              <a:latin typeface="Baskerville"/>
              <a:cs typeface="Baskerville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Bun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Patty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Baskerville"/>
                <a:cs typeface="Baskerville"/>
              </a:rPr>
              <a:t>P</a:t>
            </a:r>
            <a:r>
              <a:rPr lang="en-US" sz="2000" dirty="0" smtClean="0">
                <a:latin typeface="Baskerville"/>
                <a:cs typeface="Baskerville"/>
              </a:rPr>
              <a:t>ickle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858000" y="3308860"/>
            <a:ext cx="2133600" cy="197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0066"/>
                </a:solidFill>
                <a:latin typeface="Baskerville"/>
                <a:cs typeface="Baskerville"/>
              </a:rPr>
              <a:t>#4</a:t>
            </a:r>
            <a:r>
              <a:rPr lang="en-US" sz="2400" dirty="0">
                <a:latin typeface="Baskerville"/>
                <a:cs typeface="Baskerville"/>
              </a:rPr>
              <a:t>  </a:t>
            </a:r>
            <a:endParaRPr lang="en-US" sz="2400" dirty="0" smtClean="0">
              <a:latin typeface="Baskerville"/>
              <a:cs typeface="Baskerville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Sesame </a:t>
            </a:r>
            <a:r>
              <a:rPr lang="en-US" sz="2000" dirty="0">
                <a:latin typeface="Baskerville"/>
                <a:cs typeface="Baskerville"/>
              </a:rPr>
              <a:t>seed </a:t>
            </a:r>
            <a:r>
              <a:rPr lang="en-US" sz="2000" dirty="0" smtClean="0">
                <a:latin typeface="Baskerville"/>
                <a:cs typeface="Baskerville"/>
              </a:rPr>
              <a:t>bun</a:t>
            </a:r>
            <a:endParaRPr lang="en-US" sz="2000" dirty="0">
              <a:latin typeface="Baskerville"/>
              <a:cs typeface="Baskerville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Patty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>
                <a:latin typeface="Baskerville"/>
                <a:cs typeface="Baskerville"/>
              </a:rPr>
              <a:t>T</a:t>
            </a:r>
            <a:r>
              <a:rPr lang="en-US" sz="2000" dirty="0" smtClean="0">
                <a:latin typeface="Baskerville"/>
                <a:cs typeface="Baskerville"/>
              </a:rPr>
              <a:t>omatoes</a:t>
            </a:r>
            <a:r>
              <a:rPr lang="en-US" sz="2000" dirty="0">
                <a:latin typeface="Baskerville"/>
                <a:cs typeface="Baskerville"/>
              </a:rPr>
              <a:t>, </a:t>
            </a:r>
            <a:endParaRPr lang="en-US" sz="2000" dirty="0" smtClean="0">
              <a:latin typeface="Baskerville"/>
              <a:cs typeface="Baskerville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Pickles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Lettuce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 smtClean="0">
                <a:latin typeface="Baskerville"/>
                <a:cs typeface="Baskerville"/>
              </a:rPr>
              <a:t>Ketchup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</a:pPr>
            <a:r>
              <a:rPr lang="en-US" sz="2000" dirty="0">
                <a:latin typeface="Baskerville"/>
                <a:cs typeface="Baskerville"/>
              </a:rPr>
              <a:t>M</a:t>
            </a:r>
            <a:r>
              <a:rPr lang="en-US" sz="2000" dirty="0" smtClean="0">
                <a:latin typeface="Baskerville"/>
                <a:cs typeface="Baskerville"/>
              </a:rPr>
              <a:t>ustard</a:t>
            </a:r>
            <a:r>
              <a:rPr lang="en-US" dirty="0">
                <a:latin typeface="Baskerville"/>
                <a:cs typeface="Baskerville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7887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Livestock Judging</a:t>
            </a:r>
            <a:endParaRPr lang="en-US" sz="54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4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Describe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judging process and fill out a judging card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correctly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26955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81000" y="12954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 smtClean="0">
                <a:latin typeface="Baskerville"/>
                <a:cs typeface="Baskerville"/>
              </a:rPr>
              <a:t>I PLACE THIS CLASS:</a:t>
            </a:r>
            <a:br>
              <a:rPr lang="en-US" sz="4100" dirty="0" smtClean="0">
                <a:latin typeface="Baskerville"/>
                <a:cs typeface="Baskerville"/>
              </a:rPr>
            </a:br>
            <a:r>
              <a:rPr lang="en-US" sz="1800" dirty="0" smtClean="0">
                <a:latin typeface="Baskerville"/>
                <a:cs typeface="Baskerville"/>
              </a:rPr>
              <a:t/>
            </a:r>
            <a:br>
              <a:rPr lang="en-US" sz="1800" dirty="0" smtClean="0">
                <a:latin typeface="Baskerville"/>
                <a:cs typeface="Baskerville"/>
              </a:rPr>
            </a:br>
            <a:r>
              <a:rPr lang="en-US" sz="3600" dirty="0" smtClean="0">
                <a:latin typeface="Arial" charset="0"/>
              </a:rPr>
              <a:t>______ -  ______ -  ______ -  _____</a:t>
            </a:r>
            <a:endParaRPr lang="en-US" sz="3600" dirty="0">
              <a:latin typeface="Arial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19939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://imagecache2.allposters.com/images/pic/PTGPOD/875286~Hamburger-Pos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7020" r="16046" b="15633"/>
          <a:stretch>
            <a:fillRect/>
          </a:stretch>
        </p:blipFill>
        <p:spPr bwMode="auto">
          <a:xfrm>
            <a:off x="228600" y="3276600"/>
            <a:ext cx="210343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www.thebesthamburgerrecipes.com/images/20-best-delicious-hamburger-recip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20288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914400" y="2057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14400" y="2057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048000" y="2057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105400" y="2057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010400" y="2057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56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dging C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"/>
          <a:stretch/>
        </p:blipFill>
        <p:spPr>
          <a:xfrm>
            <a:off x="2882900" y="999068"/>
            <a:ext cx="3358595" cy="421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Livestock Judging</a:t>
            </a:r>
            <a:endParaRPr lang="en-US" sz="54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4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Describe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the judging process and fill out a judging card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correctly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6533" y="4707467"/>
            <a:ext cx="47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askerville"/>
                <a:cs typeface="Baskerville"/>
              </a:rPr>
              <a:t>X</a:t>
            </a:r>
            <a:endParaRPr lang="en-US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2800" y="1591735"/>
            <a:ext cx="132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askerville"/>
                <a:cs typeface="Baskerville"/>
              </a:rPr>
              <a:t>Sam Jones</a:t>
            </a:r>
            <a:endParaRPr lang="en-US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56666" y="2201332"/>
            <a:ext cx="116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Baskerville"/>
                <a:cs typeface="Baskerville"/>
              </a:rPr>
              <a:t>Market Steers</a:t>
            </a:r>
            <a:endParaRPr lang="en-US" sz="11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2266" y="2912533"/>
            <a:ext cx="47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Baskerville"/>
                <a:cs typeface="Baskerville"/>
              </a:rPr>
              <a:t>48</a:t>
            </a:r>
            <a:endParaRPr lang="en-US" sz="14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2266" y="3369508"/>
            <a:ext cx="47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Baskerville"/>
                <a:cs typeface="Baskerville"/>
              </a:rPr>
              <a:t>40</a:t>
            </a:r>
            <a:endParaRPr lang="en-US" sz="1600" b="1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7086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271812"/>
            <a:ext cx="8229600" cy="4955950"/>
          </a:xfrm>
        </p:spPr>
        <p:txBody>
          <a:bodyPr/>
          <a:lstStyle/>
          <a:p>
            <a:r>
              <a:rPr lang="en-US" sz="3600" b="1" dirty="0" smtClean="0">
                <a:latin typeface="Baskerville"/>
                <a:cs typeface="Baskerville"/>
              </a:rPr>
              <a:t>Market </a:t>
            </a:r>
            <a:r>
              <a:rPr lang="en-US" dirty="0" smtClean="0">
                <a:latin typeface="Baskerville"/>
                <a:cs typeface="Baskerville"/>
              </a:rPr>
              <a:t>= Animals being judged for immediate slaughter</a:t>
            </a:r>
          </a:p>
          <a:p>
            <a:r>
              <a:rPr lang="en-US" sz="3600" b="1" dirty="0" smtClean="0">
                <a:latin typeface="Baskerville"/>
                <a:cs typeface="Baskerville"/>
              </a:rPr>
              <a:t>Feeder</a:t>
            </a:r>
            <a:r>
              <a:rPr lang="en-US" dirty="0" smtClean="0">
                <a:latin typeface="Baskerville"/>
                <a:cs typeface="Baskerville"/>
              </a:rPr>
              <a:t> = Animals that still have time to grow and finish</a:t>
            </a:r>
          </a:p>
          <a:p>
            <a:r>
              <a:rPr lang="en-US" sz="3600" b="1" dirty="0" smtClean="0">
                <a:latin typeface="Baskerville"/>
                <a:cs typeface="Baskerville"/>
              </a:rPr>
              <a:t>Breeding</a:t>
            </a:r>
            <a:r>
              <a:rPr lang="en-US" dirty="0" smtClean="0">
                <a:latin typeface="Baskerville"/>
                <a:cs typeface="Baskerville"/>
              </a:rPr>
              <a:t> = Male or Female Animals evaluated for their breeding quality</a:t>
            </a:r>
          </a:p>
          <a:p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1765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70400" y="1271812"/>
            <a:ext cx="4216400" cy="49559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Baskerville"/>
                <a:cs typeface="Baskerville"/>
              </a:rPr>
              <a:t>Market Hogs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Long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Shape &amp; Definition to Muscle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Structural Correctness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" name="Picture 2" descr="Pig Parts Dia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1534198"/>
            <a:ext cx="3970867" cy="3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70400" y="1271812"/>
            <a:ext cx="4216400" cy="49559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Baskerville"/>
                <a:cs typeface="Baskerville"/>
              </a:rPr>
              <a:t>Market Steers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Size and width (muscling)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Strong &amp; </a:t>
            </a:r>
            <a:r>
              <a:rPr lang="en-US" dirty="0">
                <a:latin typeface="Baskerville"/>
                <a:cs typeface="Baskerville"/>
              </a:rPr>
              <a:t>l</a:t>
            </a:r>
            <a:r>
              <a:rPr lang="en-US" dirty="0" smtClean="0">
                <a:latin typeface="Baskerville"/>
                <a:cs typeface="Baskerville"/>
              </a:rPr>
              <a:t>evel topline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Square on feet and legs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" name="Picture 2" descr="Steer Parts Dia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1271812"/>
            <a:ext cx="4157133" cy="32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70400" y="1271812"/>
            <a:ext cx="4216400" cy="49559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Baskerville"/>
                <a:cs typeface="Baskerville"/>
              </a:rPr>
              <a:t>Market Sheep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Length of Loin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Size &amp; Shape of leg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Width of shoulder and breast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5" name="Picture 4" descr="Sheep Parts Diagram 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8" y="1271812"/>
            <a:ext cx="4034603" cy="31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70400" y="1271812"/>
            <a:ext cx="4216400" cy="49559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Baskerville"/>
                <a:cs typeface="Baskerville"/>
              </a:rPr>
              <a:t>Horses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Balance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Muscling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Structural Correctness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" name="Picture 2" descr="Horse Parts Dia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947"/>
            <a:ext cx="4301067" cy="33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Judge a Class</a:t>
            </a:r>
            <a:endParaRPr lang="en-US" sz="54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5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Judge </a:t>
            </a:r>
            <a:r>
              <a:rPr lang="en-US" sz="1600" dirty="0">
                <a:solidFill>
                  <a:srgbClr val="7F7F7F"/>
                </a:solidFill>
                <a:latin typeface="Baskerville"/>
                <a:cs typeface="Baskerville"/>
              </a:rPr>
              <a:t>classes of </a:t>
            </a: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livestock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70400" y="1271812"/>
            <a:ext cx="4216400" cy="49559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Baskerville"/>
                <a:cs typeface="Baskerville"/>
              </a:rPr>
              <a:t>Dairy Cattle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Size </a:t>
            </a:r>
            <a:r>
              <a:rPr lang="en-US" sz="2000" dirty="0" smtClean="0">
                <a:latin typeface="Baskerville"/>
                <a:cs typeface="Baskerville"/>
              </a:rPr>
              <a:t>(Height, Depth, Width)</a:t>
            </a:r>
            <a:endParaRPr lang="en-US" dirty="0" smtClean="0">
              <a:latin typeface="Baskerville"/>
              <a:cs typeface="Baskervill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skerville"/>
                <a:cs typeface="Baskerville"/>
              </a:rPr>
              <a:t>Dairyness</a:t>
            </a:r>
            <a:r>
              <a:rPr lang="en-US" dirty="0" smtClean="0">
                <a:latin typeface="Baskerville"/>
                <a:cs typeface="Baskerville"/>
              </a:rPr>
              <a:t> &amp; Femininity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Mammary Structure</a:t>
            </a:r>
            <a:endParaRPr lang="en-US" dirty="0">
              <a:latin typeface="Baskerville"/>
              <a:cs typeface="Baskerville"/>
            </a:endParaRPr>
          </a:p>
        </p:txBody>
      </p:sp>
      <p:pic>
        <p:nvPicPr>
          <p:cNvPr id="3" name="Picture 2" descr="Dairy Cattle Pa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271812"/>
            <a:ext cx="4052261" cy="31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Oral Reasons</a:t>
            </a:r>
            <a:endParaRPr lang="en-US" sz="5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812"/>
            <a:ext cx="8229600" cy="4955950"/>
          </a:xfrm>
        </p:spPr>
        <p:txBody>
          <a:bodyPr/>
          <a:lstStyle/>
          <a:p>
            <a:r>
              <a:rPr lang="en-US" dirty="0" smtClean="0">
                <a:latin typeface="Baskerville"/>
                <a:cs typeface="Baskerville"/>
              </a:rPr>
              <a:t>An explanation of why you ranked the class as you did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Provide backup for your judgment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 min or less</a:t>
            </a:r>
          </a:p>
          <a:p>
            <a:endParaRPr lang="en-US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6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Present oral reasons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0087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236194"/>
            <a:ext cx="8665698" cy="488997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When do you evaluate the quality of an animal?</a:t>
            </a:r>
          </a:p>
          <a:p>
            <a:pPr marL="0" indent="0">
              <a:buNone/>
            </a:pPr>
            <a:r>
              <a:rPr lang="en-US" sz="4000" b="1" dirty="0">
                <a:latin typeface="Baskerville"/>
                <a:cs typeface="Baskerville"/>
              </a:rPr>
              <a:t>2</a:t>
            </a:r>
            <a:r>
              <a:rPr lang="en-US" sz="4000" b="1" dirty="0" smtClean="0">
                <a:latin typeface="Baskerville"/>
                <a:cs typeface="Baskerville"/>
              </a:rPr>
              <a:t>- Determining Sale Prices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Overpriced animals don’t usually sell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Underpriced animals lose potential profit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13649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Oral Reasons</a:t>
            </a:r>
            <a:endParaRPr lang="en-US" sz="5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 startAt="6"/>
            </a:pPr>
            <a:r>
              <a:rPr lang="en-US" sz="1600" dirty="0" smtClean="0">
                <a:solidFill>
                  <a:srgbClr val="7F7F7F"/>
                </a:solidFill>
                <a:latin typeface="Baskerville"/>
                <a:cs typeface="Baskerville"/>
              </a:rPr>
              <a:t>Present oral reasons</a:t>
            </a:r>
            <a:endParaRPr lang="en-US" sz="1600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graphicFrame>
        <p:nvGraphicFramePr>
          <p:cNvPr id="21" name="Group 20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49654872"/>
              </p:ext>
            </p:extLst>
          </p:nvPr>
        </p:nvGraphicFramePr>
        <p:xfrm>
          <a:off x="228600" y="325437"/>
          <a:ext cx="8610600" cy="6201728"/>
        </p:xfrm>
        <a:graphic>
          <a:graphicData uri="http://schemas.openxmlformats.org/drawingml/2006/table">
            <a:tbl>
              <a:tblPr/>
              <a:tblGrid>
                <a:gridCol w="2938463"/>
                <a:gridCol w="2754312"/>
                <a:gridCol w="2917825"/>
              </a:tblGrid>
              <a:tr h="149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“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#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wins this class because…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DA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(another good thing about 1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st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DA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“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#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second. I recognize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that it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(something good about 2nd that was better than 1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)</a:t>
                      </a:r>
                      <a:endParaRPr kumimoji="0" lang="en-US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9FB"/>
                    </a:solidFill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Good thing about 2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9F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(Another good thing about 2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place)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9F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“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#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...places 3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.  I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realize it…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(something about 3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 that was better than 2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nd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)</a:t>
                      </a:r>
                      <a:endParaRPr kumimoji="0" lang="en-US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2EF"/>
                    </a:solidFill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Good thing about 3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2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Good thing about 3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2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“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#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places last in the class today…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(something about last place that was better than 3</a:t>
                      </a:r>
                      <a:r>
                        <a:rPr kumimoji="0" lang="en-US" sz="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rd</a:t>
                      </a: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)</a:t>
                      </a:r>
                      <a:endParaRPr kumimoji="0" 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</a:tr>
              <a:tr h="149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Genev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Genev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“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#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placed last because…</a:t>
                      </a:r>
                      <a:r>
                        <a:rPr kumimoji="0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”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Group 178"/>
          <p:cNvGraphicFramePr>
            <a:graphicFrameLocks noGrp="1"/>
          </p:cNvGraphicFramePr>
          <p:nvPr/>
        </p:nvGraphicFramePr>
        <p:xfrm>
          <a:off x="1295400" y="5867400"/>
          <a:ext cx="3429000" cy="660400"/>
        </p:xfrm>
        <a:graphic>
          <a:graphicData uri="http://schemas.openxmlformats.org/drawingml/2006/table">
            <a:tbl>
              <a:tblPr/>
              <a:tblGrid>
                <a:gridCol w="857250"/>
                <a:gridCol w="857250"/>
                <a:gridCol w="857250"/>
                <a:gridCol w="85725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FD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179"/>
          <p:cNvSpPr txBox="1">
            <a:spLocks noChangeArrowheads="1"/>
          </p:cNvSpPr>
          <p:nvPr/>
        </p:nvSpPr>
        <p:spPr bwMode="auto">
          <a:xfrm>
            <a:off x="3352800" y="838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24" name="Text Box 180"/>
          <p:cNvSpPr txBox="1">
            <a:spLocks noChangeArrowheads="1"/>
          </p:cNvSpPr>
          <p:nvPr/>
        </p:nvSpPr>
        <p:spPr bwMode="auto">
          <a:xfrm>
            <a:off x="304800" y="762000"/>
            <a:ext cx="2743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i="1" dirty="0">
                <a:latin typeface="Times New Roman" charset="0"/>
              </a:rPr>
              <a:t>…it resembles the ideal hamburger the closest.  Although it </a:t>
            </a:r>
            <a:r>
              <a:rPr lang="en-US" sz="1200" b="1" i="1" dirty="0" smtClean="0">
                <a:latin typeface="Times New Roman" charset="0"/>
              </a:rPr>
              <a:t>doesn‘t </a:t>
            </a:r>
            <a:r>
              <a:rPr lang="en-US" sz="1200" b="1" i="1" dirty="0">
                <a:latin typeface="Times New Roman" charset="0"/>
              </a:rPr>
              <a:t>have onions, it is the only hamburger that has a sesame seed bun…</a:t>
            </a:r>
            <a:r>
              <a:rPr lang="ja-JP" altLang="en-US" sz="1200" b="1" i="1" dirty="0">
                <a:latin typeface="Times New Roman" charset="0"/>
              </a:rPr>
              <a:t>”</a:t>
            </a:r>
            <a:endParaRPr lang="en-US" sz="1200" b="1" i="1" dirty="0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dirty="0">
              <a:latin typeface="Times New Roman" charset="0"/>
            </a:endParaRPr>
          </a:p>
        </p:txBody>
      </p:sp>
      <p:sp>
        <p:nvSpPr>
          <p:cNvPr id="25" name="Text Box 182"/>
          <p:cNvSpPr txBox="1">
            <a:spLocks noChangeArrowheads="1"/>
          </p:cNvSpPr>
          <p:nvPr/>
        </p:nvSpPr>
        <p:spPr bwMode="auto">
          <a:xfrm>
            <a:off x="3200400" y="533400"/>
            <a:ext cx="2743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endParaRPr lang="en-US" b="1">
              <a:latin typeface="Times New Roman" charset="0"/>
            </a:endParaRPr>
          </a:p>
          <a:p>
            <a:pPr eaLnBrk="1" hangingPunct="1"/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…along with tomatoes, pickles, lettuce, and ketchup.</a:t>
            </a:r>
            <a:r>
              <a:rPr lang="ja-JP" altLang="en-US" b="1" i="1">
                <a:latin typeface="Times New Roman" charset="0"/>
              </a:rPr>
              <a:t>”</a:t>
            </a:r>
            <a:r>
              <a:rPr lang="en-US">
                <a:latin typeface="Times New Roman" charset="0"/>
              </a:rPr>
              <a:t> </a:t>
            </a: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26" name="Text Box 185"/>
          <p:cNvSpPr txBox="1">
            <a:spLocks noChangeArrowheads="1"/>
          </p:cNvSpPr>
          <p:nvPr/>
        </p:nvSpPr>
        <p:spPr bwMode="auto">
          <a:xfrm>
            <a:off x="5943600" y="762000"/>
            <a:ext cx="2743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latin typeface="Times New Roman" charset="0"/>
              </a:rPr>
              <a:t>…has onions, it lacks the overall completeness found in hamburger #4.</a:t>
            </a:r>
            <a:r>
              <a:rPr lang="ja-JP" altLang="en-US" b="1" i="1">
                <a:latin typeface="Times New Roman" charset="0"/>
              </a:rPr>
              <a:t>”</a:t>
            </a:r>
            <a:r>
              <a:rPr lang="en-US" b="1" i="1">
                <a:latin typeface="Times New Roman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27" name="Text Box 187"/>
          <p:cNvSpPr txBox="1">
            <a:spLocks noChangeArrowheads="1"/>
          </p:cNvSpPr>
          <p:nvPr/>
        </p:nvSpPr>
        <p:spPr bwMode="auto">
          <a:xfrm>
            <a:off x="381000" y="2209800"/>
            <a:ext cx="2743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#3 is a good looking hamburger and displays the </a:t>
            </a:r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bigger than the bun</a:t>
            </a:r>
            <a:r>
              <a:rPr lang="ja-JP" altLang="en-US" b="1" i="1">
                <a:latin typeface="Times New Roman" charset="0"/>
              </a:rPr>
              <a:t>”</a:t>
            </a:r>
            <a:r>
              <a:rPr lang="en-US" b="1" i="1">
                <a:latin typeface="Times New Roman" charset="0"/>
              </a:rPr>
              <a:t> characteristic…</a:t>
            </a:r>
            <a:r>
              <a:rPr lang="en-US">
                <a:latin typeface="Times New Roman" charset="0"/>
              </a:rPr>
              <a:t> </a:t>
            </a:r>
            <a:r>
              <a:rPr lang="ja-JP" altLang="en-US" sz="1200" b="1" i="1">
                <a:latin typeface="Times New Roman" charset="0"/>
              </a:rPr>
              <a:t>”</a:t>
            </a: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28" name="Text Box 188"/>
          <p:cNvSpPr txBox="1">
            <a:spLocks noChangeArrowheads="1"/>
          </p:cNvSpPr>
          <p:nvPr/>
        </p:nvSpPr>
        <p:spPr bwMode="auto">
          <a:xfrm>
            <a:off x="3200400" y="2209800"/>
            <a:ext cx="2743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latin typeface="Times New Roman" charset="0"/>
              </a:rPr>
              <a:t>…and has all of the desired condiments except the sesame seed bun and lettuce. </a:t>
            </a:r>
          </a:p>
          <a:p>
            <a:pPr eaLnBrk="1" hangingPunct="1">
              <a:spcBef>
                <a:spcPct val="50000"/>
              </a:spcBef>
            </a:pP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29" name="Text Box 190"/>
          <p:cNvSpPr txBox="1">
            <a:spLocks noChangeArrowheads="1"/>
          </p:cNvSpPr>
          <p:nvPr/>
        </p:nvSpPr>
        <p:spPr bwMode="auto">
          <a:xfrm>
            <a:off x="6019800" y="2438400"/>
            <a:ext cx="2743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…has a unique look., but just doesn</a:t>
            </a:r>
            <a:r>
              <a:rPr lang="ja-JP" altLang="en-US" b="1" i="1">
                <a:latin typeface="Times New Roman" charset="0"/>
              </a:rPr>
              <a:t>’</a:t>
            </a:r>
            <a:r>
              <a:rPr lang="en-US" b="1" i="1">
                <a:latin typeface="Times New Roman" charset="0"/>
              </a:rPr>
              <a:t>t have the overall quality of the top two hamburgers</a:t>
            </a:r>
            <a:r>
              <a:rPr lang="ja-JP" altLang="en-US" b="1" i="1">
                <a:latin typeface="Times New Roman" charset="0"/>
              </a:rPr>
              <a:t>”</a:t>
            </a:r>
            <a:r>
              <a:rPr lang="en-US" b="1" i="1">
                <a:latin typeface="Times New Roman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30" name="Text Box 192"/>
          <p:cNvSpPr txBox="1">
            <a:spLocks noChangeArrowheads="1"/>
          </p:cNvSpPr>
          <p:nvPr/>
        </p:nvSpPr>
        <p:spPr bwMode="auto">
          <a:xfrm>
            <a:off x="304800" y="3810000"/>
            <a:ext cx="2743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…it places 3rd in the class.  It has a quality patty…</a:t>
            </a:r>
            <a:endParaRPr lang="en-US" sz="1200">
              <a:latin typeface="Times New Roman" charset="0"/>
            </a:endParaRPr>
          </a:p>
        </p:txBody>
      </p:sp>
      <p:sp>
        <p:nvSpPr>
          <p:cNvPr id="31" name="Text Box 193"/>
          <p:cNvSpPr txBox="1">
            <a:spLocks noChangeArrowheads="1"/>
          </p:cNvSpPr>
          <p:nvPr/>
        </p:nvSpPr>
        <p:spPr bwMode="auto">
          <a:xfrm>
            <a:off x="3200400" y="3886200"/>
            <a:ext cx="274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..along with cheese and ketchup, </a:t>
            </a:r>
          </a:p>
          <a:p>
            <a:pPr eaLnBrk="1" hangingPunct="1">
              <a:spcBef>
                <a:spcPct val="50000"/>
              </a:spcBef>
            </a:pP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32" name="Text Box 198"/>
          <p:cNvSpPr txBox="1">
            <a:spLocks noChangeArrowheads="1"/>
          </p:cNvSpPr>
          <p:nvPr/>
        </p:nvSpPr>
        <p:spPr bwMode="auto">
          <a:xfrm>
            <a:off x="6019800" y="3962400"/>
            <a:ext cx="2743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 i="1">
                <a:latin typeface="Times New Roman" charset="0"/>
              </a:rPr>
              <a:t>“</a:t>
            </a:r>
            <a:r>
              <a:rPr lang="en-US" b="1" i="1">
                <a:latin typeface="Times New Roman" charset="0"/>
              </a:rPr>
              <a:t>Granted, this would be quite tasty to a child with a simple palette, it the least quality hamburger</a:t>
            </a:r>
            <a:r>
              <a:rPr lang="ja-JP" altLang="en-US" b="1" i="1">
                <a:latin typeface="Times New Roman" charset="0"/>
              </a:rPr>
              <a:t>”</a:t>
            </a:r>
            <a:r>
              <a:rPr lang="en-US" b="1" i="1">
                <a:latin typeface="Times New Roman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1200" b="1" i="1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latin typeface="Times New Roman" charset="0"/>
            </a:endParaRPr>
          </a:p>
        </p:txBody>
      </p:sp>
      <p:sp>
        <p:nvSpPr>
          <p:cNvPr id="33" name="Text Box 200"/>
          <p:cNvSpPr txBox="1">
            <a:spLocks noChangeArrowheads="1"/>
          </p:cNvSpPr>
          <p:nvPr/>
        </p:nvSpPr>
        <p:spPr bwMode="auto">
          <a:xfrm>
            <a:off x="6019800" y="5436656"/>
            <a:ext cx="2743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r>
              <a:rPr lang="ja-JP" altLang="en-US" sz="1000" b="1" i="1" dirty="0">
                <a:latin typeface="Times New Roman" charset="0"/>
              </a:rPr>
              <a:t>“</a:t>
            </a:r>
            <a:r>
              <a:rPr lang="en-US" sz="1000" b="1" i="1" dirty="0">
                <a:latin typeface="Times New Roman" charset="0"/>
              </a:rPr>
              <a:t>…it simply does not posses the overall quality and completeness of this class of hamburgers today.</a:t>
            </a:r>
          </a:p>
          <a:p>
            <a:pPr eaLnBrk="1" hangingPunct="1"/>
            <a:endParaRPr lang="en-US" sz="1000" b="1" i="1" dirty="0">
              <a:latin typeface="Times New Roman" charset="0"/>
            </a:endParaRPr>
          </a:p>
          <a:p>
            <a:pPr eaLnBrk="1" hangingPunct="1"/>
            <a:r>
              <a:rPr lang="en-US" sz="1000" b="1" i="1" dirty="0">
                <a:latin typeface="Times New Roman" charset="0"/>
              </a:rPr>
              <a:t>Therefore I place this class of hamburgers,</a:t>
            </a:r>
          </a:p>
          <a:p>
            <a:pPr eaLnBrk="1" hangingPunct="1"/>
            <a:r>
              <a:rPr lang="en-US" sz="1000" b="1" i="1" dirty="0">
                <a:latin typeface="Times New Roman" charset="0"/>
              </a:rPr>
              <a:t>4 – 3 – 1 – 2  </a:t>
            </a:r>
            <a:r>
              <a:rPr lang="ja-JP" altLang="en-US" sz="1000" b="1" i="1" dirty="0">
                <a:latin typeface="Times New Roman" charset="0"/>
              </a:rPr>
              <a:t>“</a:t>
            </a:r>
            <a:endParaRPr lang="en-US" sz="1000" b="1" i="1" dirty="0">
              <a:latin typeface="Times New Roman" charset="0"/>
            </a:endParaRPr>
          </a:p>
          <a:p>
            <a:pPr algn="ctr" eaLnBrk="1" hangingPunct="1"/>
            <a:endParaRPr lang="en-US" sz="1000" b="1" i="1" dirty="0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229600" cy="1022654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Bell Quiz</a:t>
            </a:r>
            <a:endParaRPr lang="en-US" sz="5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812"/>
            <a:ext cx="8229600" cy="401138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Give an example of 1 good pre purchase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Describe what a replacement heifer is in a cow/calf operation and how they are chosen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What is the definition of “sound” when used to describe animals?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How does the muscular and skeletal system effect an animal’s structure?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Draw a picture of an animal with pigeon toes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Baskerville"/>
              <a:cs typeface="Baskerville"/>
            </a:endParaRPr>
          </a:p>
          <a:p>
            <a:endParaRPr lang="en-US" dirty="0">
              <a:latin typeface="Baskerville"/>
              <a:cs typeface="Baskervil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9469" y="778933"/>
            <a:ext cx="313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"/>
                <a:cs typeface="Baskerville"/>
              </a:rPr>
              <a:t>Objective A &amp; B</a:t>
            </a:r>
            <a:endParaRPr lang="en-US" sz="2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0390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13"/>
            <a:ext cx="8229600" cy="1022654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Bell Quiz</a:t>
            </a:r>
            <a:endParaRPr lang="en-US" sz="5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812"/>
            <a:ext cx="8229600" cy="401138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What is the bony anatomical part between an animal’s ears?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How many points are possible in a typical judging class?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What is the difference between a “feeder” class and a “market” class?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Describe an ideal market hog.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skerville"/>
                <a:cs typeface="Baskerville"/>
              </a:rPr>
              <a:t>What is the purpose of oral reasons?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Baskerville"/>
              <a:cs typeface="Baskerville"/>
            </a:endParaRPr>
          </a:p>
          <a:p>
            <a:endParaRPr lang="en-US" dirty="0">
              <a:latin typeface="Baskerville"/>
              <a:cs typeface="Baskervil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9469" y="778933"/>
            <a:ext cx="313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"/>
                <a:cs typeface="Baskerville"/>
              </a:rPr>
              <a:t>Objective C, D, &amp; E</a:t>
            </a:r>
            <a:endParaRPr lang="en-US" sz="2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952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8824"/>
            <a:ext cx="2222339" cy="153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732" t="9643" r="-1856" b="14368"/>
          <a:stretch/>
        </p:blipFill>
        <p:spPr>
          <a:xfrm>
            <a:off x="4391763" y="5282539"/>
            <a:ext cx="2645637" cy="1601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208" y="5321013"/>
            <a:ext cx="2328165" cy="156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339" y="5291077"/>
            <a:ext cx="2222339" cy="159337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5317099"/>
            <a:ext cx="91440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0600512">
            <a:off x="1045030" y="5128465"/>
            <a:ext cx="203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1</a:t>
            </a:r>
            <a:r>
              <a:rPr lang="en-US" sz="7200" baseline="300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st</a:t>
            </a:r>
            <a:r>
              <a:rPr lang="en-US" sz="7200" dirty="0" smtClean="0">
                <a:solidFill>
                  <a:schemeClr val="bg1">
                    <a:lumMod val="50000"/>
                    <a:alpha val="7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 </a:t>
            </a:r>
            <a:endParaRPr lang="en-US" sz="7200" dirty="0">
              <a:solidFill>
                <a:schemeClr val="bg1">
                  <a:lumMod val="50000"/>
                  <a:alpha val="7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11" name="TextBox 10"/>
          <p:cNvSpPr txBox="1"/>
          <p:nvPr/>
        </p:nvSpPr>
        <p:spPr>
          <a:xfrm rot="462308">
            <a:off x="4112632" y="5552977"/>
            <a:ext cx="203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2</a:t>
            </a:r>
            <a:r>
              <a:rPr lang="en-US" sz="7200" baseline="300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nd</a:t>
            </a:r>
            <a:r>
              <a:rPr lang="en-US" sz="7200" dirty="0" smtClean="0">
                <a:solidFill>
                  <a:schemeClr val="bg1">
                    <a:lumMod val="50000"/>
                    <a:alpha val="7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 </a:t>
            </a:r>
            <a:endParaRPr lang="en-US" sz="7200" dirty="0">
              <a:solidFill>
                <a:schemeClr val="bg1">
                  <a:lumMod val="50000"/>
                  <a:alpha val="7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12" name="TextBox 11"/>
          <p:cNvSpPr txBox="1"/>
          <p:nvPr/>
        </p:nvSpPr>
        <p:spPr>
          <a:xfrm rot="20600512">
            <a:off x="6439482" y="5323432"/>
            <a:ext cx="203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3</a:t>
            </a:r>
            <a:r>
              <a:rPr lang="en-US" sz="7200" baseline="30000" dirty="0" smtClean="0">
                <a:solidFill>
                  <a:srgbClr val="FFFFFF">
                    <a:alpha val="7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rd</a:t>
            </a:r>
            <a:r>
              <a:rPr lang="en-US" sz="7200" dirty="0" smtClean="0">
                <a:solidFill>
                  <a:schemeClr val="bg1">
                    <a:lumMod val="50000"/>
                    <a:alpha val="7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nard MT Condensed"/>
                <a:cs typeface="Bernard MT Condensed"/>
              </a:rPr>
              <a:t> </a:t>
            </a:r>
            <a:endParaRPr lang="en-US" sz="7200" dirty="0">
              <a:solidFill>
                <a:schemeClr val="bg1">
                  <a:lumMod val="50000"/>
                  <a:alpha val="7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82671"/>
            <a:ext cx="794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DJB JAMIE"/>
                <a:cs typeface="DJB JAMIE"/>
              </a:rPr>
              <a:t>Introduction to Livestock Judging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DJB JAMIE"/>
              <a:cs typeface="DJB JAMIE"/>
            </a:endParaRPr>
          </a:p>
        </p:txBody>
      </p:sp>
    </p:spTree>
    <p:extLst>
      <p:ext uri="{BB962C8B-B14F-4D97-AF65-F5344CB8AC3E}">
        <p14:creationId xmlns:p14="http://schemas.microsoft.com/office/powerpoint/2010/main" val="39969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236194"/>
            <a:ext cx="8665698" cy="488997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When do you evaluate the quality of an animal?</a:t>
            </a:r>
          </a:p>
          <a:p>
            <a:pPr marL="0" indent="0">
              <a:buNone/>
            </a:pPr>
            <a:r>
              <a:rPr lang="en-US" sz="4000" b="1" dirty="0">
                <a:latin typeface="Baskerville"/>
                <a:cs typeface="Baskerville"/>
              </a:rPr>
              <a:t>3</a:t>
            </a:r>
            <a:r>
              <a:rPr lang="en-US" sz="4000" b="1" dirty="0" smtClean="0">
                <a:latin typeface="Baskerville"/>
                <a:cs typeface="Baskerville"/>
              </a:rPr>
              <a:t>- Choosing Replacement Animals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Choose the best breeding animals to keep as replacements in your herd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10676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236194"/>
            <a:ext cx="8665698" cy="488997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When do you evaluate the quality of an animal?</a:t>
            </a:r>
          </a:p>
          <a:p>
            <a:pPr marL="0" indent="0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4- Selecting Show Animals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Pick the animal with the most show potential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11729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236194"/>
            <a:ext cx="8665698" cy="488997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Baskerville"/>
                <a:cs typeface="Baskerville"/>
              </a:rPr>
              <a:t>When do you evaluate the quality of an animal?</a:t>
            </a:r>
          </a:p>
          <a:p>
            <a:pPr marL="0" indent="0">
              <a:buNone/>
            </a:pPr>
            <a:r>
              <a:rPr lang="en-US" sz="4000" b="1" dirty="0">
                <a:latin typeface="Baskerville"/>
                <a:cs typeface="Baskerville"/>
              </a:rPr>
              <a:t>5</a:t>
            </a:r>
            <a:r>
              <a:rPr lang="en-US" sz="4000" b="1" dirty="0" smtClean="0">
                <a:latin typeface="Baskerville"/>
                <a:cs typeface="Baskerville"/>
              </a:rPr>
              <a:t>- Judging Competitions</a:t>
            </a:r>
          </a:p>
          <a:p>
            <a:pPr lvl="1"/>
            <a:r>
              <a:rPr lang="en-US" sz="3200" dirty="0" smtClean="0">
                <a:latin typeface="Baskerville"/>
                <a:cs typeface="Baskerville"/>
              </a:rPr>
              <a:t>Learn skills in comparing animals quickly and ranking from top to bottom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16617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575"/>
            <a:ext cx="8229600" cy="4036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Is it just a beauty contest?</a:t>
            </a:r>
          </a:p>
          <a:p>
            <a:pPr marL="0" indent="0" algn="ctr">
              <a:buNone/>
            </a:pPr>
            <a:endParaRPr lang="en-US" sz="4000" b="1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sz="4000" b="1" dirty="0" smtClean="0">
                <a:latin typeface="Baskerville"/>
                <a:cs typeface="Baskerville"/>
              </a:rPr>
              <a:t>Does each trait have a purpose for it’s value?</a:t>
            </a:r>
            <a:endParaRPr lang="en-US" sz="4000" b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997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193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arker Felt"/>
                <a:cs typeface="Marker Felt"/>
              </a:rPr>
              <a:t>Importance of Animal Selection</a:t>
            </a:r>
            <a:endParaRPr lang="en-US" sz="5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arker Felt"/>
              <a:cs typeface="Marker Fe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74" y="1236194"/>
            <a:ext cx="8794317" cy="4889970"/>
          </a:xfrm>
        </p:spPr>
        <p:txBody>
          <a:bodyPr/>
          <a:lstStyle/>
          <a:p>
            <a:r>
              <a:rPr lang="en-US" sz="4000" dirty="0" smtClean="0">
                <a:latin typeface="Baskerville"/>
                <a:cs typeface="Baskerville"/>
              </a:rPr>
              <a:t>MOST judging characteristics are related directly to efficiently producing agricultural products</a:t>
            </a:r>
          </a:p>
          <a:p>
            <a:r>
              <a:rPr lang="en-US" sz="4000" dirty="0" smtClean="0">
                <a:latin typeface="Baskerville"/>
                <a:cs typeface="Baskerville"/>
              </a:rPr>
              <a:t>In the show industry, a few characteristics are just for show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"/>
                <a:cs typeface="Baskerville"/>
              </a:rPr>
              <a:t>Explain the importance of animal selection in the success of a production enterprise</a:t>
            </a:r>
          </a:p>
        </p:txBody>
      </p:sp>
    </p:spTree>
    <p:extLst>
      <p:ext uri="{BB962C8B-B14F-4D97-AF65-F5344CB8AC3E}">
        <p14:creationId xmlns:p14="http://schemas.microsoft.com/office/powerpoint/2010/main" val="38349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1808</Words>
  <Application>Microsoft Macintosh PowerPoint</Application>
  <PresentationFormat>On-screen Show (4:3)</PresentationFormat>
  <Paragraphs>356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Introduction  to Livestock Judging &amp; Selection</vt:lpstr>
      <vt:lpstr>PowerPoint Presentation</vt:lpstr>
      <vt:lpstr>Importance of Animal Selection</vt:lpstr>
      <vt:lpstr>Importance of Animal Selection</vt:lpstr>
      <vt:lpstr>Importance of Animal Selection</vt:lpstr>
      <vt:lpstr>Importance of Animal Selection</vt:lpstr>
      <vt:lpstr>Importance of Animal Selection</vt:lpstr>
      <vt:lpstr>PowerPoint Presentation</vt:lpstr>
      <vt:lpstr>Importance of Animal Selection</vt:lpstr>
      <vt:lpstr>Importance of Animal Selection</vt:lpstr>
      <vt:lpstr>Importance of Animal Selection</vt:lpstr>
      <vt:lpstr>Importance of Animal Selection</vt:lpstr>
      <vt:lpstr>Importance of Animal Selection</vt:lpstr>
      <vt:lpstr>Importance of Animal Selection</vt:lpstr>
      <vt:lpstr>Evaluating Conformation</vt:lpstr>
      <vt:lpstr>Evaluating Conformation</vt:lpstr>
      <vt:lpstr>Evaluating Conformation</vt:lpstr>
      <vt:lpstr>Evaluating Conformation</vt:lpstr>
      <vt:lpstr>Evaluating Conformation</vt:lpstr>
      <vt:lpstr>Evaluating Conformation</vt:lpstr>
      <vt:lpstr>Evaluating Conformation</vt:lpstr>
      <vt:lpstr>Evaluating Conformation</vt:lpstr>
      <vt:lpstr>External Parts</vt:lpstr>
      <vt:lpstr>External Parts</vt:lpstr>
      <vt:lpstr>External Parts</vt:lpstr>
      <vt:lpstr>External Parts</vt:lpstr>
      <vt:lpstr>External Parts</vt:lpstr>
      <vt:lpstr>Livestock Judging</vt:lpstr>
      <vt:lpstr>Livestock Judging</vt:lpstr>
      <vt:lpstr>Livestock Judging</vt:lpstr>
      <vt:lpstr>Livestock Judging</vt:lpstr>
      <vt:lpstr>Livestock Judging</vt:lpstr>
      <vt:lpstr>Judge a Class</vt:lpstr>
      <vt:lpstr>Judge a Class</vt:lpstr>
      <vt:lpstr>Judge a Class</vt:lpstr>
      <vt:lpstr>Judge a Class</vt:lpstr>
      <vt:lpstr>Judge a Class</vt:lpstr>
      <vt:lpstr>Judge a Class</vt:lpstr>
      <vt:lpstr>Oral Reasons</vt:lpstr>
      <vt:lpstr>Oral Reasons</vt:lpstr>
      <vt:lpstr>Bell Quiz</vt:lpstr>
      <vt:lpstr>Bell Quiz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Livestock Judging</dc:title>
  <dc:creator>Andrea Clark</dc:creator>
  <cp:lastModifiedBy>Andrea Clark</cp:lastModifiedBy>
  <cp:revision>58</cp:revision>
  <dcterms:created xsi:type="dcterms:W3CDTF">2013-11-08T00:59:35Z</dcterms:created>
  <dcterms:modified xsi:type="dcterms:W3CDTF">2013-11-19T17:17:45Z</dcterms:modified>
</cp:coreProperties>
</file>