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1"/>
  </p:notesMasterIdLst>
  <p:sldIdLst>
    <p:sldId id="256" r:id="rId2"/>
    <p:sldId id="283" r:id="rId3"/>
    <p:sldId id="282" r:id="rId4"/>
    <p:sldId id="284" r:id="rId5"/>
    <p:sldId id="287" r:id="rId6"/>
    <p:sldId id="285" r:id="rId7"/>
    <p:sldId id="28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9" r:id="rId20"/>
    <p:sldId id="272" r:id="rId21"/>
    <p:sldId id="273" r:id="rId22"/>
    <p:sldId id="274" r:id="rId23"/>
    <p:sldId id="280" r:id="rId24"/>
    <p:sldId id="275" r:id="rId25"/>
    <p:sldId id="276" r:id="rId26"/>
    <p:sldId id="277" r:id="rId27"/>
    <p:sldId id="278" r:id="rId28"/>
    <p:sldId id="279" r:id="rId29"/>
    <p:sldId id="281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6" d="100"/>
          <a:sy n="76" d="100"/>
        </p:scale>
        <p:origin x="-92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5F6143-82DB-7A40-82BB-ED0FD7513DCB}" type="datetimeFigureOut">
              <a:rPr lang="en-US" smtClean="0"/>
              <a:t>12/20/13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92A316-4666-8640-A48C-4DF13809D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7026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Source: http://</a:t>
            </a:r>
            <a:r>
              <a:rPr lang="en-US" dirty="0" err="1" smtClean="0"/>
              <a:t>www.npr.org</a:t>
            </a:r>
            <a:r>
              <a:rPr lang="en-US" dirty="0" smtClean="0"/>
              <a:t>/blogs/</a:t>
            </a:r>
            <a:r>
              <a:rPr lang="en-US" dirty="0" err="1" smtClean="0"/>
              <a:t>thesalt</a:t>
            </a:r>
            <a:r>
              <a:rPr lang="en-US" dirty="0" smtClean="0"/>
              <a:t>/2012/06/27/155527365/visualizing-a-nation-of-meat-eaters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92A316-4666-8640-A48C-4DF13809D66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5111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E89DF95-00C8-4C09-9FBD-9FD7353E6D7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9CF766-42E3-44AE-9477-81B786D952C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AF070EC-E615-42A2-A7CF-B6AAD05C2F5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49FB4C7-7F0E-4D40-A656-32282855FEA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3403F89-D892-4461-80DF-F6705F5D279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367C4B4-1E15-4D43-BAD2-C10696DAB544}" type="slidenum">
              <a:rPr lang="en-US" smtClean="0"/>
              <a:pPr>
                <a:defRPr/>
              </a:pPr>
              <a:t>16</a:t>
            </a:fld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CDB9687-6EFA-48F4-A2ED-1156AB5EA593}" type="slidenum">
              <a:rPr lang="en-US" smtClean="0"/>
              <a:pPr>
                <a:defRPr/>
              </a:pPr>
              <a:t>17</a:t>
            </a:fld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AEF9972-BBFB-4F53-884B-10E0749A514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63CDEBC-8B2B-4CB9-83D7-7CDA9E59167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403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DBF459B-9454-42BB-AF3B-C674A206D36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Source: http://</a:t>
            </a:r>
            <a:r>
              <a:rPr lang="en-US" dirty="0" err="1" smtClean="0"/>
              <a:t>www.npr.org</a:t>
            </a:r>
            <a:r>
              <a:rPr lang="en-US" dirty="0" smtClean="0"/>
              <a:t>/blogs/</a:t>
            </a:r>
            <a:r>
              <a:rPr lang="en-US" dirty="0" err="1" smtClean="0"/>
              <a:t>thesalt</a:t>
            </a:r>
            <a:r>
              <a:rPr lang="en-US" dirty="0" smtClean="0"/>
              <a:t>/2012/06/27/155527365/visualizing-a-nation-of-meat-eaters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92A316-4666-8640-A48C-4DF13809D66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6534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608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3D2D938-AD5C-46AA-985C-788DD45DBA8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813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7CD2F41-C097-48D3-9A79-EE82E3F2788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813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7CD2F41-C097-48D3-9A79-EE82E3F2788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017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407840-6B9A-4F84-9584-4DB4AE28C45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222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370255F-9E2D-4F77-921E-863B5F16A2C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427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FEFC3E9-D270-4E08-8FB0-B6BC1F140DE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632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27C9DA-D0F7-40FC-BBFD-6D559A1A7D9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Source: http://</a:t>
            </a:r>
            <a:r>
              <a:rPr lang="en-US" dirty="0" err="1" smtClean="0"/>
              <a:t>www.npr.org</a:t>
            </a:r>
            <a:r>
              <a:rPr lang="en-US" dirty="0" smtClean="0"/>
              <a:t>/blogs/</a:t>
            </a:r>
            <a:r>
              <a:rPr lang="en-US" dirty="0" err="1" smtClean="0"/>
              <a:t>thesalt</a:t>
            </a:r>
            <a:r>
              <a:rPr lang="en-US" dirty="0" smtClean="0"/>
              <a:t>/2012/06/27/155527365/visualizing-a-nation-of-meat-eaters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92A316-4666-8640-A48C-4DF13809D66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7359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Source: http://</a:t>
            </a:r>
            <a:r>
              <a:rPr lang="en-US" dirty="0" err="1" smtClean="0"/>
              <a:t>www.npr.org</a:t>
            </a:r>
            <a:r>
              <a:rPr lang="en-US" dirty="0" smtClean="0"/>
              <a:t>/blogs/</a:t>
            </a:r>
            <a:r>
              <a:rPr lang="en-US" dirty="0" err="1" smtClean="0"/>
              <a:t>thesalt</a:t>
            </a:r>
            <a:r>
              <a:rPr lang="en-US" dirty="0" smtClean="0"/>
              <a:t>/2012/06/27/155527365/visualizing-a-nation-of-meat-eaters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92A316-4666-8640-A48C-4DF13809D66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2607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Source: http://</a:t>
            </a:r>
            <a:r>
              <a:rPr lang="en-US" dirty="0" err="1" smtClean="0"/>
              <a:t>www.npr.org</a:t>
            </a:r>
            <a:r>
              <a:rPr lang="en-US" dirty="0" smtClean="0"/>
              <a:t>/blogs/</a:t>
            </a:r>
            <a:r>
              <a:rPr lang="en-US" dirty="0" err="1" smtClean="0"/>
              <a:t>thesalt</a:t>
            </a:r>
            <a:r>
              <a:rPr lang="en-US" dirty="0" smtClean="0"/>
              <a:t>/2012/06/27/155527365/visualizing-a-nation-of-meat-eaters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92A316-4666-8640-A48C-4DF13809D66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836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Source: http://</a:t>
            </a:r>
            <a:r>
              <a:rPr lang="en-US" dirty="0" err="1" smtClean="0"/>
              <a:t>www.npr.org</a:t>
            </a:r>
            <a:r>
              <a:rPr lang="en-US" dirty="0" smtClean="0"/>
              <a:t>/blogs/</a:t>
            </a:r>
            <a:r>
              <a:rPr lang="en-US" dirty="0" err="1" smtClean="0"/>
              <a:t>thesalt</a:t>
            </a:r>
            <a:r>
              <a:rPr lang="en-US" smtClean="0"/>
              <a:t>/2012/06/27/155527365/visualizing-a-nation-of-meat-eaters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92A316-4666-8640-A48C-4DF13809D66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4119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E5EC10D-2362-4512-8A99-133A61130DC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9981960-BF11-49A0-908D-F81DE1ECE33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1F285C-E77A-4A22-9E59-87D72171947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9BFFF-E3BB-F742-9383-8C481CE431D8}" type="datetimeFigureOut">
              <a:rPr lang="en-US" smtClean="0"/>
              <a:t>12/20/13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81243-1208-0E4F-B908-296BB9F45A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541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9BFFF-E3BB-F742-9383-8C481CE431D8}" type="datetimeFigureOut">
              <a:rPr lang="en-US" smtClean="0"/>
              <a:t>12/20/13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81243-1208-0E4F-B908-296BB9F45A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450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9BFFF-E3BB-F742-9383-8C481CE431D8}" type="datetimeFigureOut">
              <a:rPr lang="en-US" smtClean="0"/>
              <a:t>12/20/13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81243-1208-0E4F-B908-296BB9F45A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342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9BFFF-E3BB-F742-9383-8C481CE431D8}" type="datetimeFigureOut">
              <a:rPr lang="en-US" smtClean="0"/>
              <a:t>12/20/13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81243-1208-0E4F-B908-296BB9F45A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09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9BFFF-E3BB-F742-9383-8C481CE431D8}" type="datetimeFigureOut">
              <a:rPr lang="en-US" smtClean="0"/>
              <a:t>12/20/13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81243-1208-0E4F-B908-296BB9F45A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756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9BFFF-E3BB-F742-9383-8C481CE431D8}" type="datetimeFigureOut">
              <a:rPr lang="en-US" smtClean="0"/>
              <a:t>12/20/13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81243-1208-0E4F-B908-296BB9F45A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900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9BFFF-E3BB-F742-9383-8C481CE431D8}" type="datetimeFigureOut">
              <a:rPr lang="en-US" smtClean="0"/>
              <a:t>12/20/13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81243-1208-0E4F-B908-296BB9F45A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386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9BFFF-E3BB-F742-9383-8C481CE431D8}" type="datetimeFigureOut">
              <a:rPr lang="en-US" smtClean="0"/>
              <a:t>12/20/13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81243-1208-0E4F-B908-296BB9F45A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946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9BFFF-E3BB-F742-9383-8C481CE431D8}" type="datetimeFigureOut">
              <a:rPr lang="en-US" smtClean="0"/>
              <a:t>12/20/13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81243-1208-0E4F-B908-296BB9F45A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882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9BFFF-E3BB-F742-9383-8C481CE431D8}" type="datetimeFigureOut">
              <a:rPr lang="en-US" smtClean="0"/>
              <a:t>12/20/13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81243-1208-0E4F-B908-296BB9F45A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269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9BFFF-E3BB-F742-9383-8C481CE431D8}" type="datetimeFigureOut">
              <a:rPr lang="en-US" smtClean="0"/>
              <a:t>12/20/13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81243-1208-0E4F-B908-296BB9F45A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37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E9BFFF-E3BB-F742-9383-8C481CE431D8}" type="datetimeFigureOut">
              <a:rPr lang="en-US" smtClean="0"/>
              <a:t>12/20/13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81243-1208-0E4F-B908-296BB9F45A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613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jpeg"/><Relationship Id="rId5" Type="http://schemas.openxmlformats.org/officeDocument/2006/relationships/image" Target="../media/image16.jpeg"/><Relationship Id="rId6" Type="http://schemas.openxmlformats.org/officeDocument/2006/relationships/image" Target="../media/image17.jpeg"/><Relationship Id="rId7" Type="http://schemas.openxmlformats.org/officeDocument/2006/relationships/image" Target="../media/image18.jpeg"/><Relationship Id="rId8" Type="http://schemas.openxmlformats.org/officeDocument/2006/relationships/image" Target="../media/image19.jpeg"/><Relationship Id="rId9" Type="http://schemas.openxmlformats.org/officeDocument/2006/relationships/image" Target="../media/image20.jpeg"/><Relationship Id="rId10" Type="http://schemas.openxmlformats.org/officeDocument/2006/relationships/image" Target="../media/image21.jpeg"/><Relationship Id="rId11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23.jpeg"/><Relationship Id="rId5" Type="http://schemas.openxmlformats.org/officeDocument/2006/relationships/image" Target="../media/image24.jpeg"/><Relationship Id="rId6" Type="http://schemas.openxmlformats.org/officeDocument/2006/relationships/image" Target="../media/image25.jpeg"/><Relationship Id="rId7" Type="http://schemas.openxmlformats.org/officeDocument/2006/relationships/image" Target="../media/image26.jpeg"/><Relationship Id="rId8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28.jpeg"/><Relationship Id="rId5" Type="http://schemas.openxmlformats.org/officeDocument/2006/relationships/image" Target="../media/image29.jpeg"/><Relationship Id="rId6" Type="http://schemas.openxmlformats.org/officeDocument/2006/relationships/image" Target="../media/image30.jpeg"/><Relationship Id="rId7" Type="http://schemas.openxmlformats.org/officeDocument/2006/relationships/image" Target="../media/image31.jpeg"/><Relationship Id="rId8" Type="http://schemas.openxmlformats.org/officeDocument/2006/relationships/image" Target="../media/image32.jpeg"/><Relationship Id="rId9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4" Type="http://schemas.openxmlformats.org/officeDocument/2006/relationships/image" Target="../media/image37.jpeg"/><Relationship Id="rId5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4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4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4" Type="http://schemas.openxmlformats.org/officeDocument/2006/relationships/image" Target="../media/image45.jpeg"/><Relationship Id="rId5" Type="http://schemas.openxmlformats.org/officeDocument/2006/relationships/image" Target="../media/image46.jpeg"/><Relationship Id="rId6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4" Type="http://schemas.openxmlformats.org/officeDocument/2006/relationships/image" Target="../media/image45.jpeg"/><Relationship Id="rId5" Type="http://schemas.openxmlformats.org/officeDocument/2006/relationships/image" Target="../media/image46.jpeg"/><Relationship Id="rId6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4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4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5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4676"/>
            <a:ext cx="7772400" cy="1470025"/>
          </a:xfrm>
        </p:spPr>
        <p:txBody>
          <a:bodyPr>
            <a:normAutofit/>
          </a:bodyPr>
          <a:lstStyle/>
          <a:p>
            <a:r>
              <a:rPr lang="en-US" sz="8800" dirty="0" smtClean="0">
                <a:latin typeface="Bernard MT Condensed"/>
                <a:cs typeface="Bernard MT Condensed"/>
              </a:rPr>
              <a:t>Meats</a:t>
            </a:r>
            <a:endParaRPr lang="en-US" sz="8800" dirty="0">
              <a:latin typeface="Bernard MT Condensed"/>
              <a:cs typeface="Bernard MT Condensed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2295" y="1421140"/>
            <a:ext cx="8395588" cy="3753427"/>
          </a:xfrm>
        </p:spPr>
        <p:txBody>
          <a:bodyPr>
            <a:normAutofit fontScale="85000" lnSpcReduction="20000"/>
          </a:bodyPr>
          <a:lstStyle/>
          <a:p>
            <a:pPr marL="514350" indent="-514350" algn="l">
              <a:buFont typeface="+mj-lt"/>
              <a:buAutoNum type="alphaUcPeriod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Identify the differences between beef, pork, and lamb cuts;</a:t>
            </a:r>
          </a:p>
          <a:p>
            <a:pPr marL="514350" indent="-514350" algn="l">
              <a:buFont typeface="+mj-lt"/>
              <a:buAutoNum type="alphaUcPeriod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Diagram and identify the wholesale cuts of beef, pork, and lamb;</a:t>
            </a:r>
          </a:p>
          <a:p>
            <a:pPr marL="514350" indent="-514350" algn="l">
              <a:buFont typeface="+mj-lt"/>
              <a:buAutoNum type="alphaUcPeriod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List retail meat cuts and identify the wholesale cut that it came from; </a:t>
            </a:r>
          </a:p>
          <a:p>
            <a:pPr marL="514350" indent="-514350" algn="l">
              <a:buFont typeface="+mj-lt"/>
              <a:buAutoNum type="alphaUcPeriod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Explain the yield and quality grades of meat;</a:t>
            </a:r>
          </a:p>
          <a:p>
            <a:pPr marL="514350" indent="-514350" algn="l">
              <a:buFont typeface="+mj-lt"/>
              <a:buAutoNum type="alphaUcPeriod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List signs and causes of meat spoilage; and </a:t>
            </a:r>
          </a:p>
          <a:p>
            <a:pPr marL="514350" indent="-514350" algn="l">
              <a:buFont typeface="+mj-lt"/>
              <a:buAutoNum type="alphaUcPeriod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Judge a class of meat cuts.</a:t>
            </a:r>
          </a:p>
          <a:p>
            <a:pPr marL="514350" indent="-514350" algn="l">
              <a:buFont typeface="+mj-lt"/>
              <a:buAutoNum type="alphaU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0266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b="3208"/>
          <a:stretch/>
        </p:blipFill>
        <p:spPr bwMode="auto">
          <a:xfrm>
            <a:off x="1109663" y="832486"/>
            <a:ext cx="6924675" cy="4314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800600" y="1308736"/>
            <a:ext cx="1447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Century Schoolbook" pitchFamily="18" charset="0"/>
              </a:rPr>
              <a:t>Loin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876800" y="2299336"/>
            <a:ext cx="1371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Century Schoolbook" pitchFamily="18" charset="0"/>
              </a:rPr>
              <a:t>Side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629400" y="2527936"/>
            <a:ext cx="1143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Century Schoolbook" pitchFamily="18" charset="0"/>
              </a:rPr>
              <a:t>Ham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 rot="3785225">
            <a:off x="2457450" y="2640649"/>
            <a:ext cx="2452687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Century Schoolbook" pitchFamily="18" charset="0"/>
              </a:rPr>
              <a:t>Shoulder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524000" y="4051936"/>
            <a:ext cx="1600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Century Schoolbook" pitchFamily="18" charset="0"/>
              </a:rPr>
              <a:t>Jowel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 rot="16200000">
            <a:off x="-1638110" y="2510631"/>
            <a:ext cx="42672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4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Pork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383" y="1"/>
            <a:ext cx="8075773" cy="350942"/>
          </a:xfrm>
        </p:spPr>
        <p:txBody>
          <a:bodyPr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B. Diagram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and identify the wholesale cuts of beef, pork, and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lamb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685800" y="34676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 smtClean="0">
                <a:latin typeface="Bernard MT Condensed"/>
                <a:cs typeface="Bernard MT Condensed"/>
              </a:rPr>
              <a:t>Wholesale Cuts</a:t>
            </a:r>
            <a:endParaRPr lang="en-US" sz="5400" dirty="0">
              <a:latin typeface="Bernard MT Condensed"/>
              <a:cs typeface="Bernard MT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28555486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b="2333"/>
          <a:stretch/>
        </p:blipFill>
        <p:spPr bwMode="auto">
          <a:xfrm>
            <a:off x="1715144" y="780705"/>
            <a:ext cx="5018583" cy="4489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 rot="-468292">
            <a:off x="2625480" y="2452628"/>
            <a:ext cx="17113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Century Schoolbook" pitchFamily="18" charset="0"/>
              </a:rPr>
              <a:t>Shoulder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444349" y="2600325"/>
            <a:ext cx="1143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Century Schoolbook" pitchFamily="18" charset="0"/>
              </a:rPr>
              <a:t>Leg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882710" y="2040458"/>
            <a:ext cx="1143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entury Schoolbook" pitchFamily="18" charset="0"/>
              </a:rPr>
              <a:t>Rib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754547" y="2822705"/>
            <a:ext cx="1752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Century Schoolbook" pitchFamily="18" charset="0"/>
              </a:rPr>
              <a:t>Breast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648200" y="2040160"/>
            <a:ext cx="1143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Century Schoolbook" pitchFamily="18" charset="0"/>
              </a:rPr>
              <a:t>Loin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 rot="16200000">
            <a:off x="-1732372" y="2667793"/>
            <a:ext cx="42672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4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Lamb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1383" y="1"/>
            <a:ext cx="8075773" cy="350942"/>
          </a:xfrm>
        </p:spPr>
        <p:txBody>
          <a:bodyPr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B. Diagram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and identify the wholesale cuts of beef, pork, and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lamb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685800" y="34676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 smtClean="0">
                <a:latin typeface="Bernard MT Condensed"/>
                <a:cs typeface="Bernard MT Condensed"/>
              </a:rPr>
              <a:t>Wholesale Cuts</a:t>
            </a:r>
            <a:endParaRPr lang="en-US" sz="5400" dirty="0">
              <a:latin typeface="Bernard MT Condensed"/>
              <a:cs typeface="Bernard MT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17471094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02" y="0"/>
            <a:ext cx="8382000" cy="434500"/>
          </a:xfrm>
        </p:spPr>
        <p:txBody>
          <a:bodyPr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C. List retail meat cuts and identify the wholesale cut that it came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from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57908" y="1456376"/>
            <a:ext cx="4953000" cy="321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0" name="Picture 2" descr="http://aggiemeat.tamu.edu/judging/id/006B.jpg"/>
          <p:cNvPicPr>
            <a:picLocks noChangeAspect="1" noChangeArrowheads="1"/>
          </p:cNvPicPr>
          <p:nvPr/>
        </p:nvPicPr>
        <p:blipFill>
          <a:blip r:embed="rId4" cstate="print"/>
          <a:srcRect t="12122" b="9091"/>
          <a:stretch>
            <a:fillRect/>
          </a:stretch>
        </p:blipFill>
        <p:spPr bwMode="auto">
          <a:xfrm>
            <a:off x="7134708" y="2065976"/>
            <a:ext cx="1676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4" descr="http://aggiemeat.tamu.edu/judging/id/021B.jpg"/>
          <p:cNvPicPr>
            <a:picLocks noChangeAspect="1" noChangeArrowheads="1"/>
          </p:cNvPicPr>
          <p:nvPr/>
        </p:nvPicPr>
        <p:blipFill>
          <a:blip r:embed="rId5" cstate="print"/>
          <a:srcRect l="18987" t="10127" r="16457" b="3798"/>
          <a:stretch>
            <a:fillRect/>
          </a:stretch>
        </p:blipFill>
        <p:spPr bwMode="auto">
          <a:xfrm>
            <a:off x="6144108" y="160976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6" descr="http://aggiemeat.tamu.edu/judging/id/027B.jpg"/>
          <p:cNvPicPr>
            <a:picLocks noChangeAspect="1" noChangeArrowheads="1"/>
          </p:cNvPicPr>
          <p:nvPr/>
        </p:nvPicPr>
        <p:blipFill>
          <a:blip r:embed="rId6" cstate="print"/>
          <a:srcRect t="14546" b="20000"/>
          <a:stretch>
            <a:fillRect/>
          </a:stretch>
        </p:blipFill>
        <p:spPr bwMode="auto">
          <a:xfrm>
            <a:off x="7388708" y="4264664"/>
            <a:ext cx="1397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6" name="Picture 8" descr="http://aggiemeat.tamu.edu/judging/id/029B.jpg"/>
          <p:cNvPicPr>
            <a:picLocks noChangeAspect="1" noChangeArrowheads="1"/>
          </p:cNvPicPr>
          <p:nvPr/>
        </p:nvPicPr>
        <p:blipFill>
          <a:blip r:embed="rId7" cstate="print"/>
          <a:srcRect l="12766" t="17021" r="14894" b="9219"/>
          <a:stretch>
            <a:fillRect/>
          </a:stretch>
        </p:blipFill>
        <p:spPr bwMode="auto">
          <a:xfrm>
            <a:off x="4688218" y="1186520"/>
            <a:ext cx="751472" cy="57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8" name="Picture 10" descr="http://aggiemeat.tamu.edu/judging/id/044B.jpg"/>
          <p:cNvPicPr>
            <a:picLocks noChangeAspect="1" noChangeArrowheads="1"/>
          </p:cNvPicPr>
          <p:nvPr/>
        </p:nvPicPr>
        <p:blipFill>
          <a:blip r:embed="rId8" cstate="print"/>
          <a:srcRect t="5927" b="11111"/>
          <a:stretch>
            <a:fillRect/>
          </a:stretch>
        </p:blipFill>
        <p:spPr bwMode="auto">
          <a:xfrm>
            <a:off x="581508" y="541976"/>
            <a:ext cx="17145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0" name="Picture 12" descr="http://aggiemeat.tamu.edu/judging/id/045B.jpg"/>
          <p:cNvPicPr>
            <a:picLocks noChangeAspect="1" noChangeArrowheads="1"/>
          </p:cNvPicPr>
          <p:nvPr/>
        </p:nvPicPr>
        <p:blipFill>
          <a:blip r:embed="rId9" cstate="print"/>
          <a:srcRect l="4445" t="17778" r="2222" b="22963"/>
          <a:stretch>
            <a:fillRect/>
          </a:stretch>
        </p:blipFill>
        <p:spPr bwMode="auto">
          <a:xfrm>
            <a:off x="4239108" y="3970976"/>
            <a:ext cx="1447800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2" name="Picture 14" descr="http://aggiemeat.tamu.edu/judging/id/047B.jpg"/>
          <p:cNvPicPr>
            <a:picLocks noChangeAspect="1" noChangeArrowheads="1"/>
          </p:cNvPicPr>
          <p:nvPr/>
        </p:nvPicPr>
        <p:blipFill>
          <a:blip r:embed="rId10" cstate="print"/>
          <a:srcRect l="7982" r="4213" b="9534"/>
          <a:stretch>
            <a:fillRect/>
          </a:stretch>
        </p:blipFill>
        <p:spPr bwMode="auto">
          <a:xfrm>
            <a:off x="661746" y="2701640"/>
            <a:ext cx="1524000" cy="117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4" name="Picture 16" descr="http://aggiemeat.tamu.edu/judging/id/051B.jpg"/>
          <p:cNvPicPr>
            <a:picLocks noChangeAspect="1" noChangeArrowheads="1"/>
          </p:cNvPicPr>
          <p:nvPr/>
        </p:nvPicPr>
        <p:blipFill>
          <a:blip r:embed="rId11" cstate="print"/>
          <a:srcRect l="22388" t="5969" r="14926"/>
          <a:stretch>
            <a:fillRect/>
          </a:stretch>
        </p:blipFill>
        <p:spPr bwMode="auto">
          <a:xfrm rot="5400000">
            <a:off x="2342880" y="4174089"/>
            <a:ext cx="939800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915508" y="1303976"/>
            <a:ext cx="2057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0070C0"/>
                </a:solidFill>
                <a:latin typeface="Century Schoolbook" pitchFamily="18" charset="0"/>
              </a:rPr>
              <a:t>T Bone Steak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352908" y="1608776"/>
            <a:ext cx="2362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0070C0"/>
                </a:solidFill>
                <a:latin typeface="Century Schoolbook" pitchFamily="18" charset="0"/>
              </a:rPr>
              <a:t>7 Bone Steak/Roast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3450826" y="1376424"/>
            <a:ext cx="1676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rgbClr val="0070C0"/>
                </a:solidFill>
                <a:latin typeface="Century Schoolbook" pitchFamily="18" charset="0"/>
              </a:rPr>
              <a:t>Eye Steak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886308" y="2370776"/>
            <a:ext cx="1295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0070C0"/>
                </a:solidFill>
                <a:latin typeface="Century Schoolbook" pitchFamily="18" charset="0"/>
              </a:rPr>
              <a:t>Brisket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7058508" y="2980376"/>
            <a:ext cx="1981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rgbClr val="0070C0"/>
                </a:solidFill>
                <a:latin typeface="Century Schoolbook" pitchFamily="18" charset="0"/>
              </a:rPr>
              <a:t>Round Steak/Roast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5915508" y="4351976"/>
            <a:ext cx="1981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0070C0"/>
                </a:solidFill>
                <a:latin typeface="Century Schoolbook" pitchFamily="18" charset="0"/>
              </a:rPr>
              <a:t>Flank Steak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4315308" y="3666176"/>
            <a:ext cx="1371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0070C0"/>
                </a:solidFill>
                <a:latin typeface="Century Schoolbook" pitchFamily="18" charset="0"/>
              </a:rPr>
              <a:t>Short Ribs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2181708" y="3894776"/>
            <a:ext cx="1447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0070C0"/>
                </a:solidFill>
                <a:latin typeface="Century Schoolbook" pitchFamily="18" charset="0"/>
              </a:rPr>
              <a:t>Cross Cuts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2486508" y="1761176"/>
            <a:ext cx="914400" cy="381000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4289026" y="1690576"/>
            <a:ext cx="422912" cy="611190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10800000" flipV="1">
            <a:off x="5534508" y="1684976"/>
            <a:ext cx="838200" cy="457200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 flipV="1">
            <a:off x="6601308" y="2675576"/>
            <a:ext cx="685800" cy="457200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 flipV="1">
            <a:off x="5610708" y="3132776"/>
            <a:ext cx="609600" cy="1295400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rot="5400000" flipH="1" flipV="1">
            <a:off x="4620108" y="3361376"/>
            <a:ext cx="609600" cy="152400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rot="5400000" flipH="1" flipV="1">
            <a:off x="2981808" y="3704276"/>
            <a:ext cx="457200" cy="228600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15" idx="3"/>
          </p:cNvCxnSpPr>
          <p:nvPr/>
        </p:nvCxnSpPr>
        <p:spPr>
          <a:xfrm>
            <a:off x="2181708" y="2554926"/>
            <a:ext cx="1295400" cy="501650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itle 1"/>
          <p:cNvSpPr txBox="1">
            <a:spLocks/>
          </p:cNvSpPr>
          <p:nvPr/>
        </p:nvSpPr>
        <p:spPr>
          <a:xfrm>
            <a:off x="685800" y="34676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 smtClean="0">
                <a:latin typeface="Bernard MT Condensed"/>
                <a:cs typeface="Bernard MT Condensed"/>
              </a:rPr>
              <a:t>Retail Cuts</a:t>
            </a:r>
            <a:endParaRPr lang="en-US" sz="5400" dirty="0">
              <a:latin typeface="Bernard MT Condensed"/>
              <a:cs typeface="Bernard MT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10295150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7" dur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2" dur="1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7" dur="1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2" dur="1" fill="hold"/>
                                        <p:tgtEl>
                                          <p:spTgt spid="2254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7" dur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2" dur="1" fill="hold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1524000"/>
            <a:ext cx="5867400" cy="377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TextBox 6"/>
          <p:cNvSpPr txBox="1">
            <a:spLocks noChangeArrowheads="1"/>
          </p:cNvSpPr>
          <p:nvPr/>
        </p:nvSpPr>
        <p:spPr bwMode="auto">
          <a:xfrm rot="3771540">
            <a:off x="2267744" y="3558382"/>
            <a:ext cx="30734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latin typeface="Century Schoolbook" pitchFamily="18" charset="0"/>
              </a:rPr>
              <a:t>Shoulder</a:t>
            </a:r>
          </a:p>
        </p:txBody>
      </p:sp>
      <p:sp>
        <p:nvSpPr>
          <p:cNvPr id="15365" name="TextBox 7"/>
          <p:cNvSpPr txBox="1">
            <a:spLocks noChangeArrowheads="1"/>
          </p:cNvSpPr>
          <p:nvPr/>
        </p:nvSpPr>
        <p:spPr bwMode="auto">
          <a:xfrm>
            <a:off x="4343400" y="1905000"/>
            <a:ext cx="1143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latin typeface="Century Schoolbook" pitchFamily="18" charset="0"/>
              </a:rPr>
              <a:t>Loin</a:t>
            </a:r>
          </a:p>
        </p:txBody>
      </p:sp>
      <p:sp>
        <p:nvSpPr>
          <p:cNvPr id="15366" name="TextBox 8"/>
          <p:cNvSpPr txBox="1">
            <a:spLocks noChangeArrowheads="1"/>
          </p:cNvSpPr>
          <p:nvPr/>
        </p:nvSpPr>
        <p:spPr bwMode="auto">
          <a:xfrm>
            <a:off x="5943600" y="2971800"/>
            <a:ext cx="1143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latin typeface="Century Schoolbook" pitchFamily="18" charset="0"/>
              </a:rPr>
              <a:t>Ham</a:t>
            </a:r>
          </a:p>
        </p:txBody>
      </p:sp>
      <p:sp>
        <p:nvSpPr>
          <p:cNvPr id="15367" name="TextBox 9"/>
          <p:cNvSpPr txBox="1">
            <a:spLocks noChangeArrowheads="1"/>
          </p:cNvSpPr>
          <p:nvPr/>
        </p:nvSpPr>
        <p:spPr bwMode="auto">
          <a:xfrm>
            <a:off x="4419600" y="2743200"/>
            <a:ext cx="1143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latin typeface="Century Schoolbook" pitchFamily="18" charset="0"/>
              </a:rPr>
              <a:t>Side</a:t>
            </a:r>
          </a:p>
        </p:txBody>
      </p:sp>
      <p:pic>
        <p:nvPicPr>
          <p:cNvPr id="20482" name="Picture 2" descr="http://aggiemeat.tamu.edu/judging/id/073P.jpg"/>
          <p:cNvPicPr>
            <a:picLocks noChangeAspect="1" noChangeArrowheads="1"/>
          </p:cNvPicPr>
          <p:nvPr/>
        </p:nvPicPr>
        <p:blipFill>
          <a:blip r:embed="rId4" cstate="print"/>
          <a:srcRect l="18752" t="6250" r="20313" b="18750"/>
          <a:stretch>
            <a:fillRect/>
          </a:stretch>
        </p:blipFill>
        <p:spPr bwMode="auto">
          <a:xfrm>
            <a:off x="7736928" y="1051057"/>
            <a:ext cx="1371600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4" descr="http://aggiemeat.tamu.edu/judging/id/087P.jpg"/>
          <p:cNvPicPr>
            <a:picLocks noChangeAspect="1" noChangeArrowheads="1"/>
          </p:cNvPicPr>
          <p:nvPr/>
        </p:nvPicPr>
        <p:blipFill>
          <a:blip r:embed="rId5" cstate="print"/>
          <a:srcRect l="13164" t="4387" r="11153" b="12250"/>
          <a:stretch>
            <a:fillRect/>
          </a:stretch>
        </p:blipFill>
        <p:spPr bwMode="auto">
          <a:xfrm>
            <a:off x="762000" y="457200"/>
            <a:ext cx="193675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6" descr="http://aggiemeat.tamu.edu/judging/id/109P.jpg"/>
          <p:cNvPicPr>
            <a:picLocks noChangeAspect="1" noChangeArrowheads="1"/>
          </p:cNvPicPr>
          <p:nvPr/>
        </p:nvPicPr>
        <p:blipFill>
          <a:blip r:embed="rId6" cstate="print"/>
          <a:srcRect l="19231" t="12180" r="7692" b="16026"/>
          <a:stretch>
            <a:fillRect/>
          </a:stretch>
        </p:blipFill>
        <p:spPr bwMode="auto">
          <a:xfrm>
            <a:off x="232233" y="4197299"/>
            <a:ext cx="1283865" cy="946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Picture 8" descr="http://aggiemeat.tamu.edu/judging/id/108P.jpg"/>
          <p:cNvPicPr>
            <a:picLocks noChangeAspect="1" noChangeArrowheads="1"/>
          </p:cNvPicPr>
          <p:nvPr/>
        </p:nvPicPr>
        <p:blipFill>
          <a:blip r:embed="rId7" cstate="print"/>
          <a:srcRect l="4167" t="5556" b="11111"/>
          <a:stretch>
            <a:fillRect/>
          </a:stretch>
        </p:blipFill>
        <p:spPr bwMode="auto">
          <a:xfrm>
            <a:off x="4038600" y="4161561"/>
            <a:ext cx="1563812" cy="102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6" name="Picture 2" descr="http://aggiemeat.tamu.edu/judging/id/101P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10400" y="3657600"/>
            <a:ext cx="1943100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516098" y="4152899"/>
            <a:ext cx="1524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 err="1">
                <a:solidFill>
                  <a:srgbClr val="0070C0"/>
                </a:solidFill>
                <a:latin typeface="Century Schoolbook" pitchFamily="18" charset="0"/>
              </a:rPr>
              <a:t>Jowel</a:t>
            </a:r>
            <a:endParaRPr lang="en-US" sz="2400" b="1" dirty="0">
              <a:solidFill>
                <a:srgbClr val="0070C0"/>
              </a:solidFill>
              <a:latin typeface="Century Schoolbook" pitchFamily="18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4191000" y="370436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Century Schoolbook" pitchFamily="18" charset="0"/>
              </a:rPr>
              <a:t>Bacon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7391400" y="3200400"/>
            <a:ext cx="1219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0070C0"/>
                </a:solidFill>
                <a:latin typeface="Century Schoolbook" pitchFamily="18" charset="0"/>
              </a:rPr>
              <a:t>Ham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5867400" y="1371600"/>
            <a:ext cx="2362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0070C0"/>
                </a:solidFill>
                <a:latin typeface="Century Schoolbook" pitchFamily="18" charset="0"/>
              </a:rPr>
              <a:t>Loin Chop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685800" y="1981200"/>
            <a:ext cx="2438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0070C0"/>
                </a:solidFill>
                <a:latin typeface="Century Schoolbook" pitchFamily="18" charset="0"/>
              </a:rPr>
              <a:t>Boston</a:t>
            </a:r>
            <a:r>
              <a:rPr lang="en-US" sz="2400" b="1">
                <a:latin typeface="Century Schoolbook" pitchFamily="18" charset="0"/>
              </a:rPr>
              <a:t> </a:t>
            </a:r>
            <a:r>
              <a:rPr lang="en-US" sz="2400" b="1">
                <a:solidFill>
                  <a:srgbClr val="0070C0"/>
                </a:solidFill>
                <a:latin typeface="Century Schoolbook" pitchFamily="18" charset="0"/>
              </a:rPr>
              <a:t>Blade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2362200" y="2362200"/>
            <a:ext cx="685800" cy="228600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2556477" y="3704360"/>
            <a:ext cx="132523" cy="457200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4876800" y="3278189"/>
            <a:ext cx="1588" cy="548755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10800000" flipV="1">
            <a:off x="5181600" y="1676400"/>
            <a:ext cx="685800" cy="304800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rot="10800000">
            <a:off x="6781800" y="3200400"/>
            <a:ext cx="685800" cy="228600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itle 1"/>
          <p:cNvSpPr>
            <a:spLocks noGrp="1"/>
          </p:cNvSpPr>
          <p:nvPr>
            <p:ph type="title"/>
          </p:nvPr>
        </p:nvSpPr>
        <p:spPr>
          <a:xfrm>
            <a:off x="89602" y="0"/>
            <a:ext cx="8382000" cy="434500"/>
          </a:xfrm>
        </p:spPr>
        <p:txBody>
          <a:bodyPr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C. List retail meat cuts and identify the wholesale cut that it came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from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685800" y="34676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 smtClean="0">
                <a:latin typeface="Bernard MT Condensed"/>
                <a:cs typeface="Bernard MT Condensed"/>
              </a:rPr>
              <a:t>Retail Cuts</a:t>
            </a:r>
            <a:endParaRPr lang="en-US" sz="5400" dirty="0">
              <a:latin typeface="Bernard MT Condensed"/>
              <a:cs typeface="Bernard MT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23924868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9" grpId="0"/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874224"/>
            <a:ext cx="4800600" cy="439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8" descr="http://modculture.typepad.com/photos/uncategorized/lambchop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40046" y="434500"/>
            <a:ext cx="10541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TextBox 9"/>
          <p:cNvSpPr txBox="1">
            <a:spLocks noChangeArrowheads="1"/>
          </p:cNvSpPr>
          <p:nvPr/>
        </p:nvSpPr>
        <p:spPr bwMode="auto">
          <a:xfrm rot="-468292">
            <a:off x="2992438" y="2371237"/>
            <a:ext cx="1417637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>
                <a:latin typeface="Century Schoolbook" pitchFamily="18" charset="0"/>
              </a:rPr>
              <a:t>Shoulder</a:t>
            </a:r>
          </a:p>
        </p:txBody>
      </p:sp>
      <p:sp>
        <p:nvSpPr>
          <p:cNvPr id="16389" name="TextBox 10"/>
          <p:cNvSpPr txBox="1">
            <a:spLocks noChangeArrowheads="1"/>
          </p:cNvSpPr>
          <p:nvPr/>
        </p:nvSpPr>
        <p:spPr bwMode="auto">
          <a:xfrm>
            <a:off x="4114800" y="2093424"/>
            <a:ext cx="1143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latin typeface="Century Schoolbook" pitchFamily="18" charset="0"/>
              </a:rPr>
              <a:t>Rib</a:t>
            </a:r>
          </a:p>
        </p:txBody>
      </p:sp>
      <p:sp>
        <p:nvSpPr>
          <p:cNvPr id="16390" name="TextBox 11"/>
          <p:cNvSpPr txBox="1">
            <a:spLocks noChangeArrowheads="1"/>
          </p:cNvSpPr>
          <p:nvPr/>
        </p:nvSpPr>
        <p:spPr bwMode="auto">
          <a:xfrm>
            <a:off x="4038600" y="2703024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latin typeface="Century Schoolbook" pitchFamily="18" charset="0"/>
              </a:rPr>
              <a:t>Breast</a:t>
            </a:r>
          </a:p>
        </p:txBody>
      </p:sp>
      <p:sp>
        <p:nvSpPr>
          <p:cNvPr id="16391" name="TextBox 12"/>
          <p:cNvSpPr txBox="1">
            <a:spLocks noChangeArrowheads="1"/>
          </p:cNvSpPr>
          <p:nvPr/>
        </p:nvSpPr>
        <p:spPr bwMode="auto">
          <a:xfrm>
            <a:off x="4876800" y="2169624"/>
            <a:ext cx="1143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latin typeface="Century Schoolbook" pitchFamily="18" charset="0"/>
              </a:rPr>
              <a:t>Loin</a:t>
            </a:r>
          </a:p>
        </p:txBody>
      </p:sp>
      <p:sp>
        <p:nvSpPr>
          <p:cNvPr id="16392" name="TextBox 13"/>
          <p:cNvSpPr txBox="1">
            <a:spLocks noChangeArrowheads="1"/>
          </p:cNvSpPr>
          <p:nvPr/>
        </p:nvSpPr>
        <p:spPr bwMode="auto">
          <a:xfrm>
            <a:off x="5562600" y="2474424"/>
            <a:ext cx="1143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latin typeface="Century Schoolbook" pitchFamily="18" charset="0"/>
              </a:rPr>
              <a:t>Leg</a:t>
            </a:r>
          </a:p>
        </p:txBody>
      </p:sp>
      <p:pic>
        <p:nvPicPr>
          <p:cNvPr id="18434" name="Picture 2" descr="http://aggiemeat.tamu.edu/judging/id/126L.jpg"/>
          <p:cNvPicPr>
            <a:picLocks noChangeAspect="1" noChangeArrowheads="1"/>
          </p:cNvPicPr>
          <p:nvPr/>
        </p:nvPicPr>
        <p:blipFill>
          <a:blip r:embed="rId5" cstate="print"/>
          <a:srcRect t="11765" b="17647"/>
          <a:stretch>
            <a:fillRect/>
          </a:stretch>
        </p:blipFill>
        <p:spPr bwMode="auto">
          <a:xfrm>
            <a:off x="3980919" y="3939544"/>
            <a:ext cx="1662917" cy="880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4" descr="http://aggiemeat.tamu.edu/judging/id/110L.jpg"/>
          <p:cNvPicPr>
            <a:picLocks noChangeAspect="1" noChangeArrowheads="1"/>
          </p:cNvPicPr>
          <p:nvPr/>
        </p:nvPicPr>
        <p:blipFill>
          <a:blip r:embed="rId6" cstate="print"/>
          <a:srcRect l="4411" t="5882" r="2940" b="11765"/>
          <a:stretch>
            <a:fillRect/>
          </a:stretch>
        </p:blipFill>
        <p:spPr bwMode="auto">
          <a:xfrm>
            <a:off x="6982308" y="3600712"/>
            <a:ext cx="1828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6" descr="http://aggiemeat.tamu.edu/judging/id/118L.jpg"/>
          <p:cNvPicPr>
            <a:picLocks noChangeAspect="1" noChangeArrowheads="1"/>
          </p:cNvPicPr>
          <p:nvPr/>
        </p:nvPicPr>
        <p:blipFill>
          <a:blip r:embed="rId7" cstate="print"/>
          <a:srcRect l="24490" t="10884" r="22449" b="18369"/>
          <a:stretch>
            <a:fillRect/>
          </a:stretch>
        </p:blipFill>
        <p:spPr bwMode="auto">
          <a:xfrm>
            <a:off x="6274473" y="102264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Picture 8" descr="http://aggiemeat.tamu.edu/judging/id/119L.jpg"/>
          <p:cNvPicPr>
            <a:picLocks noChangeAspect="1" noChangeArrowheads="1"/>
          </p:cNvPicPr>
          <p:nvPr/>
        </p:nvPicPr>
        <p:blipFill>
          <a:blip r:embed="rId8" cstate="print"/>
          <a:srcRect l="4651" t="12402" r="25581" b="6976"/>
          <a:stretch>
            <a:fillRect/>
          </a:stretch>
        </p:blipFill>
        <p:spPr bwMode="auto">
          <a:xfrm>
            <a:off x="4648201" y="1442839"/>
            <a:ext cx="685800" cy="594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2" name="Picture 10" descr="http://aggiemeat.tamu.edu/judging/id/121L.jpg"/>
          <p:cNvPicPr>
            <a:picLocks noChangeAspect="1" noChangeArrowheads="1"/>
          </p:cNvPicPr>
          <p:nvPr/>
        </p:nvPicPr>
        <p:blipFill>
          <a:blip r:embed="rId9" cstate="print"/>
          <a:srcRect l="4688" t="6250" r="6250" b="18750"/>
          <a:stretch>
            <a:fillRect/>
          </a:stretch>
        </p:blipFill>
        <p:spPr bwMode="auto">
          <a:xfrm>
            <a:off x="230619" y="2569674"/>
            <a:ext cx="205105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Straight Arrow Connector 14"/>
          <p:cNvCxnSpPr/>
          <p:nvPr/>
        </p:nvCxnSpPr>
        <p:spPr>
          <a:xfrm flipV="1">
            <a:off x="4648200" y="3084024"/>
            <a:ext cx="0" cy="525463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10800000" flipV="1">
            <a:off x="5334000" y="1788624"/>
            <a:ext cx="762000" cy="457200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5400000">
            <a:off x="4229100" y="1826724"/>
            <a:ext cx="609600" cy="76200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10800000">
            <a:off x="6172200" y="3007824"/>
            <a:ext cx="914400" cy="533400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2057400" y="2322024"/>
            <a:ext cx="990600" cy="304800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4114800" y="3482344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Century Schoolbook" pitchFamily="18" charset="0"/>
              </a:rPr>
              <a:t>Breast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6019800" y="1560024"/>
            <a:ext cx="2438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0070C0"/>
                </a:solidFill>
                <a:latin typeface="Century Schoolbook" pitchFamily="18" charset="0"/>
              </a:rPr>
              <a:t>Loin Chop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3962400" y="1051954"/>
            <a:ext cx="1828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Century Schoolbook" pitchFamily="18" charset="0"/>
              </a:rPr>
              <a:t>Rib Chop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6705600" y="2779224"/>
            <a:ext cx="2438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solidFill>
                  <a:srgbClr val="0070C0"/>
                </a:solidFill>
                <a:latin typeface="Century Schoolbook" pitchFamily="18" charset="0"/>
              </a:rPr>
              <a:t>American Style Roast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381000" y="2093424"/>
            <a:ext cx="2438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0070C0"/>
                </a:solidFill>
                <a:latin typeface="Century Schoolbook" pitchFamily="18" charset="0"/>
              </a:rPr>
              <a:t>Arm Chop</a:t>
            </a:r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89602" y="0"/>
            <a:ext cx="8382000" cy="434500"/>
          </a:xfrm>
        </p:spPr>
        <p:txBody>
          <a:bodyPr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C. List retail meat cuts and identify the wholesale cut that it came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from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685800" y="34676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 smtClean="0">
                <a:latin typeface="Bernard MT Condensed"/>
                <a:cs typeface="Bernard MT Condensed"/>
              </a:rPr>
              <a:t>Retail Cuts</a:t>
            </a:r>
            <a:endParaRPr lang="en-US" sz="5400" dirty="0">
              <a:latin typeface="Bernard MT Condensed"/>
              <a:cs typeface="Bernard MT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36602006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7" dur="1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7467600" cy="384366"/>
          </a:xfrm>
        </p:spPr>
        <p:txBody>
          <a:bodyPr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D.  Explain the yield and quality grades of meat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132264"/>
            <a:ext cx="8458200" cy="4525963"/>
          </a:xfrm>
        </p:spPr>
        <p:txBody>
          <a:bodyPr/>
          <a:lstStyle/>
          <a:p>
            <a:pPr eaLnBrk="1" hangingPunct="1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Quality Grade: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based on two factors: </a:t>
            </a:r>
          </a:p>
          <a:p>
            <a:pPr eaLnBrk="1" hangingPunct="1"/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1" eaLnBrk="1" hangingPunct="1">
              <a:buFont typeface="Wingdings 2" pitchFamily="18" charset="2"/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1-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Maturity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of the carcass</a:t>
            </a:r>
          </a:p>
          <a:p>
            <a:pPr lvl="1" eaLnBrk="1" hangingPunct="1">
              <a:buFont typeface="Wingdings 2" pitchFamily="18" charset="2"/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 - determined by observing bone and cartilage. 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		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1" eaLnBrk="1" hangingPunct="1">
              <a:buFont typeface="Wingdings 2" pitchFamily="18" charset="2"/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2- Amount of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Marbling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	“Marbling”- intramuscular fat or flecks of fat in the 	lean muscle that gives it taste</a:t>
            </a:r>
          </a:p>
          <a:p>
            <a:pPr eaLnBrk="1" hangingPunct="1"/>
            <a:endParaRPr lang="en-US" dirty="0" smtClean="0"/>
          </a:p>
        </p:txBody>
      </p:sp>
      <p:pic>
        <p:nvPicPr>
          <p:cNvPr id="17412" name="Picture 5" descr="p-ny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50" y="5181600"/>
            <a:ext cx="257175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685800" y="34676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 smtClean="0">
                <a:latin typeface="Bernard MT Condensed"/>
                <a:cs typeface="Bernard MT Condensed"/>
              </a:rPr>
              <a:t>Quality Grade</a:t>
            </a:r>
            <a:endParaRPr lang="en-US" sz="5400" dirty="0">
              <a:latin typeface="Bernard MT Condensed"/>
              <a:cs typeface="Bernard MT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35720502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/>
          <a:srcRect l="2885" t="3862" r="49039" b="-429"/>
          <a:stretch>
            <a:fillRect/>
          </a:stretch>
        </p:blipFill>
        <p:spPr bwMode="auto">
          <a:xfrm>
            <a:off x="762000" y="1219200"/>
            <a:ext cx="2585214" cy="38778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59017" y="1471278"/>
            <a:ext cx="5246626" cy="6096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dirty="0" smtClean="0">
                <a:solidFill>
                  <a:schemeClr val="tx1"/>
                </a:solidFill>
                <a:latin typeface="Times"/>
                <a:cs typeface="Times"/>
              </a:rPr>
              <a:t>How Age is Determined</a:t>
            </a:r>
            <a:endParaRPr lang="en-US" dirty="0">
              <a:solidFill>
                <a:schemeClr val="tx1"/>
              </a:solidFill>
              <a:latin typeface="Times"/>
              <a:cs typeface="Times"/>
            </a:endParaRPr>
          </a:p>
        </p:txBody>
      </p:sp>
      <p:sp>
        <p:nvSpPr>
          <p:cNvPr id="18436" name="Content Placeholder 4"/>
          <p:cNvSpPr>
            <a:spLocks noGrp="1"/>
          </p:cNvSpPr>
          <p:nvPr>
            <p:ph sz="quarter" idx="1"/>
          </p:nvPr>
        </p:nvSpPr>
        <p:spPr>
          <a:xfrm>
            <a:off x="3819747" y="2356327"/>
            <a:ext cx="5169695" cy="2740693"/>
          </a:xfrm>
        </p:spPr>
        <p:txBody>
          <a:bodyPr>
            <a:normAutofit/>
          </a:bodyPr>
          <a:lstStyle/>
          <a:p>
            <a:pPr eaLnBrk="1" hangingPunct="1"/>
            <a:r>
              <a:rPr lang="en-US" b="1" dirty="0" smtClean="0">
                <a:latin typeface="Times"/>
                <a:cs typeface="Times"/>
              </a:rPr>
              <a:t>Young</a:t>
            </a:r>
            <a:r>
              <a:rPr lang="en-US" dirty="0" smtClean="0">
                <a:latin typeface="Times"/>
                <a:cs typeface="Times"/>
              </a:rPr>
              <a:t> carcasses have cartilage “buttons”</a:t>
            </a:r>
          </a:p>
          <a:p>
            <a:pPr lvl="1"/>
            <a:r>
              <a:rPr lang="en-US" dirty="0" smtClean="0">
                <a:latin typeface="Times"/>
                <a:cs typeface="Times"/>
              </a:rPr>
              <a:t>Shiny, white cartilage</a:t>
            </a:r>
          </a:p>
          <a:p>
            <a:pPr eaLnBrk="1" hangingPunct="1"/>
            <a:r>
              <a:rPr lang="en-US" b="1" dirty="0" smtClean="0">
                <a:latin typeface="Times"/>
                <a:cs typeface="Times"/>
              </a:rPr>
              <a:t>Old</a:t>
            </a:r>
            <a:r>
              <a:rPr lang="en-US" dirty="0" smtClean="0">
                <a:latin typeface="Times"/>
                <a:cs typeface="Times"/>
              </a:rPr>
              <a:t> carcasses have bones that are completely ossified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28600" y="0"/>
            <a:ext cx="7467600" cy="3843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sz="1400" smtClean="0">
                <a:latin typeface="Times New Roman" pitchFamily="18" charset="0"/>
                <a:cs typeface="Times New Roman" pitchFamily="18" charset="0"/>
              </a:rPr>
              <a:t>D.  Explain the yield and quality grades of meat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85800" y="34676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 smtClean="0">
                <a:latin typeface="Bernard MT Condensed"/>
                <a:cs typeface="Bernard MT Condensed"/>
              </a:rPr>
              <a:t>Quality Grade</a:t>
            </a:r>
            <a:endParaRPr lang="en-US" sz="5400" dirty="0">
              <a:latin typeface="Bernard MT Condensed"/>
              <a:cs typeface="Bernard MT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229198117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1155030"/>
            <a:ext cx="7467600" cy="639763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sz="4400" dirty="0" smtClean="0">
                <a:solidFill>
                  <a:schemeClr val="tx1"/>
                </a:solidFill>
              </a:rPr>
              <a:t>Example Marbling Grades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19459" name="Text Box 6"/>
          <p:cNvSpPr txBox="1">
            <a:spLocks noChangeArrowheads="1"/>
          </p:cNvSpPr>
          <p:nvPr/>
        </p:nvSpPr>
        <p:spPr bwMode="auto">
          <a:xfrm>
            <a:off x="609600" y="3881809"/>
            <a:ext cx="1828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800" dirty="0" smtClean="0">
                <a:latin typeface="Times"/>
                <a:cs typeface="Times"/>
              </a:rPr>
              <a:t>PRIME</a:t>
            </a:r>
            <a:endParaRPr lang="en-US" sz="2800" dirty="0">
              <a:latin typeface="Times"/>
              <a:cs typeface="Times"/>
            </a:endParaRPr>
          </a:p>
        </p:txBody>
      </p:sp>
      <p:sp>
        <p:nvSpPr>
          <p:cNvPr id="19461" name="Text Box 9"/>
          <p:cNvSpPr txBox="1">
            <a:spLocks noChangeArrowheads="1"/>
          </p:cNvSpPr>
          <p:nvPr/>
        </p:nvSpPr>
        <p:spPr bwMode="auto">
          <a:xfrm>
            <a:off x="3810000" y="3898521"/>
            <a:ext cx="17373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800" dirty="0">
                <a:latin typeface="Times"/>
                <a:cs typeface="Times"/>
              </a:rPr>
              <a:t>CHOICE</a:t>
            </a:r>
          </a:p>
        </p:txBody>
      </p:sp>
      <p:sp>
        <p:nvSpPr>
          <p:cNvPr id="19462" name="Text Box 12"/>
          <p:cNvSpPr txBox="1">
            <a:spLocks noChangeArrowheads="1"/>
          </p:cNvSpPr>
          <p:nvPr/>
        </p:nvSpPr>
        <p:spPr bwMode="auto">
          <a:xfrm>
            <a:off x="6096000" y="4876800"/>
            <a:ext cx="1905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/>
          </a:p>
        </p:txBody>
      </p:sp>
      <p:sp>
        <p:nvSpPr>
          <p:cNvPr id="19463" name="Text Box 13"/>
          <p:cNvSpPr txBox="1">
            <a:spLocks noChangeArrowheads="1"/>
          </p:cNvSpPr>
          <p:nvPr/>
        </p:nvSpPr>
        <p:spPr bwMode="auto">
          <a:xfrm>
            <a:off x="6781800" y="3905881"/>
            <a:ext cx="1828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800" dirty="0" smtClean="0">
                <a:latin typeface="Times"/>
                <a:cs typeface="Times"/>
              </a:rPr>
              <a:t>SELECT</a:t>
            </a:r>
            <a:endParaRPr lang="en-US" sz="2800" dirty="0">
              <a:latin typeface="Times"/>
              <a:cs typeface="Times"/>
            </a:endParaRPr>
          </a:p>
        </p:txBody>
      </p:sp>
      <p:pic>
        <p:nvPicPr>
          <p:cNvPr id="19464" name="Picture 5" descr="Slight Slide 23"/>
          <p:cNvPicPr>
            <a:picLocks noChangeAspect="1" noChangeArrowheads="1"/>
          </p:cNvPicPr>
          <p:nvPr/>
        </p:nvPicPr>
        <p:blipFill>
          <a:blip r:embed="rId3" cstate="print"/>
          <a:srcRect l="6250" t="9171" r="4167" b="6987"/>
          <a:stretch>
            <a:fillRect/>
          </a:stretch>
        </p:blipFill>
        <p:spPr bwMode="auto">
          <a:xfrm rot="5400000">
            <a:off x="6595251" y="1447800"/>
            <a:ext cx="1950577" cy="2903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5" name="Picture 4" descr="Modest slide 19"/>
          <p:cNvPicPr>
            <a:picLocks noChangeAspect="1" noChangeArrowheads="1"/>
          </p:cNvPicPr>
          <p:nvPr/>
        </p:nvPicPr>
        <p:blipFill>
          <a:blip r:embed="rId4" cstate="print"/>
          <a:srcRect t="2637" b="5081"/>
          <a:stretch>
            <a:fillRect/>
          </a:stretch>
        </p:blipFill>
        <p:spPr bwMode="auto">
          <a:xfrm rot="5400000">
            <a:off x="3594071" y="1447801"/>
            <a:ext cx="1981200" cy="288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6" name="Picture 5" descr="Moderate Slide 19"/>
          <p:cNvPicPr>
            <a:picLocks noChangeAspect="1" noChangeArrowheads="1"/>
          </p:cNvPicPr>
          <p:nvPr/>
        </p:nvPicPr>
        <p:blipFill rotWithShape="1">
          <a:blip r:embed="rId5" cstate="print"/>
          <a:srcRect t="5307" r="7311" b="7130"/>
          <a:stretch/>
        </p:blipFill>
        <p:spPr bwMode="auto">
          <a:xfrm rot="5400000">
            <a:off x="591073" y="1414182"/>
            <a:ext cx="1981868" cy="2939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1044034" y="4603750"/>
            <a:ext cx="6781800" cy="639763"/>
          </a:xfrm>
          <a:prstGeom prst="rect">
            <a:avLst/>
          </a:prstGeom>
        </p:spPr>
        <p:txBody>
          <a:bodyPr anchor="b">
            <a:normAutofit fontScale="97500"/>
          </a:bodyPr>
          <a:lstStyle/>
          <a:p>
            <a:pPr algn="ctr">
              <a:defRPr/>
            </a:pPr>
            <a:r>
              <a:rPr lang="en-US" sz="2800" cap="small" dirty="0" smtClean="0">
                <a:latin typeface="Times"/>
                <a:ea typeface="+mj-ea"/>
                <a:cs typeface="Times"/>
              </a:rPr>
              <a:t>Most </a:t>
            </a:r>
            <a:r>
              <a:rPr lang="en-US" sz="2800" cap="small" dirty="0" err="1" smtClean="0">
                <a:latin typeface="Times"/>
                <a:ea typeface="+mj-ea"/>
                <a:cs typeface="Times"/>
              </a:rPr>
              <a:t>Marbeling</a:t>
            </a:r>
            <a:r>
              <a:rPr lang="en-US" sz="2800" cap="small" dirty="0" smtClean="0">
                <a:latin typeface="Times"/>
                <a:ea typeface="+mj-ea"/>
                <a:cs typeface="Times"/>
              </a:rPr>
              <a:t>…</a:t>
            </a:r>
            <a:r>
              <a:rPr lang="en-US" sz="2800" cap="small" dirty="0">
                <a:latin typeface="Times"/>
                <a:ea typeface="+mj-ea"/>
                <a:cs typeface="Times"/>
              </a:rPr>
              <a:t>……….. Least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228600" y="0"/>
            <a:ext cx="7467600" cy="3843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sz="1400" smtClean="0">
                <a:latin typeface="Times New Roman" pitchFamily="18" charset="0"/>
                <a:cs typeface="Times New Roman" pitchFamily="18" charset="0"/>
              </a:rPr>
              <a:t>D.  Explain the yield and quality grades of meat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685800" y="34676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 smtClean="0">
                <a:latin typeface="Bernard MT Condensed"/>
                <a:cs typeface="Bernard MT Condensed"/>
              </a:rPr>
              <a:t>Quality Grade</a:t>
            </a:r>
            <a:endParaRPr lang="en-US" sz="5400" dirty="0">
              <a:latin typeface="Bernard MT Condensed"/>
              <a:cs typeface="Bernard MT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1623289409"/>
      </p:ext>
    </p:extLst>
  </p:cSld>
  <p:clrMapOvr>
    <a:masterClrMapping/>
  </p:clrMapOvr>
  <p:transition xmlns:p14="http://schemas.microsoft.com/office/powerpoint/2010/main" spd="slow">
    <p:diamond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3317016" y="2680781"/>
            <a:ext cx="7467600" cy="655638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Seven Quality Grades: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057400" y="5257800"/>
            <a:ext cx="7467600" cy="144780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n-US" smtClean="0">
                <a:latin typeface="Times New Roman" pitchFamily="18" charset="0"/>
                <a:cs typeface="Times New Roman" pitchFamily="18" charset="0"/>
              </a:rPr>
              <a:t>1-Prime		4-Standard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>
                <a:latin typeface="Times New Roman" pitchFamily="18" charset="0"/>
                <a:cs typeface="Times New Roman" pitchFamily="18" charset="0"/>
              </a:rPr>
              <a:t>2-Choice		5-Commercial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>
                <a:latin typeface="Times New Roman" pitchFamily="18" charset="0"/>
                <a:cs typeface="Times New Roman" pitchFamily="18" charset="0"/>
              </a:rPr>
              <a:t>3-Select		6-Utility</a:t>
            </a:r>
          </a:p>
          <a:p>
            <a:pPr eaLnBrk="1" hangingPunct="1">
              <a:buFont typeface="Wingdings" pitchFamily="2" charset="2"/>
              <a:buNone/>
            </a:pPr>
            <a:endParaRPr lang="en-US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63016" y="1153093"/>
            <a:ext cx="6704707" cy="3942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438400" y="1727197"/>
            <a:ext cx="1143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latin typeface="Century Schoolbook" pitchFamily="18" charset="0"/>
              </a:rPr>
              <a:t>Prime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471818" y="2707784"/>
            <a:ext cx="121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latin typeface="Century Schoolbook" pitchFamily="18" charset="0"/>
              </a:rPr>
              <a:t>Choice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443726" y="3657600"/>
            <a:ext cx="121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entury Schoolbook" pitchFamily="18" charset="0"/>
              </a:rPr>
              <a:t>Select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317399" y="4624128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latin typeface="Century Schoolbook" pitchFamily="18" charset="0"/>
              </a:rPr>
              <a:t>Standard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5217037" y="3674312"/>
            <a:ext cx="1066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latin typeface="Century Schoolbook" pitchFamily="18" charset="0"/>
              </a:rPr>
              <a:t>Utility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4886164" y="2224520"/>
            <a:ext cx="1752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latin typeface="Century Schoolbook" pitchFamily="18" charset="0"/>
              </a:rPr>
              <a:t>Commercial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228600" y="0"/>
            <a:ext cx="7467600" cy="3843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sz="1400" smtClean="0">
                <a:latin typeface="Times New Roman" pitchFamily="18" charset="0"/>
                <a:cs typeface="Times New Roman" pitchFamily="18" charset="0"/>
              </a:rPr>
              <a:t>D.  Explain the yield and quality grades of meat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685800" y="34676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 smtClean="0">
                <a:latin typeface="Bernard MT Condensed"/>
                <a:cs typeface="Bernard MT Condensed"/>
              </a:rPr>
              <a:t>Quality Grade</a:t>
            </a:r>
            <a:endParaRPr lang="en-US" sz="5400" dirty="0">
              <a:latin typeface="Bernard MT Condensed"/>
              <a:cs typeface="Bernard MT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27356878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0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3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600200"/>
            <a:ext cx="8915400" cy="4525963"/>
          </a:xfrm>
        </p:spPr>
        <p:txBody>
          <a:bodyPr/>
          <a:lstStyle/>
          <a:p>
            <a:pPr eaLnBrk="1" hangingPunct="1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measure of the boneless, closely trimmed retail cut</a:t>
            </a:r>
          </a:p>
          <a:p>
            <a:pPr eaLnBrk="1" hangingPunct="1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also known as “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cutability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 eaLnBrk="1" hangingPunct="1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 scale of 1 to 5 is used to judge Yield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         - 1 is the highest, 5 is the lowest 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7467600" cy="384366"/>
          </a:xfrm>
        </p:spPr>
        <p:txBody>
          <a:bodyPr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D.  Explain the yield and quality grades of meat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85800" y="34676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 smtClean="0">
                <a:latin typeface="Bernard MT Condensed"/>
                <a:cs typeface="Bernard MT Condensed"/>
              </a:rPr>
              <a:t>Yield Grade</a:t>
            </a:r>
            <a:endParaRPr lang="en-US" sz="5400" dirty="0">
              <a:latin typeface="Bernard MT Condensed"/>
              <a:cs typeface="Bernard MT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15857050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4676"/>
            <a:ext cx="3107143" cy="4995499"/>
          </a:xfrm>
        </p:spPr>
        <p:txBody>
          <a:bodyPr>
            <a:noAutofit/>
          </a:bodyPr>
          <a:lstStyle/>
          <a:p>
            <a:r>
              <a:rPr lang="en-US" sz="4000" dirty="0" smtClean="0">
                <a:latin typeface="Bernard MT Condensed"/>
                <a:cs typeface="Bernard MT Condensed"/>
              </a:rPr>
              <a:t>What does it take to produce a ¼ Pounder?</a:t>
            </a:r>
            <a:endParaRPr lang="en-US" sz="4800" dirty="0">
              <a:latin typeface="Bernard MT Condensed"/>
              <a:cs typeface="Bernard MT Condensed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3832" y="0"/>
            <a:ext cx="5000168" cy="5184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1108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762" y="1996"/>
            <a:ext cx="8839200" cy="582908"/>
          </a:xfrm>
        </p:spPr>
        <p:txBody>
          <a:bodyPr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E.  List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signs and causes of meat spoilage</a:t>
            </a:r>
            <a:r>
              <a:rPr lang="en-US" sz="1400" dirty="0"/>
              <a:t/>
            </a:r>
            <a:br>
              <a:rPr lang="en-US" sz="1400" dirty="0"/>
            </a:br>
            <a:endParaRPr lang="en-US" sz="1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/>
          </a:bodyPr>
          <a:lstStyle/>
          <a:p>
            <a:pPr marL="274320" indent="-274320" algn="ctr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Meat is considered “spoiled” when it is unfit for human consumption. 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en-US" sz="1100" dirty="0" smtClean="0"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major causes of spoiling are:</a:t>
            </a:r>
          </a:p>
          <a:p>
            <a:pPr lvl="1"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Microorganisms</a:t>
            </a:r>
          </a:p>
          <a:p>
            <a:pPr lvl="1"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Bacteria</a:t>
            </a:r>
          </a:p>
          <a:p>
            <a:pPr lvl="1"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Yeast</a:t>
            </a:r>
          </a:p>
          <a:p>
            <a:pPr lvl="1"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Mold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85800" y="34676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 smtClean="0">
                <a:latin typeface="Bernard MT Condensed"/>
                <a:cs typeface="Bernard MT Condensed"/>
              </a:rPr>
              <a:t>Meat Spoilage</a:t>
            </a:r>
            <a:endParaRPr lang="en-US" sz="5400" dirty="0">
              <a:latin typeface="Bernard MT Condensed"/>
              <a:cs typeface="Bernard MT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9388387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115566"/>
            <a:ext cx="7467600" cy="4873625"/>
          </a:xfrm>
        </p:spPr>
        <p:txBody>
          <a:bodyPr>
            <a:normAutofit/>
          </a:bodyPr>
          <a:lstStyle/>
          <a:p>
            <a:pPr marL="0" indent="0" eaLnBrk="1" fontAlgn="auto" hangingPunct="1">
              <a:lnSpc>
                <a:spcPct val="120000"/>
              </a:lnSpc>
              <a:spcAft>
                <a:spcPts val="0"/>
              </a:spcAft>
              <a:buNone/>
              <a:defRPr/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Signs of Spoilage:</a:t>
            </a:r>
          </a:p>
          <a:p>
            <a:pPr lvl="1">
              <a:lnSpc>
                <a:spcPct val="120000"/>
              </a:lnSpc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Odor</a:t>
            </a:r>
          </a:p>
          <a:p>
            <a:pPr lvl="1">
              <a:lnSpc>
                <a:spcPct val="120000"/>
              </a:lnSpc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Slime</a:t>
            </a:r>
          </a:p>
          <a:p>
            <a:pPr lvl="1">
              <a:lnSpc>
                <a:spcPct val="120000"/>
              </a:lnSpc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Mold Growth</a:t>
            </a:r>
          </a:p>
          <a:p>
            <a:pPr lvl="1">
              <a:lnSpc>
                <a:spcPct val="120000"/>
              </a:lnSpc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Discoloration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00762" y="1996"/>
            <a:ext cx="8839200" cy="582908"/>
          </a:xfrm>
        </p:spPr>
        <p:txBody>
          <a:bodyPr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E.  List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signs and causes of meat spoilage</a:t>
            </a:r>
            <a:r>
              <a:rPr lang="en-US" sz="1400" dirty="0"/>
              <a:t/>
            </a:r>
            <a:br>
              <a:rPr lang="en-US" sz="1400" dirty="0"/>
            </a:br>
            <a:endParaRPr lang="en-US" sz="14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85800" y="34676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 smtClean="0">
                <a:latin typeface="Bernard MT Condensed"/>
                <a:cs typeface="Bernard MT Condensed"/>
              </a:rPr>
              <a:t>Meat Spoilage</a:t>
            </a:r>
            <a:endParaRPr lang="en-US" sz="5400" dirty="0">
              <a:latin typeface="Bernard MT Condensed"/>
              <a:cs typeface="Bernard MT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38127169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0762" y="1077480"/>
            <a:ext cx="7928838" cy="4873625"/>
          </a:xfrm>
        </p:spPr>
        <p:txBody>
          <a:bodyPr>
            <a:normAutofit/>
          </a:bodyPr>
          <a:lstStyle/>
          <a:p>
            <a:pPr algn="ctr" eaLnBrk="1" hangingPunct="1">
              <a:buFont typeface="Wingdings" pitchFamily="2" charset="2"/>
              <a:buNone/>
            </a:pPr>
            <a:r>
              <a:rPr lang="en-US" dirty="0" smtClean="0">
                <a:latin typeface="Times"/>
                <a:cs typeface="Times"/>
              </a:rPr>
              <a:t>Observe and Rank According to:</a:t>
            </a:r>
          </a:p>
          <a:p>
            <a:pPr marL="0" indent="0" eaLnBrk="1" hangingPunct="1">
              <a:buNone/>
            </a:pPr>
            <a:r>
              <a:rPr lang="en-US" sz="4800" b="1" dirty="0" smtClean="0">
                <a:latin typeface="Times"/>
                <a:cs typeface="Times"/>
              </a:rPr>
              <a:t>1.  Lean Meat</a:t>
            </a:r>
          </a:p>
          <a:p>
            <a:pPr eaLnBrk="1" hangingPunct="1"/>
            <a:r>
              <a:rPr lang="en-US" dirty="0" smtClean="0">
                <a:latin typeface="Times"/>
                <a:cs typeface="Times"/>
              </a:rPr>
              <a:t>Highest amount of lean meat</a:t>
            </a:r>
          </a:p>
          <a:p>
            <a:pPr eaLnBrk="1" hangingPunct="1"/>
            <a:endParaRPr lang="en-US" dirty="0" smtClean="0">
              <a:latin typeface="Times"/>
              <a:cs typeface="Times"/>
            </a:endParaRPr>
          </a:p>
          <a:p>
            <a:pPr eaLnBrk="1" hangingPunct="1"/>
            <a:endParaRPr lang="en-US" dirty="0" smtClean="0">
              <a:latin typeface="Times"/>
              <a:cs typeface="Times"/>
            </a:endParaRPr>
          </a:p>
          <a:p>
            <a:pPr eaLnBrk="1" hangingPunct="1"/>
            <a:endParaRPr lang="en-US" dirty="0" smtClean="0">
              <a:latin typeface="Times"/>
              <a:cs typeface="Times"/>
            </a:endParaRPr>
          </a:p>
          <a:p>
            <a:pPr eaLnBrk="1" hangingPunct="1"/>
            <a:endParaRPr lang="en-US" dirty="0" smtClean="0">
              <a:latin typeface="Times"/>
              <a:cs typeface="Times"/>
            </a:endParaRPr>
          </a:p>
          <a:p>
            <a:pPr eaLnBrk="1" hangingPunct="1">
              <a:buFont typeface="Wingdings" pitchFamily="2" charset="2"/>
              <a:buNone/>
            </a:pPr>
            <a:endParaRPr lang="en-US" dirty="0" smtClean="0">
              <a:latin typeface="Times"/>
              <a:cs typeface="Times"/>
            </a:endParaRPr>
          </a:p>
        </p:txBody>
      </p:sp>
      <p:pic>
        <p:nvPicPr>
          <p:cNvPr id="2050" name="Picture 2" descr="http://aggiemeat.tamu.edu/judging/RoundClass1/Rnd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799" y="3352368"/>
            <a:ext cx="2277959" cy="1708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http://aggiemeat.tamu.edu/judging/RoundClass1/Rnd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37228" y="3356258"/>
            <a:ext cx="2272772" cy="1704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188981" y="3803392"/>
            <a:ext cx="914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dirty="0" err="1">
                <a:latin typeface="Century Schoolbook" pitchFamily="18" charset="0"/>
              </a:rPr>
              <a:t>vs</a:t>
            </a:r>
            <a:endParaRPr lang="en-US" sz="4000" dirty="0">
              <a:latin typeface="Century Schoolbook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00762" y="1996"/>
            <a:ext cx="8839200" cy="5829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F.  Judge a class of meat cuts</a:t>
            </a:r>
            <a:r>
              <a:rPr lang="en-US" sz="1400" dirty="0" smtClean="0"/>
              <a:t/>
            </a:r>
            <a:br>
              <a:rPr lang="en-US" sz="1400" dirty="0" smtClean="0"/>
            </a:br>
            <a:endParaRPr lang="en-US" sz="1400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85800" y="34676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 smtClean="0">
                <a:latin typeface="Bernard MT Condensed"/>
                <a:cs typeface="Bernard MT Condensed"/>
              </a:rPr>
              <a:t>Meat Judging</a:t>
            </a:r>
            <a:endParaRPr lang="en-US" sz="5400" dirty="0">
              <a:latin typeface="Bernard MT Condensed"/>
              <a:cs typeface="Bernard MT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32305590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0762" y="1077480"/>
            <a:ext cx="8839200" cy="4873625"/>
          </a:xfrm>
        </p:spPr>
        <p:txBody>
          <a:bodyPr>
            <a:normAutofit/>
          </a:bodyPr>
          <a:lstStyle/>
          <a:p>
            <a:pPr algn="ctr" eaLnBrk="1" hangingPunct="1">
              <a:buFont typeface="Wingdings" pitchFamily="2" charset="2"/>
              <a:buNone/>
            </a:pPr>
            <a:r>
              <a:rPr lang="en-US" dirty="0" smtClean="0">
                <a:latin typeface="Times"/>
                <a:cs typeface="Times"/>
              </a:rPr>
              <a:t>Observe and Rank According to:</a:t>
            </a:r>
          </a:p>
          <a:p>
            <a:pPr marL="914400" indent="-914400" eaLnBrk="1" hangingPunct="1">
              <a:buAutoNum type="arabicPeriod" startAt="2"/>
            </a:pPr>
            <a:r>
              <a:rPr lang="en-US" sz="5200" b="1" dirty="0" smtClean="0">
                <a:latin typeface="Times"/>
                <a:cs typeface="Times"/>
              </a:rPr>
              <a:t>Fat</a:t>
            </a:r>
          </a:p>
          <a:p>
            <a:pPr>
              <a:lnSpc>
                <a:spcPct val="70000"/>
              </a:lnSpc>
            </a:pPr>
            <a:r>
              <a:rPr lang="en-US" dirty="0" smtClean="0">
                <a:latin typeface="Times"/>
                <a:cs typeface="Times"/>
              </a:rPr>
              <a:t>Least amount of exterior fat</a:t>
            </a:r>
          </a:p>
          <a:p>
            <a:pPr>
              <a:lnSpc>
                <a:spcPct val="70000"/>
              </a:lnSpc>
            </a:pPr>
            <a:r>
              <a:rPr lang="en-US" dirty="0" smtClean="0">
                <a:latin typeface="Times"/>
                <a:cs typeface="Times"/>
              </a:rPr>
              <a:t>Highest content of intramuscular fat or “Marbling”</a:t>
            </a:r>
          </a:p>
          <a:p>
            <a:pPr eaLnBrk="1" hangingPunct="1">
              <a:buFont typeface="Wingdings" pitchFamily="2" charset="2"/>
              <a:buNone/>
            </a:pPr>
            <a:endParaRPr lang="en-US" dirty="0" smtClean="0">
              <a:latin typeface="Times"/>
              <a:cs typeface="Times"/>
            </a:endParaRPr>
          </a:p>
        </p:txBody>
      </p:sp>
      <p:pic>
        <p:nvPicPr>
          <p:cNvPr id="2054" name="Picture 6" descr="http://aggiemeat.tamu.edu/judging/Beef%20Carcass%20Class/2Ribeyes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3498564"/>
            <a:ext cx="2571750" cy="171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8" descr="http://aggiemeat.tamu.edu/judging/Beef%20Carcass%20Class/4Ribeyes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14128" y="3485864"/>
            <a:ext cx="2590800" cy="173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038600" y="3552712"/>
            <a:ext cx="914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dirty="0" err="1">
                <a:latin typeface="Century Schoolbook" pitchFamily="18" charset="0"/>
              </a:rPr>
              <a:t>vs</a:t>
            </a:r>
            <a:endParaRPr lang="en-US" sz="4000" dirty="0">
              <a:latin typeface="Century Schoolbook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00762" y="1996"/>
            <a:ext cx="8839200" cy="5829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F.  Judge a class of meat cuts</a:t>
            </a:r>
            <a:r>
              <a:rPr lang="en-US" sz="1400" dirty="0" smtClean="0"/>
              <a:t/>
            </a:r>
            <a:br>
              <a:rPr lang="en-US" sz="1400" dirty="0" smtClean="0"/>
            </a:br>
            <a:endParaRPr lang="en-US" sz="1400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85800" y="34676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 smtClean="0">
                <a:latin typeface="Bernard MT Condensed"/>
                <a:cs typeface="Bernard MT Condensed"/>
              </a:rPr>
              <a:t>Meat Judging</a:t>
            </a:r>
            <a:endParaRPr lang="en-US" sz="5400" dirty="0">
              <a:latin typeface="Bernard MT Condensed"/>
              <a:cs typeface="Bernard MT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4308134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1" descr="http://aggiemeat.tamu.edu/judging/TBoneClass/1TBon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1136709"/>
            <a:ext cx="2895600" cy="252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2" descr="http://aggiemeat.tamu.edu/judging/TBoneClass/2TBon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1163696"/>
            <a:ext cx="2952750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3" descr="http://aggiemeat.tamu.edu/judging/TBoneClass/3TBon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00200" y="3830696"/>
            <a:ext cx="2952750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4" descr="http://aggiemeat.tamu.edu/judging/TBoneClass/4AltTBon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8200" y="3830696"/>
            <a:ext cx="295275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300762" y="1996"/>
            <a:ext cx="8839200" cy="5829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F.  Judge a class of meat cuts</a:t>
            </a:r>
            <a:r>
              <a:rPr lang="en-US" sz="1400" dirty="0" smtClean="0"/>
              <a:t/>
            </a:r>
            <a:br>
              <a:rPr lang="en-US" sz="1400" dirty="0" smtClean="0"/>
            </a:br>
            <a:endParaRPr lang="en-US" sz="1400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85800" y="34676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 smtClean="0">
                <a:latin typeface="Bernard MT Condensed"/>
                <a:cs typeface="Bernard MT Condensed"/>
              </a:rPr>
              <a:t>Meat Judging</a:t>
            </a:r>
            <a:endParaRPr lang="en-US" sz="5400" dirty="0">
              <a:latin typeface="Bernard MT Condensed"/>
              <a:cs typeface="Bernard MT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38565357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7488" y="725862"/>
            <a:ext cx="8229600" cy="11430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200" dirty="0" smtClean="0"/>
              <a:t>I place this class:</a:t>
            </a:r>
            <a:r>
              <a:rPr lang="en-US" sz="900" dirty="0" smtClean="0"/>
              <a:t/>
            </a:r>
            <a:br>
              <a:rPr lang="en-US" sz="900" dirty="0" smtClean="0"/>
            </a:br>
            <a:r>
              <a:rPr lang="en-US" sz="900" dirty="0" smtClean="0"/>
              <a:t>\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______ -  ______ -  ______ -  _____</a:t>
            </a:r>
            <a:br>
              <a:rPr lang="en-US" sz="3200" dirty="0" smtClean="0"/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905116"/>
            <a:ext cx="7387362" cy="4343284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  <a:defRPr/>
            </a:pPr>
            <a:r>
              <a:rPr lang="en-US" dirty="0" smtClean="0">
                <a:latin typeface="Times"/>
                <a:cs typeface="Times"/>
              </a:rPr>
              <a:t>Reasons: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b="1" dirty="0" smtClean="0">
                <a:latin typeface="Times"/>
                <a:cs typeface="Times"/>
              </a:rPr>
              <a:t>1</a:t>
            </a:r>
            <a:r>
              <a:rPr lang="en-US" b="1" baseline="30000" dirty="0" smtClean="0">
                <a:latin typeface="Times"/>
                <a:cs typeface="Times"/>
              </a:rPr>
              <a:t>st</a:t>
            </a:r>
            <a:r>
              <a:rPr lang="en-US" b="1" dirty="0" smtClean="0">
                <a:latin typeface="Times"/>
                <a:cs typeface="Times"/>
              </a:rPr>
              <a:t> Place</a:t>
            </a:r>
          </a:p>
          <a:p>
            <a:pPr marL="0" indent="0">
              <a:buNone/>
              <a:defRPr/>
            </a:pPr>
            <a:r>
              <a:rPr lang="en-US" dirty="0" smtClean="0">
                <a:latin typeface="Times"/>
                <a:cs typeface="Times"/>
              </a:rPr>
              <a:t>I place #4 at the top of the class because: It has the most meat and marbling, with the least amount of fat</a:t>
            </a:r>
          </a:p>
          <a:p>
            <a:pPr marL="0" indent="0">
              <a:buNone/>
              <a:defRPr/>
            </a:pPr>
            <a:endParaRPr lang="en-US" sz="1500" dirty="0" smtClean="0">
              <a:latin typeface="Times"/>
              <a:cs typeface="Times"/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b="1" dirty="0" smtClean="0">
                <a:latin typeface="Times"/>
                <a:cs typeface="Times"/>
              </a:rPr>
              <a:t>2</a:t>
            </a:r>
            <a:r>
              <a:rPr lang="en-US" b="1" baseline="30000" dirty="0" smtClean="0">
                <a:latin typeface="Times"/>
                <a:cs typeface="Times"/>
              </a:rPr>
              <a:t>nd</a:t>
            </a:r>
            <a:r>
              <a:rPr lang="en-US" b="1" dirty="0" smtClean="0">
                <a:latin typeface="Times"/>
                <a:cs typeface="Times"/>
              </a:rPr>
              <a:t> Place</a:t>
            </a:r>
          </a:p>
          <a:p>
            <a:pPr marL="0" indent="0">
              <a:buNone/>
              <a:defRPr/>
            </a:pPr>
            <a:r>
              <a:rPr lang="en-US" dirty="0" smtClean="0">
                <a:latin typeface="Times"/>
                <a:cs typeface="Times"/>
              </a:rPr>
              <a:t>#3 places 2</a:t>
            </a:r>
            <a:r>
              <a:rPr lang="en-US" baseline="30000" dirty="0" smtClean="0">
                <a:latin typeface="Times"/>
                <a:cs typeface="Times"/>
              </a:rPr>
              <a:t>nd</a:t>
            </a:r>
            <a:r>
              <a:rPr lang="en-US" dirty="0" smtClean="0">
                <a:latin typeface="Times"/>
                <a:cs typeface="Times"/>
              </a:rPr>
              <a:t> because: It has a good amount of meat, but slightly less marbling and more fat than #4.</a:t>
            </a:r>
          </a:p>
          <a:p>
            <a:pPr marL="0" indent="0">
              <a:buNone/>
              <a:defRPr/>
            </a:pPr>
            <a:endParaRPr lang="en-US" sz="1500" dirty="0" smtClean="0">
              <a:latin typeface="Times"/>
              <a:cs typeface="Times"/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b="1" dirty="0" smtClean="0">
                <a:latin typeface="Times"/>
                <a:cs typeface="Times"/>
              </a:rPr>
              <a:t>3</a:t>
            </a:r>
            <a:r>
              <a:rPr lang="en-US" b="1" baseline="30000" dirty="0" smtClean="0">
                <a:latin typeface="Times"/>
                <a:cs typeface="Times"/>
              </a:rPr>
              <a:t>rd</a:t>
            </a:r>
            <a:r>
              <a:rPr lang="en-US" b="1" dirty="0" smtClean="0">
                <a:latin typeface="Times"/>
                <a:cs typeface="Times"/>
              </a:rPr>
              <a:t> Place</a:t>
            </a:r>
          </a:p>
          <a:p>
            <a:pPr marL="0" indent="0">
              <a:buNone/>
              <a:defRPr/>
            </a:pPr>
            <a:r>
              <a:rPr lang="en-US" dirty="0" smtClean="0">
                <a:latin typeface="Times"/>
                <a:cs typeface="Times"/>
              </a:rPr>
              <a:t>#1 places 3</a:t>
            </a:r>
            <a:r>
              <a:rPr lang="en-US" baseline="30000" dirty="0" smtClean="0">
                <a:latin typeface="Times"/>
                <a:cs typeface="Times"/>
              </a:rPr>
              <a:t>rd</a:t>
            </a:r>
            <a:r>
              <a:rPr lang="en-US" dirty="0" smtClean="0">
                <a:latin typeface="Times"/>
                <a:cs typeface="Times"/>
              </a:rPr>
              <a:t> because: It has less meat and much less marbling than #3 and #4.</a:t>
            </a:r>
          </a:p>
          <a:p>
            <a:pPr marL="0" indent="0">
              <a:buNone/>
              <a:defRPr/>
            </a:pPr>
            <a:endParaRPr lang="en-US" sz="1500" dirty="0" smtClean="0">
              <a:latin typeface="Times"/>
              <a:cs typeface="Times"/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b="1" dirty="0" smtClean="0">
                <a:latin typeface="Times"/>
                <a:cs typeface="Times"/>
              </a:rPr>
              <a:t>4</a:t>
            </a:r>
            <a:r>
              <a:rPr lang="en-US" b="1" baseline="30000" dirty="0" smtClean="0">
                <a:latin typeface="Times"/>
                <a:cs typeface="Times"/>
              </a:rPr>
              <a:t>th</a:t>
            </a:r>
            <a:r>
              <a:rPr lang="en-US" b="1" dirty="0" smtClean="0">
                <a:latin typeface="Times"/>
                <a:cs typeface="Times"/>
              </a:rPr>
              <a:t> Place</a:t>
            </a:r>
          </a:p>
          <a:p>
            <a:pPr marL="0" indent="0">
              <a:buNone/>
              <a:defRPr/>
            </a:pPr>
            <a:r>
              <a:rPr lang="en-US" dirty="0" smtClean="0">
                <a:latin typeface="Times"/>
                <a:cs typeface="Times"/>
              </a:rPr>
              <a:t>#2 places last because: It has the least amount of meat and the most fat.</a:t>
            </a:r>
          </a:p>
          <a:p>
            <a:pPr marL="0" indent="0">
              <a:buNone/>
              <a:defRPr/>
            </a:pPr>
            <a:r>
              <a:rPr lang="en-US" dirty="0" smtClean="0">
                <a:latin typeface="Times"/>
                <a:cs typeface="Times"/>
              </a:rPr>
              <a:t> 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US" dirty="0">
              <a:latin typeface="Times"/>
              <a:cs typeface="Times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134100" y="1041513"/>
            <a:ext cx="838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dirty="0">
                <a:latin typeface="Century Schoolbook" pitchFamily="18" charset="0"/>
              </a:rPr>
              <a:t>2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933056" y="1016817"/>
            <a:ext cx="838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dirty="0">
                <a:latin typeface="Century Schoolbook" pitchFamily="18" charset="0"/>
              </a:rPr>
              <a:t>3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533256" y="1037521"/>
            <a:ext cx="838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dirty="0">
                <a:latin typeface="Century Schoolbook" pitchFamily="18" charset="0"/>
              </a:rPr>
              <a:t>1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181100" y="1012825"/>
            <a:ext cx="838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dirty="0">
                <a:latin typeface="Century Schoolbook" pitchFamily="18" charset="0"/>
              </a:rPr>
              <a:t>4</a:t>
            </a:r>
          </a:p>
        </p:txBody>
      </p:sp>
      <p:pic>
        <p:nvPicPr>
          <p:cNvPr id="8" name="Picture 1" descr="http://aggiemeat.tamu.edu/judging/TBoneClass/1TBon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7362" y="2969549"/>
            <a:ext cx="1261538" cy="1097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http://aggiemeat.tamu.edu/judging/TBoneClass/2TBon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87362" y="4099821"/>
            <a:ext cx="1299438" cy="1115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 descr="http://aggiemeat.tamu.edu/judging/TBoneClass/3TBon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87362" y="1854230"/>
            <a:ext cx="1283195" cy="1084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http://aggiemeat.tamu.edu/judging/TBoneClass/4AltTBon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87362" y="727983"/>
            <a:ext cx="1283195" cy="1092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600200" y="6248400"/>
            <a:ext cx="4953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Century Schoolbook" pitchFamily="18" charset="0"/>
              </a:rPr>
              <a:t>Official Cuts: 3 -  6  -  3 </a:t>
            </a:r>
          </a:p>
        </p:txBody>
      </p:sp>
    </p:spTree>
    <p:extLst>
      <p:ext uri="{BB962C8B-B14F-4D97-AF65-F5344CB8AC3E}">
        <p14:creationId xmlns:p14="http://schemas.microsoft.com/office/powerpoint/2010/main" val="405522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7" dur="1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2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7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1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3" name="Picture 2" descr="http://aggiemeat.tamu.edu/judging/PorkChopClass/All4.jpg"/>
          <p:cNvPicPr>
            <a:picLocks noChangeAspect="1" noChangeArrowheads="1"/>
          </p:cNvPicPr>
          <p:nvPr/>
        </p:nvPicPr>
        <p:blipFill rotWithShape="1">
          <a:blip r:embed="rId3" cstate="print"/>
          <a:srcRect b="4999"/>
          <a:stretch/>
        </p:blipFill>
        <p:spPr bwMode="auto">
          <a:xfrm>
            <a:off x="1146308" y="1122304"/>
            <a:ext cx="7010400" cy="4141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447800" y="5465829"/>
            <a:ext cx="6324600" cy="830997"/>
          </a:xfrm>
          <a:prstGeom prst="rect">
            <a:avLst/>
          </a:prstGeom>
          <a:solidFill>
            <a:schemeClr val="bg1">
              <a:alpha val="64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 dirty="0">
                <a:latin typeface="Century Schoolbook" pitchFamily="18" charset="0"/>
              </a:rPr>
              <a:t>Official Placing 4 – 1 – 3 – 2</a:t>
            </a:r>
            <a:endParaRPr lang="en-US" sz="2400" dirty="0">
              <a:latin typeface="Century Schoolbook" pitchFamily="18" charset="0"/>
            </a:endParaRPr>
          </a:p>
          <a:p>
            <a:pPr algn="ctr"/>
            <a:r>
              <a:rPr lang="en-US" sz="2400" b="1" dirty="0">
                <a:latin typeface="Century Schoolbook" pitchFamily="18" charset="0"/>
              </a:rPr>
              <a:t>Official Cuts 4 – 6 – </a:t>
            </a:r>
            <a:r>
              <a:rPr lang="en-US" sz="2400" b="1" dirty="0" smtClean="0">
                <a:latin typeface="Century Schoolbook" pitchFamily="18" charset="0"/>
              </a:rPr>
              <a:t>3</a:t>
            </a:r>
            <a:endParaRPr lang="en-US" sz="2400" dirty="0">
              <a:latin typeface="Century Schoolbook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00762" y="1996"/>
            <a:ext cx="8839200" cy="5829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F.  Judge a class of meat cuts</a:t>
            </a:r>
            <a:r>
              <a:rPr lang="en-US" sz="1400" dirty="0" smtClean="0"/>
              <a:t/>
            </a:r>
            <a:br>
              <a:rPr lang="en-US" sz="1400" dirty="0" smtClean="0"/>
            </a:br>
            <a:endParaRPr lang="en-US" sz="14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85800" y="34676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 smtClean="0">
                <a:latin typeface="Bernard MT Condensed"/>
                <a:cs typeface="Bernard MT Condensed"/>
              </a:rPr>
              <a:t>Meat Judging</a:t>
            </a:r>
            <a:endParaRPr lang="en-US" sz="5400" dirty="0">
              <a:latin typeface="Bernard MT Condensed"/>
              <a:cs typeface="Bernard MT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31126481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8963" y="22688"/>
            <a:ext cx="7467600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/>
              <a:t>FFA Application:</a:t>
            </a:r>
            <a:br>
              <a:rPr lang="en-US" dirty="0" smtClean="0"/>
            </a:br>
            <a:r>
              <a:rPr lang="en-US" b="1" dirty="0" smtClean="0"/>
              <a:t>Meat Evaluation and Technology</a:t>
            </a:r>
            <a:endParaRPr lang="en-US" b="1" dirty="0"/>
          </a:p>
        </p:txBody>
      </p:sp>
      <p:pic>
        <p:nvPicPr>
          <p:cNvPr id="31747" name="Picture 2" descr="Meat judging identificati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1279312"/>
            <a:ext cx="4017963" cy="2362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371600" y="3624800"/>
            <a:ext cx="6400800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en-US" sz="2000" dirty="0">
                <a:latin typeface="Century Schoolbook" pitchFamily="18" charset="0"/>
              </a:rPr>
              <a:t>Meat Cut ID</a:t>
            </a:r>
          </a:p>
          <a:p>
            <a:pPr algn="ctr">
              <a:buFont typeface="Arial" pitchFamily="34" charset="0"/>
              <a:buChar char="•"/>
            </a:pPr>
            <a:r>
              <a:rPr lang="en-US" sz="2000" dirty="0">
                <a:latin typeface="Century Schoolbook" pitchFamily="18" charset="0"/>
              </a:rPr>
              <a:t>Written Test</a:t>
            </a:r>
          </a:p>
          <a:p>
            <a:pPr algn="ctr">
              <a:buFont typeface="Arial" pitchFamily="34" charset="0"/>
              <a:buChar char="•"/>
            </a:pPr>
            <a:r>
              <a:rPr lang="en-US" sz="2000" dirty="0">
                <a:latin typeface="Century Schoolbook" pitchFamily="18" charset="0"/>
              </a:rPr>
              <a:t>Quality and Yield Grading</a:t>
            </a:r>
          </a:p>
          <a:p>
            <a:pPr algn="ctr">
              <a:buFont typeface="Arial" pitchFamily="34" charset="0"/>
              <a:buChar char="•"/>
            </a:pPr>
            <a:r>
              <a:rPr lang="en-US" sz="2000" dirty="0">
                <a:latin typeface="Century Schoolbook" pitchFamily="18" charset="0"/>
              </a:rPr>
              <a:t>Carcass placing</a:t>
            </a:r>
          </a:p>
          <a:p>
            <a:pPr algn="ctr">
              <a:buFont typeface="Arial" pitchFamily="34" charset="0"/>
              <a:buChar char="•"/>
            </a:pPr>
            <a:r>
              <a:rPr lang="en-US" sz="2000" dirty="0">
                <a:latin typeface="Century Schoolbook" pitchFamily="18" charset="0"/>
              </a:rPr>
              <a:t>Team Activity</a:t>
            </a:r>
          </a:p>
        </p:txBody>
      </p:sp>
      <p:pic>
        <p:nvPicPr>
          <p:cNvPr id="31751" name="Picture 2" descr="http://www.ffa.org/images/logos/ffa/cdelogo_l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9172" y="3810232"/>
            <a:ext cx="2236635" cy="1367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http://www.ffa.org/images/logos/ffa/cdelogo_l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7111" y="3810232"/>
            <a:ext cx="2236635" cy="1367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540144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4798" y="0"/>
            <a:ext cx="7467600" cy="762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>
                <a:latin typeface="Times"/>
                <a:cs typeface="Times"/>
              </a:rPr>
              <a:t>Bell Quiz</a:t>
            </a:r>
            <a:br>
              <a:rPr lang="en-US" dirty="0" smtClean="0">
                <a:latin typeface="Times"/>
                <a:cs typeface="Times"/>
              </a:rPr>
            </a:b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  <a:latin typeface="Times"/>
                <a:cs typeface="Times"/>
              </a:rPr>
              <a:t>Objective A, B, C</a:t>
            </a:r>
            <a:endParaRPr lang="en-US" sz="2200" dirty="0">
              <a:solidFill>
                <a:schemeClr val="bg1">
                  <a:lumMod val="50000"/>
                </a:schemeClr>
              </a:solidFill>
              <a:latin typeface="Times"/>
              <a:cs typeface="Times"/>
            </a:endParaRPr>
          </a:p>
        </p:txBody>
      </p:sp>
      <p:sp>
        <p:nvSpPr>
          <p:cNvPr id="32771" name="Content Placeholder 2"/>
          <p:cNvSpPr>
            <a:spLocks noGrp="1"/>
          </p:cNvSpPr>
          <p:nvPr>
            <p:ph sz="quarter" idx="1"/>
          </p:nvPr>
        </p:nvSpPr>
        <p:spPr>
          <a:xfrm>
            <a:off x="217217" y="838200"/>
            <a:ext cx="8738807" cy="60198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3200" dirty="0" smtClean="0">
                <a:latin typeface="Times"/>
                <a:cs typeface="Times"/>
              </a:rPr>
              <a:t>What are the primary differences between beef, pork, and lamb?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>
                <a:latin typeface="Times"/>
                <a:cs typeface="Times"/>
              </a:rPr>
              <a:t>What is the difference between a wholesale and retail cut of meat?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>
                <a:latin typeface="Times"/>
                <a:cs typeface="Times"/>
              </a:rPr>
              <a:t>Name a retail cut from a beef round.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>
                <a:latin typeface="Times"/>
                <a:cs typeface="Times"/>
              </a:rPr>
              <a:t>Name a retail cut from the pork side.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>
                <a:latin typeface="Times"/>
                <a:cs typeface="Times"/>
              </a:rPr>
              <a:t>What is the difference between fresh pork and smoked pork?  Give examples of each.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35342331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4798" y="0"/>
            <a:ext cx="7467600" cy="762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>
                <a:latin typeface="Times"/>
                <a:cs typeface="Times"/>
              </a:rPr>
              <a:t>Bell Quiz</a:t>
            </a:r>
            <a:br>
              <a:rPr lang="en-US" dirty="0" smtClean="0">
                <a:latin typeface="Times"/>
                <a:cs typeface="Times"/>
              </a:rPr>
            </a:b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  <a:latin typeface="Times"/>
                <a:cs typeface="Times"/>
              </a:rPr>
              <a:t>Objective D, E, F</a:t>
            </a:r>
            <a:endParaRPr lang="en-US" sz="2200" dirty="0">
              <a:solidFill>
                <a:schemeClr val="bg1">
                  <a:lumMod val="50000"/>
                </a:schemeClr>
              </a:solidFill>
              <a:latin typeface="Times"/>
              <a:cs typeface="Times"/>
            </a:endParaRPr>
          </a:p>
        </p:txBody>
      </p:sp>
      <p:sp>
        <p:nvSpPr>
          <p:cNvPr id="32771" name="Content Placeholder 2"/>
          <p:cNvSpPr>
            <a:spLocks noGrp="1"/>
          </p:cNvSpPr>
          <p:nvPr>
            <p:ph sz="quarter" idx="1"/>
          </p:nvPr>
        </p:nvSpPr>
        <p:spPr>
          <a:xfrm>
            <a:off x="217217" y="838200"/>
            <a:ext cx="8738807" cy="60198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3200" dirty="0" smtClean="0">
                <a:latin typeface="Times"/>
                <a:cs typeface="Times"/>
              </a:rPr>
              <a:t>What 2 factors determine a beef quality grade?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Times"/>
                <a:cs typeface="Times"/>
              </a:rPr>
              <a:t>How can age be determined by looking at a beef carcass?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>
                <a:latin typeface="Times"/>
                <a:cs typeface="Times"/>
              </a:rPr>
              <a:t>What is another word for yield grade?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>
                <a:latin typeface="Times"/>
                <a:cs typeface="Times"/>
              </a:rPr>
              <a:t>List 2 signs of meat spoilage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Times"/>
                <a:cs typeface="Times"/>
              </a:rPr>
              <a:t>What 2 factors are considered when judging a class of meat?</a:t>
            </a:r>
            <a:endParaRPr lang="en-US" sz="3200" dirty="0" smtClean="0">
              <a:latin typeface="Times"/>
              <a:cs typeface="Times"/>
            </a:endParaRPr>
          </a:p>
          <a:p>
            <a:pPr marL="514350" indent="-514350">
              <a:buFont typeface="+mj-lt"/>
              <a:buAutoNum type="arabicPeriod"/>
            </a:pPr>
            <a:endParaRPr lang="en-US" dirty="0" smtClean="0"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39195269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4676"/>
            <a:ext cx="7772400" cy="1470025"/>
          </a:xfrm>
        </p:spPr>
        <p:txBody>
          <a:bodyPr>
            <a:noAutofit/>
          </a:bodyPr>
          <a:lstStyle/>
          <a:p>
            <a:r>
              <a:rPr lang="en-US" sz="4000" dirty="0" smtClean="0">
                <a:latin typeface="Bernard MT Condensed"/>
                <a:cs typeface="Bernard MT Condensed"/>
              </a:rPr>
              <a:t>Average U.S. Meat Consumption </a:t>
            </a:r>
            <a:r>
              <a:rPr lang="en-US" sz="4800" dirty="0" smtClean="0">
                <a:latin typeface="Bernard MT Condensed"/>
                <a:cs typeface="Bernard MT Condensed"/>
              </a:rPr>
              <a:t/>
            </a:r>
            <a:br>
              <a:rPr lang="en-US" sz="4800" dirty="0" smtClean="0">
                <a:latin typeface="Bernard MT Condensed"/>
                <a:cs typeface="Bernard MT Condensed"/>
              </a:rPr>
            </a:br>
            <a:r>
              <a:rPr lang="en-US" sz="4800" dirty="0" smtClean="0">
                <a:latin typeface="Bernard MT Condensed"/>
                <a:cs typeface="Bernard MT Condensed"/>
              </a:rPr>
              <a:t>Per Person in Pounds</a:t>
            </a:r>
            <a:endParaRPr lang="en-US" sz="4800" dirty="0">
              <a:latin typeface="Bernard MT Condensed"/>
              <a:cs typeface="Bernard MT Condensed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4628" y="1440445"/>
            <a:ext cx="58674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1579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4677"/>
            <a:ext cx="7651991" cy="1653190"/>
          </a:xfrm>
        </p:spPr>
        <p:txBody>
          <a:bodyPr>
            <a:noAutofit/>
          </a:bodyPr>
          <a:lstStyle/>
          <a:p>
            <a:r>
              <a:rPr lang="en-US" sz="4800" dirty="0" smtClean="0">
                <a:latin typeface="Bernard MT Condensed"/>
                <a:cs typeface="Bernard MT Condensed"/>
              </a:rPr>
              <a:t>Cattle Inventory in Millions</a:t>
            </a:r>
            <a:endParaRPr lang="en-US" sz="6000" dirty="0">
              <a:latin typeface="Bernard MT Condensed"/>
              <a:cs typeface="Bernard MT Condensed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8300" y="1457152"/>
            <a:ext cx="58674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6191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4677"/>
            <a:ext cx="7651991" cy="1653190"/>
          </a:xfrm>
        </p:spPr>
        <p:txBody>
          <a:bodyPr>
            <a:noAutofit/>
          </a:bodyPr>
          <a:lstStyle/>
          <a:p>
            <a:r>
              <a:rPr lang="en-US" sz="4000" dirty="0" smtClean="0">
                <a:latin typeface="Bernard MT Condensed"/>
                <a:cs typeface="Bernard MT Condensed"/>
              </a:rPr>
              <a:t>Average dressed weight (meat) of cattle in Pounds</a:t>
            </a:r>
            <a:endParaRPr lang="en-US" sz="4800" dirty="0">
              <a:latin typeface="Bernard MT Condensed"/>
              <a:cs typeface="Bernard MT Condensed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3119" y="1420481"/>
            <a:ext cx="7238187" cy="3760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3227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4677"/>
            <a:ext cx="7651991" cy="1201977"/>
          </a:xfrm>
        </p:spPr>
        <p:txBody>
          <a:bodyPr>
            <a:noAutofit/>
          </a:bodyPr>
          <a:lstStyle/>
          <a:p>
            <a:r>
              <a:rPr lang="en-US" sz="5400" dirty="0" smtClean="0">
                <a:latin typeface="Bernard MT Condensed"/>
                <a:cs typeface="Bernard MT Condensed"/>
              </a:rPr>
              <a:t>U.S. Meat Consumption</a:t>
            </a:r>
            <a:endParaRPr lang="en-US" sz="6600" dirty="0">
              <a:latin typeface="Bernard MT Condensed"/>
              <a:cs typeface="Bernard MT Condensed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4755" y="1356885"/>
            <a:ext cx="58674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232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5629"/>
            <a:ext cx="7651991" cy="1201977"/>
          </a:xfrm>
        </p:spPr>
        <p:txBody>
          <a:bodyPr>
            <a:noAutofit/>
          </a:bodyPr>
          <a:lstStyle/>
          <a:p>
            <a:r>
              <a:rPr lang="en-US" sz="5400" dirty="0" smtClean="0">
                <a:latin typeface="Bernard MT Condensed"/>
                <a:cs typeface="Bernard MT Condensed"/>
              </a:rPr>
              <a:t>World Wide Meat Consumption</a:t>
            </a:r>
            <a:endParaRPr lang="en-US" sz="6600" dirty="0">
              <a:latin typeface="Bernard MT Condensed"/>
              <a:cs typeface="Bernard MT Condensed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23" y="2339616"/>
            <a:ext cx="9079677" cy="1945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4554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978" y="0"/>
            <a:ext cx="6515779" cy="384366"/>
          </a:xfrm>
        </p:spPr>
        <p:txBody>
          <a:bodyPr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.  Identify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the differences between beef, pork, and lamb cuts</a:t>
            </a:r>
          </a:p>
        </p:txBody>
      </p:sp>
      <p:pic>
        <p:nvPicPr>
          <p:cNvPr id="27649" name="Picture 1" descr="G:\Beg Borrow &amp; Steal\From Megan\Meats Evaluation\Meats ID\beef\37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914400" y="1241888"/>
            <a:ext cx="2890060" cy="1407659"/>
          </a:xfrm>
        </p:spPr>
      </p:pic>
      <p:pic>
        <p:nvPicPr>
          <p:cNvPr id="27650" name="Picture 2" descr="G:\Beg Borrow &amp; Steal\From Megan\Meats Evaluation\Meats ID\pork\1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5419" y="2743808"/>
            <a:ext cx="3081070" cy="1274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3" descr="G:\Beg Borrow &amp; Steal\From Megan\Meats Evaluation\Meats ID\lamb\16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12363" y="4071248"/>
            <a:ext cx="1993145" cy="996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648200" y="1173770"/>
            <a:ext cx="430782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Beef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: Cherry Red color, white fat, larger size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648200" y="2663435"/>
            <a:ext cx="38862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Pork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: Pale pink color and white fat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724400" y="4089328"/>
            <a:ext cx="423162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Lamb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: Darker red color, white fat, small size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85800" y="34676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 smtClean="0">
                <a:latin typeface="Bernard MT Condensed"/>
                <a:cs typeface="Bernard MT Condensed"/>
              </a:rPr>
              <a:t>Identifying Species</a:t>
            </a:r>
            <a:endParaRPr lang="en-US" sz="5400" dirty="0">
              <a:latin typeface="Bernard MT Condensed"/>
              <a:cs typeface="Bernard MT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11752075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764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b="2689"/>
          <a:stretch/>
        </p:blipFill>
        <p:spPr bwMode="auto">
          <a:xfrm>
            <a:off x="914400" y="802008"/>
            <a:ext cx="7105650" cy="4411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83" y="1"/>
            <a:ext cx="8075773" cy="350942"/>
          </a:xfrm>
        </p:spPr>
        <p:txBody>
          <a:bodyPr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B. Diagram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and identify the wholesale cuts of beef, pork, and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lamb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438400" y="1868808"/>
            <a:ext cx="1447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Century Schoolbook" pitchFamily="18" charset="0"/>
              </a:rPr>
              <a:t>Chuck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191000" y="2859408"/>
            <a:ext cx="12192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600" b="1">
                <a:solidFill>
                  <a:srgbClr val="FF0000"/>
                </a:solidFill>
                <a:latin typeface="Century Schoolbook" pitchFamily="18" charset="0"/>
              </a:rPr>
              <a:t>Plate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410200" y="1487808"/>
            <a:ext cx="1295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Century Schoolbook" pitchFamily="18" charset="0"/>
              </a:rPr>
              <a:t>Loin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6172200" y="2326008"/>
            <a:ext cx="1828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Century Schoolbook" pitchFamily="18" charset="0"/>
              </a:rPr>
              <a:t>Round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 rot="2448858">
            <a:off x="5268913" y="2902271"/>
            <a:ext cx="1143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Century Schoolbook" pitchFamily="18" charset="0"/>
              </a:rPr>
              <a:t>Flank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752600" y="3697608"/>
            <a:ext cx="1600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Century Schoolbook" pitchFamily="18" charset="0"/>
              </a:rPr>
              <a:t>Shank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2514600" y="3088008"/>
            <a:ext cx="1600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Century Schoolbook" pitchFamily="18" charset="0"/>
              </a:rPr>
              <a:t>Brisket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4038600" y="1640208"/>
            <a:ext cx="990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Century Schoolbook" pitchFamily="18" charset="0"/>
              </a:rPr>
              <a:t>Rib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 rot="16200000" flipH="1">
            <a:off x="-1174957" y="2966564"/>
            <a:ext cx="32004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4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BEEF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685800" y="34676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 smtClean="0">
                <a:latin typeface="Bernard MT Condensed"/>
                <a:cs typeface="Bernard MT Condensed"/>
              </a:rPr>
              <a:t>Wholesale Cuts</a:t>
            </a:r>
            <a:endParaRPr lang="en-US" sz="5400" dirty="0">
              <a:latin typeface="Bernard MT Condensed"/>
              <a:cs typeface="Bernard MT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8861423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6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1" dur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6" dur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/>
      <p:bldP spid="13" grpId="0"/>
      <p:bldP spid="14" grpId="0"/>
      <p:bldP spid="15" grpId="0"/>
      <p:bldP spid="16" grpId="0"/>
      <p:bldP spid="1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1086</Words>
  <Application>Microsoft Macintosh PowerPoint</Application>
  <PresentationFormat>On-screen Show (4:3)</PresentationFormat>
  <Paragraphs>225</Paragraphs>
  <Slides>29</Slides>
  <Notes>26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Meats</vt:lpstr>
      <vt:lpstr>What does it take to produce a ¼ Pounder?</vt:lpstr>
      <vt:lpstr>Average U.S. Meat Consumption  Per Person in Pounds</vt:lpstr>
      <vt:lpstr>Cattle Inventory in Millions</vt:lpstr>
      <vt:lpstr>Average dressed weight (meat) of cattle in Pounds</vt:lpstr>
      <vt:lpstr>U.S. Meat Consumption</vt:lpstr>
      <vt:lpstr>World Wide Meat Consumption</vt:lpstr>
      <vt:lpstr>A.  Identify the differences between beef, pork, and lamb cuts</vt:lpstr>
      <vt:lpstr>B. Diagram and identify the wholesale cuts of beef, pork, and lamb</vt:lpstr>
      <vt:lpstr>B. Diagram and identify the wholesale cuts of beef, pork, and lamb</vt:lpstr>
      <vt:lpstr>B. Diagram and identify the wholesale cuts of beef, pork, and lamb</vt:lpstr>
      <vt:lpstr>C. List retail meat cuts and identify the wholesale cut that it came from</vt:lpstr>
      <vt:lpstr>C. List retail meat cuts and identify the wholesale cut that it came from</vt:lpstr>
      <vt:lpstr>C. List retail meat cuts and identify the wholesale cut that it came from</vt:lpstr>
      <vt:lpstr>D.  Explain the yield and quality grades of meat</vt:lpstr>
      <vt:lpstr>How Age is Determined</vt:lpstr>
      <vt:lpstr>Example Marbling Grades</vt:lpstr>
      <vt:lpstr>Seven Quality Grades:</vt:lpstr>
      <vt:lpstr>D.  Explain the yield and quality grades of meat</vt:lpstr>
      <vt:lpstr>E.  List signs and causes of meat spoilage </vt:lpstr>
      <vt:lpstr>E.  List signs and causes of meat spoilage </vt:lpstr>
      <vt:lpstr>PowerPoint Presentation</vt:lpstr>
      <vt:lpstr>PowerPoint Presentation</vt:lpstr>
      <vt:lpstr>PowerPoint Presentation</vt:lpstr>
      <vt:lpstr>I place this class: \ ______ -  ______ -  ______ -  _____ </vt:lpstr>
      <vt:lpstr>PowerPoint Presentation</vt:lpstr>
      <vt:lpstr>FFA Application: Meat Evaluation and Technology</vt:lpstr>
      <vt:lpstr>Bell Quiz Objective A, B, C</vt:lpstr>
      <vt:lpstr>Bell Quiz Objective D, E, F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Meats</dc:title>
  <dc:creator>Andrea Clark</dc:creator>
  <cp:lastModifiedBy>Andrea Clark</cp:lastModifiedBy>
  <cp:revision>15</cp:revision>
  <dcterms:created xsi:type="dcterms:W3CDTF">2013-12-18T21:10:51Z</dcterms:created>
  <dcterms:modified xsi:type="dcterms:W3CDTF">2013-12-20T18:33:21Z</dcterms:modified>
</cp:coreProperties>
</file>