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4" r:id="rId4"/>
    <p:sldId id="269" r:id="rId5"/>
    <p:sldId id="270" r:id="rId6"/>
    <p:sldId id="271" r:id="rId7"/>
    <p:sldId id="272" r:id="rId8"/>
    <p:sldId id="273" r:id="rId9"/>
    <p:sldId id="258" r:id="rId10"/>
    <p:sldId id="259"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1" r:id="rId26"/>
    <p:sldId id="312" r:id="rId27"/>
    <p:sldId id="313" r:id="rId28"/>
    <p:sldId id="260" r:id="rId29"/>
    <p:sldId id="314" r:id="rId30"/>
    <p:sldId id="262" r:id="rId31"/>
    <p:sldId id="316" r:id="rId32"/>
    <p:sldId id="317" r:id="rId33"/>
    <p:sldId id="318" r:id="rId34"/>
    <p:sldId id="315" r:id="rId35"/>
    <p:sldId id="319" r:id="rId36"/>
    <p:sldId id="320" r:id="rId37"/>
    <p:sldId id="32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215859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31357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280339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A1AA-C826-B44D-A214-F6ADAB3C054A}"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262973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9A1AA-C826-B44D-A214-F6ADAB3C054A}" type="datetimeFigureOut">
              <a:rPr lang="en-US" smtClean="0"/>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73517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9A1AA-C826-B44D-A214-F6ADAB3C054A}" type="datetimeFigureOut">
              <a:rPr lang="en-US" smtClean="0"/>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7728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9A1AA-C826-B44D-A214-F6ADAB3C054A}" type="datetimeFigureOut">
              <a:rPr lang="en-US" smtClean="0"/>
              <a:t>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1676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9A1AA-C826-B44D-A214-F6ADAB3C054A}" type="datetimeFigureOut">
              <a:rPr lang="en-US" smtClean="0"/>
              <a:t>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90313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9A1AA-C826-B44D-A214-F6ADAB3C054A}" type="datetimeFigureOut">
              <a:rPr lang="en-US" smtClean="0"/>
              <a:t>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555170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9A1AA-C826-B44D-A214-F6ADAB3C054A}" type="datetimeFigureOut">
              <a:rPr lang="en-US" smtClean="0"/>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11717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9A1AA-C826-B44D-A214-F6ADAB3C054A}" type="datetimeFigureOut">
              <a:rPr lang="en-US" smtClean="0"/>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46AA-ECB1-1740-B65D-14270289A5C0}" type="slidenum">
              <a:rPr lang="en-US" smtClean="0"/>
              <a:t>‹#›</a:t>
            </a:fld>
            <a:endParaRPr lang="en-US"/>
          </a:p>
        </p:txBody>
      </p:sp>
    </p:spTree>
    <p:extLst>
      <p:ext uri="{BB962C8B-B14F-4D97-AF65-F5344CB8AC3E}">
        <p14:creationId xmlns:p14="http://schemas.microsoft.com/office/powerpoint/2010/main" val="6138679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9A1AA-C826-B44D-A214-F6ADAB3C054A}" type="datetimeFigureOut">
              <a:rPr lang="en-US" smtClean="0"/>
              <a:t>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646AA-ECB1-1740-B65D-14270289A5C0}" type="slidenum">
              <a:rPr lang="en-US" smtClean="0"/>
              <a:t>‹#›</a:t>
            </a:fld>
            <a:endParaRPr lang="en-US"/>
          </a:p>
        </p:txBody>
      </p:sp>
    </p:spTree>
    <p:extLst>
      <p:ext uri="{BB962C8B-B14F-4D97-AF65-F5344CB8AC3E}">
        <p14:creationId xmlns:p14="http://schemas.microsoft.com/office/powerpoint/2010/main" val="37682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3.jpeg"/><Relationship Id="rId5" Type="http://schemas.openxmlformats.org/officeDocument/2006/relationships/image" Target="../media/image8.jpeg"/><Relationship Id="rId6" Type="http://schemas.openxmlformats.org/officeDocument/2006/relationships/image" Target="../media/image14.jpeg"/><Relationship Id="rId7" Type="http://schemas.openxmlformats.org/officeDocument/2006/relationships/image" Target="../media/image5.jpeg"/><Relationship Id="rId8" Type="http://schemas.openxmlformats.org/officeDocument/2006/relationships/image" Target="../media/image4.jpeg"/><Relationship Id="rId9"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3.jpeg"/><Relationship Id="rId5" Type="http://schemas.openxmlformats.org/officeDocument/2006/relationships/image" Target="../media/image8.jpeg"/><Relationship Id="rId6" Type="http://schemas.openxmlformats.org/officeDocument/2006/relationships/image" Target="../media/image14.jpeg"/><Relationship Id="rId7" Type="http://schemas.openxmlformats.org/officeDocument/2006/relationships/image" Target="../media/image5.jpeg"/><Relationship Id="rId8" Type="http://schemas.openxmlformats.org/officeDocument/2006/relationships/image" Target="../media/image4.jpeg"/><Relationship Id="rId9"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 Id="rId3"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152400"/>
            <a:ext cx="7289800" cy="1470025"/>
          </a:xfrm>
        </p:spPr>
        <p:txBody>
          <a:bodyPr>
            <a:noAutofit/>
          </a:bodyPr>
          <a:lstStyle/>
          <a:p>
            <a:r>
              <a:rPr lang="en-US" sz="5400" dirty="0" smtClean="0">
                <a:latin typeface="Comic Sans MS"/>
                <a:cs typeface="Comic Sans MS"/>
              </a:rPr>
              <a:t>Animal </a:t>
            </a:r>
            <a:br>
              <a:rPr lang="en-US" sz="5400" dirty="0" smtClean="0">
                <a:latin typeface="Comic Sans MS"/>
                <a:cs typeface="Comic Sans MS"/>
              </a:rPr>
            </a:br>
            <a:r>
              <a:rPr lang="en-US" sz="5400" dirty="0" smtClean="0">
                <a:latin typeface="Comic Sans MS"/>
                <a:cs typeface="Comic Sans MS"/>
              </a:rPr>
              <a:t>Diseases &amp; Parasites</a:t>
            </a:r>
            <a:endParaRPr lang="en-US" sz="5400" dirty="0">
              <a:latin typeface="Comic Sans MS"/>
              <a:cs typeface="Comic Sans MS"/>
            </a:endParaRPr>
          </a:p>
        </p:txBody>
      </p:sp>
      <p:sp>
        <p:nvSpPr>
          <p:cNvPr id="3" name="Subtitle 2"/>
          <p:cNvSpPr>
            <a:spLocks noGrp="1"/>
          </p:cNvSpPr>
          <p:nvPr>
            <p:ph type="subTitle" idx="1"/>
          </p:nvPr>
        </p:nvSpPr>
        <p:spPr>
          <a:xfrm>
            <a:off x="1854200" y="1778000"/>
            <a:ext cx="7289800" cy="5080000"/>
          </a:xfrm>
        </p:spPr>
        <p:txBody>
          <a:bodyPr>
            <a:normAutofit/>
          </a:bodyPr>
          <a:lstStyle/>
          <a:p>
            <a:pPr marL="514350" indent="-514350" algn="l">
              <a:buFont typeface="+mj-lt"/>
              <a:buAutoNum type="alphaUcPeriod"/>
            </a:pPr>
            <a:r>
              <a:rPr lang="en-US" dirty="0" smtClean="0">
                <a:latin typeface="Bookman Old Style"/>
                <a:cs typeface="Bookman Old Style"/>
              </a:rPr>
              <a:t>Categorize diseases by their cause</a:t>
            </a:r>
          </a:p>
          <a:p>
            <a:pPr marL="514350" indent="-514350" algn="l">
              <a:buFont typeface="+mj-lt"/>
              <a:buAutoNum type="alphaUcPeriod"/>
            </a:pPr>
            <a:r>
              <a:rPr lang="en-US" dirty="0" smtClean="0">
                <a:latin typeface="Bookman Old Style"/>
                <a:cs typeface="Bookman Old Style"/>
              </a:rPr>
              <a:t>List common diseases found in animals</a:t>
            </a:r>
          </a:p>
          <a:p>
            <a:pPr marL="514350" indent="-514350" algn="l">
              <a:buFont typeface="+mj-lt"/>
              <a:buAutoNum type="alphaUcPeriod"/>
            </a:pPr>
            <a:r>
              <a:rPr lang="en-US" dirty="0" smtClean="0">
                <a:latin typeface="Bookman Old Style"/>
                <a:cs typeface="Bookman Old Style"/>
              </a:rPr>
              <a:t>Identify common animal parasites and their symptoms</a:t>
            </a:r>
          </a:p>
          <a:p>
            <a:pPr marL="514350" indent="-514350" algn="l">
              <a:buFont typeface="+mj-lt"/>
              <a:buAutoNum type="alphaUcPeriod"/>
            </a:pPr>
            <a:r>
              <a:rPr lang="en-US" dirty="0" smtClean="0">
                <a:latin typeface="Bookman Old Style"/>
                <a:cs typeface="Bookman Old Style"/>
              </a:rPr>
              <a:t>Perform </a:t>
            </a:r>
            <a:r>
              <a:rPr lang="en-US" dirty="0">
                <a:latin typeface="Bookman Old Style"/>
                <a:cs typeface="Bookman Old Style"/>
              </a:rPr>
              <a:t>an animal health </a:t>
            </a:r>
            <a:r>
              <a:rPr lang="en-US" dirty="0" smtClean="0">
                <a:latin typeface="Bookman Old Style"/>
                <a:cs typeface="Bookman Old Style"/>
              </a:rPr>
              <a:t>check</a:t>
            </a:r>
          </a:p>
          <a:p>
            <a:pPr marL="514350" indent="-514350" algn="l">
              <a:buFont typeface="+mj-lt"/>
              <a:buAutoNum type="alphaUcPeriod"/>
            </a:pPr>
            <a:r>
              <a:rPr lang="en-US" dirty="0" smtClean="0">
                <a:latin typeface="Bookman Old Style"/>
                <a:cs typeface="Bookman Old Style"/>
              </a:rPr>
              <a:t>Identify &amp; describe zoonotic diseases</a:t>
            </a:r>
            <a:endParaRPr lang="en-US" dirty="0">
              <a:latin typeface="Bookman Old Style"/>
              <a:cs typeface="Bookman Old Style"/>
            </a:endParaRPr>
          </a:p>
          <a:p>
            <a:pPr marL="514350" indent="-514350" algn="l">
              <a:buFont typeface="+mj-lt"/>
              <a:buAutoNum type="alphaUcPeriod"/>
            </a:pPr>
            <a:endParaRPr lang="en-US" dirty="0">
              <a:latin typeface="Bookman Old Style"/>
              <a:cs typeface="Bookman Old Style"/>
            </a:endParaRPr>
          </a:p>
        </p:txBody>
      </p:sp>
    </p:spTree>
    <p:extLst>
      <p:ext uri="{BB962C8B-B14F-4D97-AF65-F5344CB8AC3E}">
        <p14:creationId xmlns:p14="http://schemas.microsoft.com/office/powerpoint/2010/main" val="3463924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200" y="1085807"/>
            <a:ext cx="7289800" cy="5772193"/>
          </a:xfrm>
        </p:spPr>
        <p:txBody>
          <a:bodyPr>
            <a:normAutofit/>
          </a:bodyPr>
          <a:lstStyle/>
          <a:p>
            <a:pPr algn="l"/>
            <a:r>
              <a:rPr lang="en-US" sz="4400" b="1" dirty="0">
                <a:solidFill>
                  <a:schemeClr val="accent6">
                    <a:lumMod val="50000"/>
                  </a:schemeClr>
                </a:solidFill>
                <a:effectLst>
                  <a:outerShdw blurRad="38100" dist="38100" dir="2700000" algn="tl">
                    <a:srgbClr val="000000">
                      <a:alpha val="43137"/>
                    </a:srgbClr>
                  </a:outerShdw>
                </a:effectLst>
                <a:latin typeface="Times"/>
                <a:cs typeface="Times"/>
              </a:rPr>
              <a:t>Parasite:</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a:solidFill>
                  <a:schemeClr val="tx1"/>
                </a:solidFill>
                <a:latin typeface="Times"/>
                <a:cs typeface="Times"/>
              </a:rPr>
              <a:t>Any organism that lives on/in another organism</a:t>
            </a:r>
          </a:p>
          <a:p>
            <a:pPr marL="914400" lvl="1" indent="-457200" algn="l">
              <a:buFont typeface="Arial"/>
              <a:buChar char="•"/>
            </a:pPr>
            <a:r>
              <a:rPr lang="en-US" sz="3000" b="1" dirty="0">
                <a:solidFill>
                  <a:schemeClr val="tx1"/>
                </a:solidFill>
                <a:latin typeface="Times"/>
                <a:cs typeface="Times"/>
              </a:rPr>
              <a:t>Causes the host harm</a:t>
            </a:r>
          </a:p>
          <a:p>
            <a:pPr marL="914400" lvl="1" indent="-457200" algn="l">
              <a:buFont typeface="Arial"/>
              <a:buChar char="•"/>
            </a:pPr>
            <a:r>
              <a:rPr lang="en-US" sz="3000" b="1" dirty="0" smtClean="0">
                <a:solidFill>
                  <a:schemeClr val="tx1"/>
                </a:solidFill>
                <a:latin typeface="Times"/>
                <a:cs typeface="Times"/>
              </a:rPr>
              <a:t>Parasites </a:t>
            </a:r>
            <a:r>
              <a:rPr lang="en-US" sz="3000" b="1" dirty="0">
                <a:solidFill>
                  <a:schemeClr val="tx1"/>
                </a:solidFill>
                <a:latin typeface="Times"/>
                <a:cs typeface="Times"/>
              </a:rPr>
              <a:t>will die without a host</a:t>
            </a:r>
            <a:endParaRPr lang="en-US" dirty="0">
              <a:solidFill>
                <a:schemeClr val="tx1"/>
              </a:solidFill>
              <a:latin typeface="Times"/>
              <a:cs typeface="Times"/>
            </a:endParaRPr>
          </a:p>
          <a:p>
            <a:pPr algn="l"/>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Tree>
    <p:extLst>
      <p:ext uri="{BB962C8B-B14F-4D97-AF65-F5344CB8AC3E}">
        <p14:creationId xmlns:p14="http://schemas.microsoft.com/office/powerpoint/2010/main" val="455693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illvalleyvet.com/graphics/cartoon_parasites_with_dog_and_cat.jpg"/>
          <p:cNvPicPr>
            <a:picLocks noChangeAspect="1" noChangeArrowheads="1"/>
          </p:cNvPicPr>
          <p:nvPr/>
        </p:nvPicPr>
        <p:blipFill rotWithShape="1">
          <a:blip r:embed="rId2" cstate="print"/>
          <a:srcRect l="4436"/>
          <a:stretch/>
        </p:blipFill>
        <p:spPr bwMode="auto">
          <a:xfrm>
            <a:off x="5571925" y="2210419"/>
            <a:ext cx="3531105" cy="4655681"/>
          </a:xfrm>
          <a:prstGeom prst="rect">
            <a:avLst/>
          </a:prstGeom>
          <a:ln>
            <a:noFill/>
          </a:ln>
          <a:effectLst>
            <a:softEdge rad="112500"/>
          </a:effectLst>
        </p:spPr>
      </p:pic>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5213131" cy="5772193"/>
          </a:xfrm>
        </p:spPr>
        <p:txBody>
          <a:bodyPr>
            <a:normAutofit/>
          </a:bodyPr>
          <a:lstStyle/>
          <a:p>
            <a:pPr algn="l"/>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Internal Parasite</a:t>
            </a:r>
            <a:r>
              <a:rPr lang="en-US" sz="4400" b="1" dirty="0">
                <a:solidFill>
                  <a:schemeClr val="accent6">
                    <a:lumMod val="50000"/>
                  </a:schemeClr>
                </a:solidFill>
                <a:effectLst>
                  <a:outerShdw blurRad="38100" dist="38100" dir="2700000" algn="tl">
                    <a:srgbClr val="000000">
                      <a:alpha val="43137"/>
                    </a:srgbClr>
                  </a:outerShdw>
                </a:effectLst>
                <a:latin typeface="Times"/>
                <a:cs typeface="Times"/>
              </a:rPr>
              <a:t>:</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smtClean="0">
                <a:solidFill>
                  <a:schemeClr val="tx1"/>
                </a:solidFill>
                <a:latin typeface="Times"/>
                <a:cs typeface="Times"/>
              </a:rPr>
              <a:t>Live INSIDE it’s host</a:t>
            </a:r>
            <a:endParaRPr lang="en-US" dirty="0">
              <a:solidFill>
                <a:schemeClr val="tx1"/>
              </a:solidFill>
              <a:latin typeface="Times"/>
              <a:cs typeface="Times"/>
            </a:endParaRPr>
          </a:p>
          <a:p>
            <a:pPr algn="l"/>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Tree>
    <p:extLst>
      <p:ext uri="{BB962C8B-B14F-4D97-AF65-F5344CB8AC3E}">
        <p14:creationId xmlns:p14="http://schemas.microsoft.com/office/powerpoint/2010/main" val="34365298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Internal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Roundworm</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smtClean="0">
                <a:solidFill>
                  <a:schemeClr val="tx1"/>
                </a:solidFill>
                <a:latin typeface="Times"/>
                <a:cs typeface="Times"/>
              </a:rPr>
              <a:t>Looks like spaghetti</a:t>
            </a:r>
          </a:p>
          <a:p>
            <a:pPr marL="914400" lvl="1" indent="-457200" algn="l">
              <a:buFont typeface="Arial"/>
              <a:buChar char="•"/>
            </a:pPr>
            <a:r>
              <a:rPr lang="en-US" sz="3000" b="1" dirty="0" smtClean="0">
                <a:solidFill>
                  <a:schemeClr val="tx1"/>
                </a:solidFill>
                <a:latin typeface="Times"/>
                <a:cs typeface="Times"/>
              </a:rPr>
              <a:t>Found in intestines</a:t>
            </a:r>
            <a:endParaRPr lang="en-US" dirty="0">
              <a:solidFill>
                <a:schemeClr val="tx1"/>
              </a:solidFill>
              <a:latin typeface="Times"/>
              <a:cs typeface="Times"/>
            </a:endParaRPr>
          </a:p>
          <a:p>
            <a:pPr algn="l"/>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6" name="Picture 2" descr="http://funny-petcare.com/wp-content/uploads/2011/03/roundworms-in-puppies.jpg"/>
          <p:cNvPicPr>
            <a:picLocks noChangeAspect="1" noChangeArrowheads="1"/>
          </p:cNvPicPr>
          <p:nvPr/>
        </p:nvPicPr>
        <p:blipFill>
          <a:blip r:embed="rId2" cstate="print"/>
          <a:srcRect/>
          <a:stretch>
            <a:fillRect/>
          </a:stretch>
        </p:blipFill>
        <p:spPr bwMode="auto">
          <a:xfrm>
            <a:off x="6367046" y="3859227"/>
            <a:ext cx="2697445" cy="2567523"/>
          </a:xfrm>
          <a:prstGeom prst="rect">
            <a:avLst/>
          </a:prstGeom>
          <a:noFill/>
        </p:spPr>
      </p:pic>
      <p:pic>
        <p:nvPicPr>
          <p:cNvPr id="7" name="Picture 4" descr="http://images.tutorvista.com/content/diversity-living-organisms/round-worm-aschelminthes-or-nemathelmenthes-phylum.jpeg"/>
          <p:cNvPicPr>
            <a:picLocks noChangeAspect="1" noChangeArrowheads="1"/>
          </p:cNvPicPr>
          <p:nvPr/>
        </p:nvPicPr>
        <p:blipFill>
          <a:blip r:embed="rId3" cstate="print"/>
          <a:srcRect t="2606" b="6166"/>
          <a:stretch>
            <a:fillRect/>
          </a:stretch>
        </p:blipFill>
        <p:spPr bwMode="auto">
          <a:xfrm>
            <a:off x="2028016" y="3935427"/>
            <a:ext cx="3551013" cy="2436970"/>
          </a:xfrm>
          <a:prstGeom prst="rect">
            <a:avLst/>
          </a:prstGeom>
          <a:noFill/>
        </p:spPr>
      </p:pic>
    </p:spTree>
    <p:extLst>
      <p:ext uri="{BB962C8B-B14F-4D97-AF65-F5344CB8AC3E}">
        <p14:creationId xmlns:p14="http://schemas.microsoft.com/office/powerpoint/2010/main" val="2791980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Internal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Tape Worm</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smtClean="0">
                <a:solidFill>
                  <a:schemeClr val="tx1"/>
                </a:solidFill>
                <a:latin typeface="Times"/>
                <a:cs typeface="Times"/>
              </a:rPr>
              <a:t>Long and flat in intestines</a:t>
            </a:r>
          </a:p>
          <a:p>
            <a:pPr marL="914400" lvl="1" indent="-457200" algn="l">
              <a:buFont typeface="Arial"/>
              <a:buChar char="•"/>
            </a:pPr>
            <a:r>
              <a:rPr lang="en-US" sz="3000" b="1" dirty="0" smtClean="0">
                <a:solidFill>
                  <a:schemeClr val="tx1"/>
                </a:solidFill>
                <a:latin typeface="Times"/>
                <a:cs typeface="Times"/>
              </a:rPr>
              <a:t>Break off in sections which look like rice in the stool</a:t>
            </a:r>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8" name="Picture 2" descr="http://www.dogbreedinfo.com/images14/TapewormImg_1395.jpg"/>
          <p:cNvPicPr>
            <a:picLocks noChangeAspect="1" noChangeArrowheads="1"/>
          </p:cNvPicPr>
          <p:nvPr/>
        </p:nvPicPr>
        <p:blipFill rotWithShape="1">
          <a:blip r:embed="rId2" cstate="print"/>
          <a:srcRect b="8606"/>
          <a:stretch/>
        </p:blipFill>
        <p:spPr bwMode="auto">
          <a:xfrm>
            <a:off x="2476500" y="3473958"/>
            <a:ext cx="2971800" cy="2037026"/>
          </a:xfrm>
          <a:prstGeom prst="rect">
            <a:avLst/>
          </a:prstGeom>
          <a:ln>
            <a:noFill/>
          </a:ln>
          <a:effectLst>
            <a:outerShdw blurRad="292100" dist="139700" dir="2700000" algn="tl" rotWithShape="0">
              <a:srgbClr val="333333">
                <a:alpha val="65000"/>
              </a:srgbClr>
            </a:outerShdw>
          </a:effectLst>
        </p:spPr>
      </p:pic>
      <p:pic>
        <p:nvPicPr>
          <p:cNvPr id="9" name="Picture 6" descr="Pig Tapeworm"/>
          <p:cNvPicPr>
            <a:picLocks noChangeAspect="1" noChangeArrowheads="1"/>
          </p:cNvPicPr>
          <p:nvPr/>
        </p:nvPicPr>
        <p:blipFill>
          <a:blip r:embed="rId3" cstate="print"/>
          <a:srcRect t="9091"/>
          <a:stretch>
            <a:fillRect/>
          </a:stretch>
        </p:blipFill>
        <p:spPr bwMode="auto">
          <a:xfrm>
            <a:off x="5292591" y="4416356"/>
            <a:ext cx="37719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5260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Internal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Hook Worm</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smtClean="0">
                <a:solidFill>
                  <a:schemeClr val="tx1"/>
                </a:solidFill>
                <a:latin typeface="Times"/>
                <a:cs typeface="Times"/>
              </a:rPr>
              <a:t>Small, hook shape</a:t>
            </a:r>
          </a:p>
          <a:p>
            <a:pPr marL="914400" lvl="1" indent="-457200" algn="l">
              <a:buFont typeface="Arial"/>
              <a:buChar char="•"/>
            </a:pPr>
            <a:r>
              <a:rPr lang="en-US" sz="3000" b="1" dirty="0" smtClean="0">
                <a:solidFill>
                  <a:schemeClr val="tx1"/>
                </a:solidFill>
                <a:latin typeface="Times"/>
                <a:cs typeface="Times"/>
              </a:rPr>
              <a:t>Attaches to walls of intestine</a:t>
            </a:r>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7" name="Picture 2" descr="http://www.lighterliving.com/uploads/images/HookWorm.jpg"/>
          <p:cNvPicPr>
            <a:picLocks noChangeAspect="1" noChangeArrowheads="1"/>
          </p:cNvPicPr>
          <p:nvPr/>
        </p:nvPicPr>
        <p:blipFill>
          <a:blip r:embed="rId2" cstate="print"/>
          <a:srcRect/>
          <a:stretch>
            <a:fillRect/>
          </a:stretch>
        </p:blipFill>
        <p:spPr bwMode="auto">
          <a:xfrm>
            <a:off x="6235700" y="4244697"/>
            <a:ext cx="2324100" cy="2284372"/>
          </a:xfrm>
          <a:prstGeom prst="rect">
            <a:avLst/>
          </a:prstGeom>
          <a:ln>
            <a:noFill/>
          </a:ln>
          <a:effectLst>
            <a:outerShdw blurRad="292100" dist="139700" dir="2700000" algn="tl" rotWithShape="0">
              <a:srgbClr val="333333">
                <a:alpha val="65000"/>
              </a:srgbClr>
            </a:outerShdw>
          </a:effectLst>
        </p:spPr>
      </p:pic>
      <p:pic>
        <p:nvPicPr>
          <p:cNvPr id="10" name="Picture 4" descr="http://1.bp.blogspot.com/_PGvSoaafXiI/ScNnqCsPOWI/AAAAAAAAFuc/H7GSRcZBg9k/s400/Hookworm.jpg"/>
          <p:cNvPicPr>
            <a:picLocks noChangeAspect="1" noChangeArrowheads="1"/>
          </p:cNvPicPr>
          <p:nvPr/>
        </p:nvPicPr>
        <p:blipFill>
          <a:blip r:embed="rId3" cstate="print"/>
          <a:srcRect/>
          <a:stretch>
            <a:fillRect/>
          </a:stretch>
        </p:blipFill>
        <p:spPr bwMode="auto">
          <a:xfrm>
            <a:off x="1981200" y="3193219"/>
            <a:ext cx="3810000" cy="2419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3702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Scale>
                                      <p:cBhvr>
                                        <p:cTn id="2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2" end="2"/>
                                            </p:txEl>
                                          </p:spTgt>
                                        </p:tgtEl>
                                        <p:attrNameLst>
                                          <p:attrName>ppt_x</p:attrName>
                                          <p:attrName>ppt_y</p:attrName>
                                        </p:attrNameLst>
                                      </p:cBhvr>
                                    </p:animMotion>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Internal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Heartworm</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smtClean="0">
                <a:solidFill>
                  <a:schemeClr val="tx1"/>
                </a:solidFill>
                <a:latin typeface="Times"/>
                <a:cs typeface="Times"/>
              </a:rPr>
              <a:t>Found in circulatory system</a:t>
            </a:r>
          </a:p>
          <a:p>
            <a:pPr marL="914400" lvl="1" indent="-457200" algn="l">
              <a:buFont typeface="Arial"/>
              <a:buChar char="•"/>
            </a:pPr>
            <a:r>
              <a:rPr lang="en-US" sz="3000" b="1" dirty="0" smtClean="0">
                <a:solidFill>
                  <a:schemeClr val="tx1"/>
                </a:solidFill>
                <a:latin typeface="Times"/>
                <a:cs typeface="Times"/>
              </a:rPr>
              <a:t>Eventually blocks heart valves</a:t>
            </a:r>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5" name="Picture 2" descr="http://dogaware.com/Graphics/HeartwormCycle.jpg"/>
          <p:cNvPicPr>
            <a:picLocks noChangeAspect="1" noChangeArrowheads="1"/>
          </p:cNvPicPr>
          <p:nvPr/>
        </p:nvPicPr>
        <p:blipFill>
          <a:blip r:embed="rId2" cstate="print"/>
          <a:srcRect/>
          <a:stretch>
            <a:fillRect/>
          </a:stretch>
        </p:blipFill>
        <p:spPr bwMode="auto">
          <a:xfrm>
            <a:off x="2227975" y="3831055"/>
            <a:ext cx="3488053" cy="2633481"/>
          </a:xfrm>
          <a:prstGeom prst="rect">
            <a:avLst/>
          </a:prstGeom>
          <a:ln>
            <a:noFill/>
          </a:ln>
          <a:effectLst>
            <a:outerShdw blurRad="292100" dist="139700" dir="2700000" algn="tl" rotWithShape="0">
              <a:srgbClr val="333333">
                <a:alpha val="65000"/>
              </a:srgbClr>
            </a:outerShdw>
          </a:effectLst>
        </p:spPr>
      </p:pic>
      <p:pic>
        <p:nvPicPr>
          <p:cNvPr id="6" name="Picture 4" descr="http://www.leospetcare.com/wp-content/uploads/2011/06/heartworm.jpg"/>
          <p:cNvPicPr>
            <a:picLocks noChangeAspect="1" noChangeArrowheads="1"/>
          </p:cNvPicPr>
          <p:nvPr/>
        </p:nvPicPr>
        <p:blipFill>
          <a:blip r:embed="rId3" cstate="print"/>
          <a:srcRect/>
          <a:stretch>
            <a:fillRect/>
          </a:stretch>
        </p:blipFill>
        <p:spPr bwMode="auto">
          <a:xfrm>
            <a:off x="5872962" y="3462080"/>
            <a:ext cx="2940048" cy="3207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7257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5213131" cy="5772193"/>
          </a:xfrm>
        </p:spPr>
        <p:txBody>
          <a:bodyPr>
            <a:normAutofit/>
          </a:bodyPr>
          <a:lstStyle/>
          <a:p>
            <a:pPr algn="l"/>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External Parasite</a:t>
            </a:r>
            <a:r>
              <a:rPr lang="en-US" sz="4400" b="1" dirty="0">
                <a:solidFill>
                  <a:schemeClr val="accent6">
                    <a:lumMod val="50000"/>
                  </a:schemeClr>
                </a:solidFill>
                <a:effectLst>
                  <a:outerShdw blurRad="38100" dist="38100" dir="2700000" algn="tl">
                    <a:srgbClr val="000000">
                      <a:alpha val="43137"/>
                    </a:srgbClr>
                  </a:outerShdw>
                </a:effectLst>
                <a:latin typeface="Times"/>
                <a:cs typeface="Times"/>
              </a:rPr>
              <a:t>:</a:t>
            </a:r>
            <a:endParaRPr lang="en-US" sz="3000" b="1" dirty="0">
              <a:solidFill>
                <a:schemeClr val="accent6">
                  <a:lumMod val="50000"/>
                </a:schemeClr>
              </a:solidFill>
              <a:latin typeface="Times"/>
              <a:cs typeface="Times"/>
            </a:endParaRPr>
          </a:p>
          <a:p>
            <a:pPr marL="914400" lvl="1" indent="-457200" algn="l">
              <a:buFont typeface="Arial"/>
              <a:buChar char="•"/>
            </a:pPr>
            <a:r>
              <a:rPr lang="en-US" sz="3000" b="1" dirty="0" smtClean="0">
                <a:solidFill>
                  <a:schemeClr val="tx1"/>
                </a:solidFill>
                <a:latin typeface="Times"/>
                <a:cs typeface="Times"/>
              </a:rPr>
              <a:t>Lives OUTSIDE it’s host</a:t>
            </a:r>
            <a:endParaRPr lang="en-US" dirty="0">
              <a:solidFill>
                <a:schemeClr val="tx1"/>
              </a:solidFill>
              <a:latin typeface="Times"/>
              <a:cs typeface="Times"/>
            </a:endParaRPr>
          </a:p>
          <a:p>
            <a:pPr algn="l"/>
            <a:endParaRPr lang="en-US" b="1" dirty="0">
              <a:solidFill>
                <a:schemeClr val="tx1"/>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6" name="Picture 2" descr="http://www.sjah.com/images/cartoon-parasite-control.jpg"/>
          <p:cNvPicPr>
            <a:picLocks noChangeAspect="1" noChangeArrowheads="1"/>
          </p:cNvPicPr>
          <p:nvPr/>
        </p:nvPicPr>
        <p:blipFill>
          <a:blip r:embed="rId2" cstate="print"/>
          <a:srcRect/>
          <a:stretch>
            <a:fillRect/>
          </a:stretch>
        </p:blipFill>
        <p:spPr bwMode="auto">
          <a:xfrm>
            <a:off x="3351221" y="2649757"/>
            <a:ext cx="4191000" cy="3822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8272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External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Flea</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7" name="Picture 2" descr="http://www.dogs-info.net/uploads/allimg/100226/113I23644-0.jpg"/>
          <p:cNvPicPr>
            <a:picLocks noChangeAspect="1" noChangeArrowheads="1"/>
          </p:cNvPicPr>
          <p:nvPr/>
        </p:nvPicPr>
        <p:blipFill>
          <a:blip r:embed="rId2" cstate="print"/>
          <a:srcRect/>
          <a:stretch>
            <a:fillRect/>
          </a:stretch>
        </p:blipFill>
        <p:spPr bwMode="auto">
          <a:xfrm>
            <a:off x="5650280" y="2281268"/>
            <a:ext cx="3152775" cy="38100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464984" y="2295137"/>
            <a:ext cx="4185295" cy="3785652"/>
          </a:xfrm>
          <a:prstGeom prst="rect">
            <a:avLst/>
          </a:prstGeom>
        </p:spPr>
        <p:txBody>
          <a:bodyPr wrap="square">
            <a:spAutoFit/>
          </a:bodyPr>
          <a:lstStyle/>
          <a:p>
            <a:pPr marL="914400" lvl="1" indent="-457200">
              <a:buFont typeface="Arial"/>
              <a:buChar char="•"/>
            </a:pPr>
            <a:r>
              <a:rPr lang="en-US" sz="3000" b="1" dirty="0" smtClean="0">
                <a:latin typeface="Times"/>
                <a:cs typeface="Times"/>
              </a:rPr>
              <a:t>Causes </a:t>
            </a:r>
            <a:r>
              <a:rPr lang="en-US" sz="3000" b="1" dirty="0">
                <a:latin typeface="Times"/>
                <a:cs typeface="Times"/>
              </a:rPr>
              <a:t>extreme </a:t>
            </a:r>
            <a:r>
              <a:rPr lang="en-US" sz="3000" b="1" dirty="0" smtClean="0">
                <a:latin typeface="Times"/>
                <a:cs typeface="Times"/>
              </a:rPr>
              <a:t>Itching</a:t>
            </a:r>
          </a:p>
          <a:p>
            <a:pPr marL="914400" lvl="1" indent="-457200">
              <a:buFont typeface="Arial"/>
              <a:buChar char="•"/>
            </a:pPr>
            <a:endParaRPr lang="en-US" sz="3000" b="1" dirty="0">
              <a:latin typeface="Times"/>
              <a:cs typeface="Times"/>
            </a:endParaRPr>
          </a:p>
          <a:p>
            <a:pPr marL="914400" lvl="1" indent="-457200">
              <a:buFont typeface="Arial"/>
              <a:buChar char="•"/>
            </a:pPr>
            <a:r>
              <a:rPr lang="en-US" sz="3000" b="1" dirty="0">
                <a:latin typeface="Times"/>
                <a:cs typeface="Times"/>
              </a:rPr>
              <a:t>Not found in Utah</a:t>
            </a:r>
            <a:r>
              <a:rPr lang="en-US" sz="3000" b="1" dirty="0" smtClean="0">
                <a:latin typeface="Times"/>
                <a:cs typeface="Times"/>
              </a:rPr>
              <a:t>!</a:t>
            </a:r>
          </a:p>
          <a:p>
            <a:pPr lvl="2"/>
            <a:r>
              <a:rPr lang="en-US" sz="2000" dirty="0" smtClean="0">
                <a:latin typeface="Times"/>
                <a:cs typeface="Times"/>
              </a:rPr>
              <a:t>(They </a:t>
            </a:r>
            <a:r>
              <a:rPr lang="en-US" sz="2000" dirty="0">
                <a:latin typeface="Times"/>
                <a:cs typeface="Times"/>
              </a:rPr>
              <a:t>don’t survive the winters </a:t>
            </a:r>
            <a:r>
              <a:rPr lang="en-US" sz="2000" dirty="0" smtClean="0">
                <a:latin typeface="Times"/>
                <a:cs typeface="Times"/>
              </a:rPr>
              <a:t>here)</a:t>
            </a:r>
          </a:p>
          <a:p>
            <a:pPr lvl="2">
              <a:buFont typeface="Arial" pitchFamily="34" charset="0"/>
              <a:buChar char="•"/>
            </a:pPr>
            <a:endParaRPr lang="en-US" sz="2000" dirty="0">
              <a:latin typeface="Times"/>
              <a:cs typeface="Times"/>
            </a:endParaRPr>
          </a:p>
          <a:p>
            <a:pPr marL="914400" lvl="1" indent="-457200">
              <a:buFont typeface="Arial"/>
              <a:buChar char="•"/>
            </a:pPr>
            <a:r>
              <a:rPr lang="en-US" sz="3000" b="1" dirty="0">
                <a:latin typeface="Times"/>
                <a:cs typeface="Times"/>
              </a:rPr>
              <a:t>Can infect houses, live in couches, </a:t>
            </a:r>
            <a:r>
              <a:rPr lang="en-US" sz="3000" b="1" dirty="0" err="1">
                <a:latin typeface="Times"/>
                <a:cs typeface="Times"/>
              </a:rPr>
              <a:t>etc</a:t>
            </a:r>
            <a:endParaRPr lang="en-US" dirty="0">
              <a:latin typeface="Times"/>
              <a:cs typeface="Times"/>
            </a:endParaRPr>
          </a:p>
        </p:txBody>
      </p:sp>
    </p:spTree>
    <p:extLst>
      <p:ext uri="{BB962C8B-B14F-4D97-AF65-F5344CB8AC3E}">
        <p14:creationId xmlns:p14="http://schemas.microsoft.com/office/powerpoint/2010/main" val="4234710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External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Flies</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8" name="Rectangle 7"/>
          <p:cNvSpPr/>
          <p:nvPr/>
        </p:nvSpPr>
        <p:spPr>
          <a:xfrm>
            <a:off x="1464984" y="1864912"/>
            <a:ext cx="4185295" cy="5016758"/>
          </a:xfrm>
          <a:prstGeom prst="rect">
            <a:avLst/>
          </a:prstGeom>
        </p:spPr>
        <p:txBody>
          <a:bodyPr wrap="square">
            <a:spAutoFit/>
          </a:bodyPr>
          <a:lstStyle/>
          <a:p>
            <a:pPr marL="914400" lvl="1" indent="-457200">
              <a:buFont typeface="Arial"/>
              <a:buChar char="•"/>
            </a:pPr>
            <a:r>
              <a:rPr lang="en-US" sz="3000" b="1" dirty="0">
                <a:latin typeface="Times"/>
                <a:cs typeface="Times"/>
              </a:rPr>
              <a:t>Problem in the late summer &amp; early </a:t>
            </a:r>
            <a:r>
              <a:rPr lang="en-US" sz="3000" b="1" dirty="0" smtClean="0">
                <a:latin typeface="Times"/>
                <a:cs typeface="Times"/>
              </a:rPr>
              <a:t>fall</a:t>
            </a:r>
          </a:p>
          <a:p>
            <a:pPr marL="914400" lvl="1" indent="-457200">
              <a:buFont typeface="Arial"/>
              <a:buChar char="•"/>
            </a:pPr>
            <a:endParaRPr lang="en-US" sz="1000" b="1" dirty="0">
              <a:latin typeface="Times"/>
              <a:cs typeface="Times"/>
            </a:endParaRPr>
          </a:p>
          <a:p>
            <a:pPr marL="914400" lvl="1" indent="-457200">
              <a:buFont typeface="Arial"/>
              <a:buChar char="•"/>
            </a:pPr>
            <a:r>
              <a:rPr lang="en-US" sz="3000" b="1" dirty="0">
                <a:latin typeface="Times"/>
                <a:cs typeface="Times"/>
              </a:rPr>
              <a:t>Flies are attracted to </a:t>
            </a:r>
            <a:r>
              <a:rPr lang="en-US" sz="3000" b="1" dirty="0" smtClean="0">
                <a:latin typeface="Times"/>
                <a:cs typeface="Times"/>
              </a:rPr>
              <a:t>animals</a:t>
            </a:r>
          </a:p>
          <a:p>
            <a:pPr marL="914400" lvl="1" indent="-457200">
              <a:buFont typeface="Arial"/>
              <a:buChar char="•"/>
            </a:pPr>
            <a:endParaRPr lang="en-US" sz="1000" b="1" dirty="0">
              <a:latin typeface="Times"/>
              <a:cs typeface="Times"/>
            </a:endParaRPr>
          </a:p>
          <a:p>
            <a:pPr marL="914400" lvl="1" indent="-457200">
              <a:buFont typeface="Arial"/>
              <a:buChar char="•"/>
            </a:pPr>
            <a:r>
              <a:rPr lang="en-US" sz="3000" b="1" dirty="0">
                <a:latin typeface="Times"/>
                <a:cs typeface="Times"/>
              </a:rPr>
              <a:t>Flies are annoying, but biggest problem is that they transmit disease</a:t>
            </a:r>
            <a:endParaRPr lang="en-US" sz="3200" dirty="0">
              <a:latin typeface="Times"/>
              <a:cs typeface="Times"/>
            </a:endParaRPr>
          </a:p>
        </p:txBody>
      </p:sp>
      <p:pic>
        <p:nvPicPr>
          <p:cNvPr id="9" name="Picture 2" descr="http://www.maricopa.gov/envsvc/vectorcontrol/images/MuscaDomestica.jpg"/>
          <p:cNvPicPr>
            <a:picLocks noChangeAspect="1" noChangeArrowheads="1"/>
          </p:cNvPicPr>
          <p:nvPr/>
        </p:nvPicPr>
        <p:blipFill>
          <a:blip r:embed="rId2" cstate="print"/>
          <a:srcRect/>
          <a:stretch>
            <a:fillRect/>
          </a:stretch>
        </p:blipFill>
        <p:spPr bwMode="auto">
          <a:xfrm>
            <a:off x="6172200" y="4343400"/>
            <a:ext cx="2644394" cy="2209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6956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External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Maggots</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8" name="Rectangle 7"/>
          <p:cNvSpPr/>
          <p:nvPr/>
        </p:nvSpPr>
        <p:spPr>
          <a:xfrm>
            <a:off x="1464984" y="1864910"/>
            <a:ext cx="7502992" cy="1938992"/>
          </a:xfrm>
          <a:prstGeom prst="rect">
            <a:avLst/>
          </a:prstGeom>
        </p:spPr>
        <p:txBody>
          <a:bodyPr wrap="square">
            <a:spAutoFit/>
          </a:bodyPr>
          <a:lstStyle/>
          <a:p>
            <a:pPr marL="914400" lvl="1" indent="-457200">
              <a:buFont typeface="Arial"/>
              <a:buChar char="•"/>
            </a:pPr>
            <a:r>
              <a:rPr lang="en-US" sz="3000" b="1" dirty="0" smtClean="0">
                <a:latin typeface="Times"/>
                <a:cs typeface="Times"/>
              </a:rPr>
              <a:t>Fly larvae (eggs)</a:t>
            </a:r>
          </a:p>
          <a:p>
            <a:pPr marL="914400" lvl="1" indent="-457200">
              <a:buFont typeface="Arial"/>
              <a:buChar char="•"/>
            </a:pPr>
            <a:endParaRPr lang="en-US" sz="3000" b="1" dirty="0" smtClean="0">
              <a:latin typeface="Times"/>
              <a:cs typeface="Times"/>
            </a:endParaRPr>
          </a:p>
          <a:p>
            <a:pPr marL="914400" lvl="1" indent="-457200">
              <a:buFont typeface="Arial"/>
              <a:buChar char="•"/>
            </a:pPr>
            <a:r>
              <a:rPr lang="en-US" sz="3000" b="1" dirty="0" smtClean="0">
                <a:latin typeface="Times"/>
                <a:cs typeface="Times"/>
              </a:rPr>
              <a:t>This parasite begins as external and then becomes internal</a:t>
            </a:r>
            <a:endParaRPr lang="en-US" dirty="0">
              <a:latin typeface="Times"/>
              <a:cs typeface="Times"/>
            </a:endParaRPr>
          </a:p>
        </p:txBody>
      </p:sp>
      <p:pic>
        <p:nvPicPr>
          <p:cNvPr id="6" name="Picture 2" descr="http://3.bp.blogspot.com/-JWbFlgTnXpQ/TiItlOsKAfI/AAAAAAAAKJA/hTlSgCtvlzY/s1600/maggots.jpg"/>
          <p:cNvPicPr>
            <a:picLocks noChangeAspect="1" noChangeArrowheads="1"/>
          </p:cNvPicPr>
          <p:nvPr/>
        </p:nvPicPr>
        <p:blipFill>
          <a:blip r:embed="rId2" cstate="print"/>
          <a:srcRect/>
          <a:stretch>
            <a:fillRect/>
          </a:stretch>
        </p:blipFill>
        <p:spPr bwMode="auto">
          <a:xfrm>
            <a:off x="2462220" y="4186625"/>
            <a:ext cx="2839814" cy="2129861"/>
          </a:xfrm>
          <a:prstGeom prst="rect">
            <a:avLst/>
          </a:prstGeom>
          <a:ln>
            <a:noFill/>
          </a:ln>
          <a:effectLst>
            <a:outerShdw blurRad="292100" dist="139700" dir="2700000" algn="tl" rotWithShape="0">
              <a:srgbClr val="333333">
                <a:alpha val="65000"/>
              </a:srgbClr>
            </a:outerShdw>
          </a:effectLst>
        </p:spPr>
      </p:pic>
      <p:pic>
        <p:nvPicPr>
          <p:cNvPr id="7" name="Picture 4" descr="http://www.naiaonline.org/uploads/Main_Upload_Directory/fly.jpg"/>
          <p:cNvPicPr>
            <a:picLocks noChangeAspect="1" noChangeArrowheads="1"/>
          </p:cNvPicPr>
          <p:nvPr/>
        </p:nvPicPr>
        <p:blipFill>
          <a:blip r:embed="rId3" cstate="print"/>
          <a:srcRect/>
          <a:stretch>
            <a:fillRect/>
          </a:stretch>
        </p:blipFill>
        <p:spPr bwMode="auto">
          <a:xfrm>
            <a:off x="5488654" y="4186625"/>
            <a:ext cx="3131077" cy="21298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7543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strips(down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Disease </a:t>
            </a:r>
            <a:r>
              <a:rPr lang="en-US" sz="2800" i="1" dirty="0" err="1" smtClean="0">
                <a:solidFill>
                  <a:srgbClr val="000000"/>
                </a:solidFill>
              </a:rPr>
              <a:t>diˈzēz</a:t>
            </a:r>
            <a:r>
              <a:rPr lang="en-US" sz="2800" i="1" dirty="0" smtClean="0">
                <a:solidFill>
                  <a:srgbClr val="000000"/>
                </a:solidFill>
              </a:rPr>
              <a:t> (noun)</a:t>
            </a:r>
            <a:endParaRPr lang="en-US" sz="2800" i="1" dirty="0" smtClean="0">
              <a:solidFill>
                <a:srgbClr val="000000"/>
              </a:solidFill>
              <a:effectLst>
                <a:outerShdw blurRad="38100" dist="38100" dir="2700000" algn="tl">
                  <a:srgbClr val="000000">
                    <a:alpha val="43137"/>
                  </a:srgbClr>
                </a:outerShdw>
              </a:effectLst>
              <a:latin typeface="Bookman Old Style"/>
              <a:cs typeface="Bookman Old Style"/>
            </a:endParaRP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A disorder of structure or function that produces signs and symptoms</a:t>
            </a:r>
          </a:p>
          <a:p>
            <a:pPr lvl="1" algn="l"/>
            <a:endParaRPr lang="en-US" sz="1600" dirty="0" smtClean="0">
              <a:solidFill>
                <a:schemeClr val="tx1"/>
              </a:solidFill>
              <a:latin typeface="Bookman Old Style"/>
              <a:cs typeface="Bookman Old Style"/>
            </a:endParaRP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2529644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External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Mites</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8" name="Rectangle 7"/>
          <p:cNvSpPr/>
          <p:nvPr/>
        </p:nvSpPr>
        <p:spPr>
          <a:xfrm>
            <a:off x="1464984" y="1864910"/>
            <a:ext cx="7502992" cy="1938992"/>
          </a:xfrm>
          <a:prstGeom prst="rect">
            <a:avLst/>
          </a:prstGeom>
        </p:spPr>
        <p:txBody>
          <a:bodyPr wrap="square">
            <a:spAutoFit/>
          </a:bodyPr>
          <a:lstStyle/>
          <a:p>
            <a:pPr marL="914400" lvl="1" indent="-457200">
              <a:buFont typeface="Arial"/>
              <a:buChar char="•"/>
            </a:pPr>
            <a:r>
              <a:rPr lang="en-US" sz="3000" b="1" dirty="0" smtClean="0">
                <a:latin typeface="Times"/>
                <a:cs typeface="Times"/>
              </a:rPr>
              <a:t>Live on surface of skin</a:t>
            </a:r>
          </a:p>
          <a:p>
            <a:pPr marL="914400" lvl="1" indent="-457200">
              <a:buFont typeface="Arial"/>
              <a:buChar char="•"/>
            </a:pPr>
            <a:endParaRPr lang="en-US" sz="3000" b="1" dirty="0" smtClean="0">
              <a:latin typeface="Times"/>
              <a:cs typeface="Times"/>
            </a:endParaRPr>
          </a:p>
          <a:p>
            <a:pPr marL="914400" lvl="1" indent="-457200">
              <a:buFont typeface="Arial"/>
              <a:buChar char="•"/>
            </a:pPr>
            <a:r>
              <a:rPr lang="en-US" sz="3000" b="1" dirty="0" smtClean="0">
                <a:latin typeface="Times"/>
                <a:cs typeface="Times"/>
              </a:rPr>
              <a:t>Attracted to warm, moist places such as the ear</a:t>
            </a:r>
            <a:endParaRPr lang="en-US" dirty="0">
              <a:latin typeface="Times"/>
              <a:cs typeface="Times"/>
            </a:endParaRPr>
          </a:p>
        </p:txBody>
      </p:sp>
      <p:pic>
        <p:nvPicPr>
          <p:cNvPr id="9" name="Picture 2" descr="http://www.we-are-siamese.com/images/catearmite3.jpg"/>
          <p:cNvPicPr>
            <a:picLocks noChangeAspect="1" noChangeArrowheads="1"/>
          </p:cNvPicPr>
          <p:nvPr/>
        </p:nvPicPr>
        <p:blipFill>
          <a:blip r:embed="rId2" cstate="print"/>
          <a:srcRect t="4000"/>
          <a:stretch>
            <a:fillRect/>
          </a:stretch>
        </p:blipFill>
        <p:spPr bwMode="auto">
          <a:xfrm>
            <a:off x="5981624" y="3777123"/>
            <a:ext cx="2800425" cy="2913737"/>
          </a:xfrm>
          <a:prstGeom prst="rect">
            <a:avLst/>
          </a:prstGeom>
          <a:ln>
            <a:noFill/>
          </a:ln>
          <a:effectLst>
            <a:outerShdw blurRad="292100" dist="139700" dir="2700000" algn="tl" rotWithShape="0">
              <a:srgbClr val="333333">
                <a:alpha val="65000"/>
              </a:srgbClr>
            </a:outerShdw>
          </a:effectLst>
        </p:spPr>
      </p:pic>
      <p:pic>
        <p:nvPicPr>
          <p:cNvPr id="10" name="Picture 4" descr="http://www.vet-pet-health-advice.com/images/earmite.jpg"/>
          <p:cNvPicPr>
            <a:picLocks noChangeAspect="1" noChangeArrowheads="1"/>
          </p:cNvPicPr>
          <p:nvPr/>
        </p:nvPicPr>
        <p:blipFill>
          <a:blip r:embed="rId3" cstate="print"/>
          <a:srcRect/>
          <a:stretch>
            <a:fillRect/>
          </a:stretch>
        </p:blipFill>
        <p:spPr bwMode="auto">
          <a:xfrm>
            <a:off x="2800563" y="4000755"/>
            <a:ext cx="2719488" cy="23713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817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External Parasite: </a:t>
            </a:r>
            <a:r>
              <a:rPr lang="en-US" sz="4400" b="1" dirty="0" smtClean="0">
                <a:solidFill>
                  <a:schemeClr val="accent6">
                    <a:lumMod val="50000"/>
                  </a:schemeClr>
                </a:solidFill>
                <a:effectLst>
                  <a:outerShdw blurRad="38100" dist="38100" dir="2700000" algn="tl">
                    <a:srgbClr val="000000">
                      <a:alpha val="43137"/>
                    </a:srgbClr>
                  </a:outerShdw>
                </a:effectLst>
                <a:latin typeface="Times"/>
                <a:cs typeface="Times"/>
              </a:rPr>
              <a:t>Ticks</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8" name="Rectangle 7"/>
          <p:cNvSpPr/>
          <p:nvPr/>
        </p:nvSpPr>
        <p:spPr>
          <a:xfrm>
            <a:off x="1464984" y="1864910"/>
            <a:ext cx="7502992" cy="1638910"/>
          </a:xfrm>
          <a:prstGeom prst="rect">
            <a:avLst/>
          </a:prstGeom>
        </p:spPr>
        <p:txBody>
          <a:bodyPr wrap="square">
            <a:spAutoFit/>
          </a:bodyPr>
          <a:lstStyle/>
          <a:p>
            <a:pPr marL="914400" lvl="1" indent="-457200">
              <a:buFont typeface="Arial"/>
              <a:buChar char="•"/>
            </a:pPr>
            <a:r>
              <a:rPr lang="en-US" sz="3000" b="1" dirty="0" smtClean="0">
                <a:latin typeface="Times"/>
                <a:cs typeface="Times"/>
              </a:rPr>
              <a:t>Attach themselves to body and suck blood</a:t>
            </a:r>
          </a:p>
          <a:p>
            <a:pPr marL="914400" lvl="1" indent="-457200">
              <a:buFont typeface="Arial"/>
              <a:buChar char="•"/>
            </a:pPr>
            <a:endParaRPr lang="en-US" sz="1050" b="1" dirty="0" smtClean="0">
              <a:latin typeface="Times"/>
              <a:cs typeface="Times"/>
            </a:endParaRPr>
          </a:p>
          <a:p>
            <a:pPr marL="914400" lvl="1" indent="-457200">
              <a:buFont typeface="Arial"/>
              <a:buChar char="•"/>
            </a:pPr>
            <a:r>
              <a:rPr lang="en-US" sz="3000" b="1" dirty="0" smtClean="0">
                <a:latin typeface="Times"/>
                <a:cs typeface="Times"/>
              </a:rPr>
              <a:t>Can transmit Lyme Disease</a:t>
            </a:r>
            <a:endParaRPr lang="en-US" dirty="0">
              <a:latin typeface="Times"/>
              <a:cs typeface="Times"/>
            </a:endParaRPr>
          </a:p>
        </p:txBody>
      </p:sp>
      <p:pic>
        <p:nvPicPr>
          <p:cNvPr id="6" name="Picture 2" descr="http://mycfosandiego.co.cc/_cacheimg/t/i/tick%20dog.jpg"/>
          <p:cNvPicPr>
            <a:picLocks noChangeAspect="1" noChangeArrowheads="1"/>
          </p:cNvPicPr>
          <p:nvPr/>
        </p:nvPicPr>
        <p:blipFill>
          <a:blip r:embed="rId2" cstate="print"/>
          <a:srcRect/>
          <a:stretch>
            <a:fillRect/>
          </a:stretch>
        </p:blipFill>
        <p:spPr bwMode="auto">
          <a:xfrm>
            <a:off x="2620397" y="3959895"/>
            <a:ext cx="3200400" cy="2400300"/>
          </a:xfrm>
          <a:prstGeom prst="rect">
            <a:avLst/>
          </a:prstGeom>
          <a:ln>
            <a:noFill/>
          </a:ln>
          <a:effectLst>
            <a:outerShdw blurRad="292100" dist="139700" dir="2700000" algn="tl" rotWithShape="0">
              <a:srgbClr val="333333">
                <a:alpha val="65000"/>
              </a:srgbClr>
            </a:outerShdw>
          </a:effectLst>
        </p:spPr>
      </p:pic>
      <p:pic>
        <p:nvPicPr>
          <p:cNvPr id="7" name="Picture 4" descr="http://forums.horsecity.com/uploads/1270392894/gallery_3367_1407_206081.jpg"/>
          <p:cNvPicPr>
            <a:picLocks noChangeAspect="1" noChangeArrowheads="1"/>
          </p:cNvPicPr>
          <p:nvPr/>
        </p:nvPicPr>
        <p:blipFill>
          <a:blip r:embed="rId3" cstate="print"/>
          <a:srcRect/>
          <a:stretch>
            <a:fillRect/>
          </a:stretch>
        </p:blipFill>
        <p:spPr bwMode="auto">
          <a:xfrm>
            <a:off x="6022596" y="3613843"/>
            <a:ext cx="2314806" cy="3088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780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How are Parasites </a:t>
            </a:r>
            <a:r>
              <a:rPr lang="en-US" sz="4000" b="1" dirty="0">
                <a:solidFill>
                  <a:schemeClr val="accent6">
                    <a:lumMod val="50000"/>
                  </a:schemeClr>
                </a:solidFill>
                <a:effectLst>
                  <a:outerShdw blurRad="38100" dist="38100" dir="2700000" algn="tl">
                    <a:srgbClr val="000000">
                      <a:alpha val="43137"/>
                    </a:srgbClr>
                  </a:outerShdw>
                </a:effectLst>
                <a:latin typeface="Times"/>
                <a:cs typeface="Times"/>
              </a:rPr>
              <a:t>T</a:t>
            </a:r>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ransmitted?</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8" name="Rectangle 7"/>
          <p:cNvSpPr/>
          <p:nvPr/>
        </p:nvSpPr>
        <p:spPr>
          <a:xfrm>
            <a:off x="1464984" y="1864910"/>
            <a:ext cx="7502992" cy="3693318"/>
          </a:xfrm>
          <a:prstGeom prst="rect">
            <a:avLst/>
          </a:prstGeom>
        </p:spPr>
        <p:txBody>
          <a:bodyPr wrap="square">
            <a:spAutoFit/>
          </a:bodyPr>
          <a:lstStyle/>
          <a:p>
            <a:pPr marL="914400" lvl="1" indent="-457200">
              <a:buFont typeface="Arial"/>
              <a:buChar char="•"/>
            </a:pPr>
            <a:r>
              <a:rPr lang="en-US" sz="3000" b="1" dirty="0">
                <a:latin typeface="Times"/>
                <a:cs typeface="Times"/>
              </a:rPr>
              <a:t>Ingesting infected </a:t>
            </a:r>
            <a:r>
              <a:rPr lang="en-US" sz="3000" b="1" dirty="0" smtClean="0">
                <a:latin typeface="Times"/>
                <a:cs typeface="Times"/>
              </a:rPr>
              <a:t>feces</a:t>
            </a:r>
          </a:p>
          <a:p>
            <a:pPr marL="914400" lvl="1" indent="-457200">
              <a:buFont typeface="Arial"/>
              <a:buChar char="•"/>
            </a:pPr>
            <a:endParaRPr lang="en-US" sz="3000" b="1" dirty="0">
              <a:latin typeface="Times"/>
              <a:cs typeface="Times"/>
            </a:endParaRPr>
          </a:p>
          <a:p>
            <a:pPr marL="914400" lvl="1" indent="-457200">
              <a:buFont typeface="Arial"/>
              <a:buChar char="•"/>
            </a:pPr>
            <a:r>
              <a:rPr lang="en-US" sz="3000" b="1" dirty="0">
                <a:latin typeface="Times"/>
                <a:cs typeface="Times"/>
              </a:rPr>
              <a:t>From mother to fetus </a:t>
            </a:r>
            <a:endParaRPr lang="en-US" sz="3000" b="1" dirty="0" smtClean="0">
              <a:latin typeface="Times"/>
              <a:cs typeface="Times"/>
            </a:endParaRPr>
          </a:p>
          <a:p>
            <a:pPr marL="914400" lvl="1" indent="-457200">
              <a:buFont typeface="Arial"/>
              <a:buChar char="•"/>
            </a:pPr>
            <a:endParaRPr lang="en-US" sz="3000" b="1" dirty="0">
              <a:latin typeface="Times"/>
              <a:cs typeface="Times"/>
            </a:endParaRPr>
          </a:p>
          <a:p>
            <a:pPr marL="914400" lvl="1" indent="-457200">
              <a:buFont typeface="Arial"/>
              <a:buChar char="•"/>
            </a:pPr>
            <a:r>
              <a:rPr lang="en-US" sz="3000" b="1" dirty="0">
                <a:latin typeface="Times"/>
                <a:cs typeface="Times"/>
              </a:rPr>
              <a:t>Mosquitos (heartworm</a:t>
            </a:r>
            <a:r>
              <a:rPr lang="en-US" sz="3000" b="1" dirty="0" smtClean="0">
                <a:latin typeface="Times"/>
                <a:cs typeface="Times"/>
              </a:rPr>
              <a:t>)</a:t>
            </a:r>
          </a:p>
          <a:p>
            <a:pPr marL="914400" lvl="1" indent="-457200">
              <a:buFont typeface="Arial"/>
              <a:buChar char="•"/>
            </a:pPr>
            <a:endParaRPr lang="en-US" sz="3000" b="1" dirty="0">
              <a:latin typeface="Times"/>
              <a:cs typeface="Times"/>
            </a:endParaRPr>
          </a:p>
          <a:p>
            <a:pPr marL="914400" lvl="1" indent="-457200">
              <a:buFont typeface="Arial"/>
              <a:buChar char="•"/>
            </a:pPr>
            <a:r>
              <a:rPr lang="en-US" sz="3000" b="1" dirty="0">
                <a:latin typeface="Times"/>
                <a:cs typeface="Times"/>
              </a:rPr>
              <a:t>Eating flesh of infected animal</a:t>
            </a:r>
          </a:p>
          <a:p>
            <a:pPr lvl="2">
              <a:buFont typeface="Arial" pitchFamily="34" charset="0"/>
              <a:buChar char="•"/>
            </a:pPr>
            <a:r>
              <a:rPr lang="en-US" sz="2400" b="1" dirty="0" err="1">
                <a:latin typeface="Times"/>
                <a:cs typeface="Times"/>
              </a:rPr>
              <a:t>Ie</a:t>
            </a:r>
            <a:r>
              <a:rPr lang="en-US" sz="2400" b="1" dirty="0">
                <a:latin typeface="Times"/>
                <a:cs typeface="Times"/>
              </a:rPr>
              <a:t>: Cat eating mouse</a:t>
            </a:r>
          </a:p>
        </p:txBody>
      </p:sp>
    </p:spTree>
    <p:extLst>
      <p:ext uri="{BB962C8B-B14F-4D97-AF65-F5344CB8AC3E}">
        <p14:creationId xmlns:p14="http://schemas.microsoft.com/office/powerpoint/2010/main" val="2553571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arn(inVertical)">
                                      <p:cBhvr>
                                        <p:cTn id="22" dur="500"/>
                                        <p:tgtEl>
                                          <p:spTgt spid="8">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barn(inVertical)">
                                      <p:cBhvr>
                                        <p:cTn id="2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pPr algn="l"/>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How are Parasites </a:t>
            </a:r>
            <a:r>
              <a:rPr lang="en-US" sz="4000" b="1" dirty="0">
                <a:solidFill>
                  <a:schemeClr val="accent6">
                    <a:lumMod val="50000"/>
                  </a:schemeClr>
                </a:solidFill>
                <a:effectLst>
                  <a:outerShdw blurRad="38100" dist="38100" dir="2700000" algn="tl">
                    <a:srgbClr val="000000">
                      <a:alpha val="43137"/>
                    </a:srgbClr>
                  </a:outerShdw>
                </a:effectLst>
                <a:latin typeface="Times"/>
                <a:cs typeface="Times"/>
              </a:rPr>
              <a:t>T</a:t>
            </a:r>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ransmitted?</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6" name="Picture 2" descr="http://www.abbyvet.com/sites/site-4077/images/roundworm%20lifecycle.jpg"/>
          <p:cNvPicPr>
            <a:picLocks noChangeAspect="1" noChangeArrowheads="1"/>
          </p:cNvPicPr>
          <p:nvPr/>
        </p:nvPicPr>
        <p:blipFill>
          <a:blip r:embed="rId2" cstate="print"/>
          <a:srcRect/>
          <a:stretch>
            <a:fillRect/>
          </a:stretch>
        </p:blipFill>
        <p:spPr bwMode="auto">
          <a:xfrm>
            <a:off x="2129546" y="1891000"/>
            <a:ext cx="6679012" cy="4819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3001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Preventing Parasites</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5" name="Rectangle 4"/>
          <p:cNvSpPr/>
          <p:nvPr/>
        </p:nvSpPr>
        <p:spPr>
          <a:xfrm>
            <a:off x="1691935" y="1674105"/>
            <a:ext cx="6727408" cy="5570755"/>
          </a:xfrm>
          <a:prstGeom prst="rect">
            <a:avLst/>
          </a:prstGeom>
        </p:spPr>
        <p:txBody>
          <a:bodyPr wrap="square">
            <a:spAutoFit/>
          </a:bodyPr>
          <a:lstStyle/>
          <a:p>
            <a:pPr lvl="1"/>
            <a:r>
              <a:rPr lang="en-US" sz="4400" b="1" u="sng" dirty="0">
                <a:effectLst>
                  <a:outerShdw blurRad="38100" dist="38100" dir="2700000" algn="tl">
                    <a:srgbClr val="000000">
                      <a:alpha val="43137"/>
                    </a:srgbClr>
                  </a:outerShdw>
                </a:effectLst>
                <a:latin typeface="Times"/>
                <a:cs typeface="Times"/>
              </a:rPr>
              <a:t>Internal:</a:t>
            </a:r>
          </a:p>
          <a:p>
            <a:pPr lvl="2">
              <a:buFont typeface="Arial" pitchFamily="34" charset="0"/>
              <a:buChar char="•"/>
            </a:pPr>
            <a:r>
              <a:rPr lang="en-US" sz="3200" dirty="0" smtClean="0">
                <a:latin typeface="Times"/>
                <a:cs typeface="Times"/>
              </a:rPr>
              <a:t>Pills</a:t>
            </a:r>
          </a:p>
          <a:p>
            <a:pPr lvl="2">
              <a:buFont typeface="Arial" pitchFamily="34" charset="0"/>
              <a:buChar char="•"/>
            </a:pPr>
            <a:r>
              <a:rPr lang="en-US" sz="3200" dirty="0" smtClean="0">
                <a:latin typeface="Times"/>
                <a:cs typeface="Times"/>
              </a:rPr>
              <a:t>Pastes</a:t>
            </a:r>
          </a:p>
          <a:p>
            <a:pPr lvl="2">
              <a:buFont typeface="Arial" pitchFamily="34" charset="0"/>
              <a:buChar char="•"/>
            </a:pPr>
            <a:r>
              <a:rPr lang="en-US" sz="3200" dirty="0" smtClean="0">
                <a:latin typeface="Times"/>
                <a:cs typeface="Times"/>
              </a:rPr>
              <a:t>Crumbles</a:t>
            </a:r>
          </a:p>
          <a:p>
            <a:pPr lvl="2">
              <a:buFont typeface="Arial" pitchFamily="34" charset="0"/>
              <a:buChar char="•"/>
            </a:pPr>
            <a:r>
              <a:rPr lang="en-US" sz="3200" dirty="0" smtClean="0">
                <a:latin typeface="Times"/>
                <a:cs typeface="Times"/>
              </a:rPr>
              <a:t>Injections</a:t>
            </a:r>
          </a:p>
          <a:p>
            <a:pPr lvl="2">
              <a:buFont typeface="Arial" pitchFamily="34" charset="0"/>
              <a:buChar char="•"/>
            </a:pPr>
            <a:endParaRPr lang="en-US" sz="3200" dirty="0">
              <a:latin typeface="Times"/>
              <a:cs typeface="Times"/>
            </a:endParaRPr>
          </a:p>
          <a:p>
            <a:pPr lvl="2">
              <a:buFont typeface="Arial" pitchFamily="34" charset="0"/>
              <a:buChar char="•"/>
            </a:pPr>
            <a:endParaRPr lang="en-US" sz="3200" b="1" dirty="0">
              <a:latin typeface="Times"/>
              <a:cs typeface="Times"/>
            </a:endParaRPr>
          </a:p>
          <a:p>
            <a:pPr lvl="2">
              <a:buFont typeface="Arial" pitchFamily="34" charset="0"/>
              <a:buChar char="•"/>
            </a:pPr>
            <a:endParaRPr lang="en-US" sz="3200" b="1" dirty="0">
              <a:latin typeface="Times"/>
              <a:cs typeface="Times"/>
            </a:endParaRPr>
          </a:p>
          <a:p>
            <a:pPr lvl="1"/>
            <a:endParaRPr lang="en-US" sz="4400" b="1" dirty="0">
              <a:latin typeface="Times"/>
              <a:cs typeface="Times"/>
            </a:endParaRPr>
          </a:p>
          <a:p>
            <a:pPr lvl="1"/>
            <a:endParaRPr lang="en-US" sz="4400" b="1" u="sng" dirty="0" smtClean="0">
              <a:effectLst>
                <a:outerShdw blurRad="38100" dist="38100" dir="2700000" algn="tl">
                  <a:srgbClr val="000000">
                    <a:alpha val="43137"/>
                  </a:srgbClr>
                </a:outerShdw>
              </a:effectLst>
              <a:latin typeface="Times"/>
              <a:cs typeface="Times"/>
            </a:endParaRPr>
          </a:p>
        </p:txBody>
      </p:sp>
      <p:pic>
        <p:nvPicPr>
          <p:cNvPr id="8" name="Picture 6" descr="http://images.nationalpetpharmacy.com/RX1-133-02_lg.jpg"/>
          <p:cNvPicPr>
            <a:picLocks noChangeAspect="1" noChangeArrowheads="1"/>
          </p:cNvPicPr>
          <p:nvPr/>
        </p:nvPicPr>
        <p:blipFill>
          <a:blip r:embed="rId2" cstate="print"/>
          <a:srcRect/>
          <a:stretch>
            <a:fillRect/>
          </a:stretch>
        </p:blipFill>
        <p:spPr bwMode="auto">
          <a:xfrm>
            <a:off x="2060665" y="4646746"/>
            <a:ext cx="1295400" cy="1295400"/>
          </a:xfrm>
          <a:prstGeom prst="rect">
            <a:avLst/>
          </a:prstGeom>
          <a:ln>
            <a:noFill/>
          </a:ln>
          <a:effectLst>
            <a:outerShdw blurRad="292100" dist="139700" dir="2700000" algn="tl" rotWithShape="0">
              <a:srgbClr val="333333">
                <a:alpha val="65000"/>
              </a:srgbClr>
            </a:outerShdw>
          </a:effectLst>
        </p:spPr>
      </p:pic>
      <p:pic>
        <p:nvPicPr>
          <p:cNvPr id="9" name="Picture 8" descr="http://lebvet.com/Data/Sites/7/Tri-heart(1).jpg"/>
          <p:cNvPicPr>
            <a:picLocks noChangeAspect="1" noChangeArrowheads="1"/>
          </p:cNvPicPr>
          <p:nvPr/>
        </p:nvPicPr>
        <p:blipFill>
          <a:blip r:embed="rId3" cstate="print"/>
          <a:srcRect/>
          <a:stretch>
            <a:fillRect/>
          </a:stretch>
        </p:blipFill>
        <p:spPr bwMode="auto">
          <a:xfrm>
            <a:off x="2854996" y="5433041"/>
            <a:ext cx="1607800" cy="1143000"/>
          </a:xfrm>
          <a:prstGeom prst="rect">
            <a:avLst/>
          </a:prstGeom>
          <a:ln>
            <a:noFill/>
          </a:ln>
          <a:effectLst>
            <a:outerShdw blurRad="292100" dist="139700" dir="2700000" algn="tl" rotWithShape="0">
              <a:srgbClr val="333333">
                <a:alpha val="65000"/>
              </a:srgbClr>
            </a:outerShdw>
          </a:effectLst>
        </p:spPr>
      </p:pic>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282" t="3429" r="4761" b="2857"/>
          <a:stretch/>
        </p:blipFill>
        <p:spPr bwMode="auto">
          <a:xfrm>
            <a:off x="6444065" y="2307227"/>
            <a:ext cx="1590952" cy="249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http://www.tackroominc.com/images/Durvet-Pyrantel-Paste-sm.jpg"/>
          <p:cNvPicPr>
            <a:picLocks noChangeAspect="1" noChangeArrowheads="1"/>
          </p:cNvPicPr>
          <p:nvPr/>
        </p:nvPicPr>
        <p:blipFill>
          <a:blip r:embed="rId5" cstate="print"/>
          <a:srcRect/>
          <a:stretch>
            <a:fillRect/>
          </a:stretch>
        </p:blipFill>
        <p:spPr bwMode="auto">
          <a:xfrm>
            <a:off x="3991641" y="4520037"/>
            <a:ext cx="3657600" cy="1126274"/>
          </a:xfrm>
          <a:prstGeom prst="rect">
            <a:avLst/>
          </a:prstGeom>
          <a:ln>
            <a:noFill/>
          </a:ln>
          <a:effectLst>
            <a:outerShdw blurRad="292100" dist="139700" dir="2700000" algn="tl" rotWithShape="0">
              <a:srgbClr val="333333">
                <a:alpha val="65000"/>
              </a:srgbClr>
            </a:outerShdw>
          </a:effectLst>
        </p:spPr>
      </p:pic>
      <p:pic>
        <p:nvPicPr>
          <p:cNvPr id="13" name="Picture 2" descr="http://s7d5.scene7.com/is/image/PetsUnited/TSLT150638_73610?wid=300&amp;hei=300&amp;fmt=jpeg&amp;qlt=75,0&amp;op_sharpen=0&amp;resMode=sharp2&amp;op_usm=0.9,1.0,6,0&amp;iccEmbed=0&amp;"/>
          <p:cNvPicPr>
            <a:picLocks noChangeAspect="1" noChangeArrowheads="1"/>
          </p:cNvPicPr>
          <p:nvPr/>
        </p:nvPicPr>
        <p:blipFill>
          <a:blip r:embed="rId6" cstate="print"/>
          <a:srcRect/>
          <a:stretch>
            <a:fillRect/>
          </a:stretch>
        </p:blipFill>
        <p:spPr bwMode="auto">
          <a:xfrm>
            <a:off x="6979811" y="4894411"/>
            <a:ext cx="1676400" cy="167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8206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r>
              <a:rPr lang="en-US" sz="4000" b="1" dirty="0" smtClean="0">
                <a:solidFill>
                  <a:schemeClr val="accent6">
                    <a:lumMod val="50000"/>
                  </a:schemeClr>
                </a:solidFill>
                <a:effectLst>
                  <a:outerShdw blurRad="38100" dist="38100" dir="2700000" algn="tl">
                    <a:srgbClr val="000000">
                      <a:alpha val="43137"/>
                    </a:srgbClr>
                  </a:outerShdw>
                </a:effectLst>
                <a:latin typeface="Times"/>
                <a:cs typeface="Times"/>
              </a:rPr>
              <a:t>Preventing Parasites</a:t>
            </a:r>
            <a:endParaRPr lang="en-US" sz="30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sp>
        <p:nvSpPr>
          <p:cNvPr id="5" name="Rectangle 4"/>
          <p:cNvSpPr/>
          <p:nvPr/>
        </p:nvSpPr>
        <p:spPr>
          <a:xfrm>
            <a:off x="1609995" y="1715079"/>
            <a:ext cx="6727408" cy="2246769"/>
          </a:xfrm>
          <a:prstGeom prst="rect">
            <a:avLst/>
          </a:prstGeom>
        </p:spPr>
        <p:txBody>
          <a:bodyPr wrap="square">
            <a:spAutoFit/>
          </a:bodyPr>
          <a:lstStyle/>
          <a:p>
            <a:pPr lvl="1"/>
            <a:r>
              <a:rPr lang="en-US" sz="4400" b="1" u="sng" dirty="0" smtClean="0">
                <a:effectLst>
                  <a:outerShdw blurRad="38100" dist="38100" dir="2700000" algn="tl">
                    <a:srgbClr val="000000">
                      <a:alpha val="43137"/>
                    </a:srgbClr>
                  </a:outerShdw>
                </a:effectLst>
                <a:latin typeface="Times"/>
                <a:cs typeface="Times"/>
              </a:rPr>
              <a:t>External</a:t>
            </a:r>
            <a:r>
              <a:rPr lang="en-US" sz="4400" b="1" u="sng" dirty="0">
                <a:effectLst>
                  <a:outerShdw blurRad="38100" dist="38100" dir="2700000" algn="tl">
                    <a:srgbClr val="000000">
                      <a:alpha val="43137"/>
                    </a:srgbClr>
                  </a:outerShdw>
                </a:effectLst>
                <a:latin typeface="Times"/>
                <a:cs typeface="Times"/>
              </a:rPr>
              <a:t>:</a:t>
            </a:r>
          </a:p>
          <a:p>
            <a:pPr lvl="2">
              <a:buFont typeface="Arial" pitchFamily="34" charset="0"/>
              <a:buChar char="•"/>
            </a:pPr>
            <a:r>
              <a:rPr lang="en-US" sz="3200" dirty="0" smtClean="0">
                <a:latin typeface="Times"/>
                <a:cs typeface="Times"/>
              </a:rPr>
              <a:t>Topical Medications</a:t>
            </a:r>
          </a:p>
          <a:p>
            <a:pPr lvl="2">
              <a:buFont typeface="Arial" pitchFamily="34" charset="0"/>
              <a:buChar char="•"/>
            </a:pPr>
            <a:r>
              <a:rPr lang="en-US" sz="3200" dirty="0" smtClean="0">
                <a:latin typeface="Times"/>
                <a:cs typeface="Times"/>
              </a:rPr>
              <a:t>Anti parasitic dips</a:t>
            </a:r>
          </a:p>
          <a:p>
            <a:pPr lvl="2">
              <a:buFont typeface="Arial" pitchFamily="34" charset="0"/>
              <a:buChar char="•"/>
            </a:pPr>
            <a:r>
              <a:rPr lang="en-US" sz="3200" dirty="0" smtClean="0">
                <a:latin typeface="Times"/>
                <a:cs typeface="Times"/>
              </a:rPr>
              <a:t>Sprays &amp; Powders</a:t>
            </a:r>
            <a:endParaRPr lang="en-US" sz="3200" dirty="0">
              <a:latin typeface="Times"/>
              <a:cs typeface="Times"/>
            </a:endParaRPr>
          </a:p>
        </p:txBody>
      </p:sp>
      <p:pic>
        <p:nvPicPr>
          <p:cNvPr id="10" name="Picture 10" descr="http://ecx.images-amazon.com/images/I/51Jugg9CGcL._SS420_.jpg"/>
          <p:cNvPicPr>
            <a:picLocks noChangeAspect="1" noChangeArrowheads="1"/>
          </p:cNvPicPr>
          <p:nvPr/>
        </p:nvPicPr>
        <p:blipFill>
          <a:blip r:embed="rId2" cstate="print"/>
          <a:srcRect t="11429" r="2857" b="12381"/>
          <a:stretch>
            <a:fillRect/>
          </a:stretch>
        </p:blipFill>
        <p:spPr bwMode="auto">
          <a:xfrm>
            <a:off x="7717145" y="5257800"/>
            <a:ext cx="1211386" cy="950107"/>
          </a:xfrm>
          <a:prstGeom prst="rect">
            <a:avLst/>
          </a:prstGeom>
          <a:ln>
            <a:noFill/>
          </a:ln>
          <a:effectLst>
            <a:outerShdw blurRad="292100" dist="139700" dir="2700000" algn="tl" rotWithShape="0">
              <a:srgbClr val="333333">
                <a:alpha val="65000"/>
              </a:srgbClr>
            </a:outerShdw>
          </a:effectLst>
        </p:spPr>
      </p:pic>
      <p:pic>
        <p:nvPicPr>
          <p:cNvPr id="11" name="Picture 12" descr="http://cdn.petshed.com/PetShed/images/content/files/u13/b5ec71d3aa.jpg"/>
          <p:cNvPicPr>
            <a:picLocks noChangeAspect="1" noChangeArrowheads="1"/>
          </p:cNvPicPr>
          <p:nvPr/>
        </p:nvPicPr>
        <p:blipFill>
          <a:blip r:embed="rId3" cstate="print"/>
          <a:srcRect t="9524" b="9524"/>
          <a:stretch>
            <a:fillRect/>
          </a:stretch>
        </p:blipFill>
        <p:spPr bwMode="auto">
          <a:xfrm>
            <a:off x="6952000" y="5625584"/>
            <a:ext cx="1211386" cy="980646"/>
          </a:xfrm>
          <a:prstGeom prst="rect">
            <a:avLst/>
          </a:prstGeom>
          <a:ln>
            <a:noFill/>
          </a:ln>
          <a:effectLst>
            <a:outerShdw blurRad="292100" dist="139700" dir="2700000" algn="tl" rotWithShape="0">
              <a:srgbClr val="333333">
                <a:alpha val="65000"/>
              </a:srgbClr>
            </a:outerShdw>
          </a:effectLst>
        </p:spPr>
      </p:pic>
      <p:pic>
        <p:nvPicPr>
          <p:cNvPr id="13" name="Picture 6" descr="http://www.drsfostersmith.com/images/Categoryimages/normal/p-29520-39307-repel-x.jpg"/>
          <p:cNvPicPr>
            <a:picLocks noChangeAspect="1" noChangeArrowheads="1"/>
          </p:cNvPicPr>
          <p:nvPr/>
        </p:nvPicPr>
        <p:blipFill>
          <a:blip r:embed="rId4" cstate="print"/>
          <a:srcRect l="19231" r="19231"/>
          <a:stretch>
            <a:fillRect/>
          </a:stretch>
        </p:blipFill>
        <p:spPr bwMode="auto">
          <a:xfrm>
            <a:off x="2163666" y="4348713"/>
            <a:ext cx="1371600" cy="2257517"/>
          </a:xfrm>
          <a:prstGeom prst="rect">
            <a:avLst/>
          </a:prstGeom>
          <a:noFill/>
        </p:spPr>
      </p:pic>
      <p:pic>
        <p:nvPicPr>
          <p:cNvPr id="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257" r="22903"/>
          <a:stretch/>
        </p:blipFill>
        <p:spPr bwMode="auto">
          <a:xfrm>
            <a:off x="7108371" y="2362200"/>
            <a:ext cx="1676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045" y="4147892"/>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4" descr="http://dogfleas.org/wp-content/uploads/2011/11/dog-flea-bath.jpg"/>
          <p:cNvPicPr>
            <a:picLocks noChangeAspect="1" noChangeArrowheads="1"/>
          </p:cNvPicPr>
          <p:nvPr/>
        </p:nvPicPr>
        <p:blipFill>
          <a:blip r:embed="rId7" cstate="print"/>
          <a:srcRect/>
          <a:stretch>
            <a:fillRect/>
          </a:stretch>
        </p:blipFill>
        <p:spPr bwMode="auto">
          <a:xfrm>
            <a:off x="3740116" y="5196119"/>
            <a:ext cx="1511930" cy="1451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06995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r>
              <a:rPr lang="en-US" sz="3600" b="1" dirty="0" smtClean="0">
                <a:solidFill>
                  <a:schemeClr val="accent6">
                    <a:lumMod val="50000"/>
                  </a:schemeClr>
                </a:solidFill>
                <a:latin typeface="Times"/>
                <a:cs typeface="Times"/>
              </a:rPr>
              <a:t>External = Stand	     Internal = Sit</a:t>
            </a:r>
            <a:endParaRPr lang="en-US" sz="36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16" name="Picture 2" descr="http://mycfosandiego.co.cc/_cacheimg/t/i/tick%20dog.jpg"/>
          <p:cNvPicPr>
            <a:picLocks noChangeAspect="1" noChangeArrowheads="1"/>
          </p:cNvPicPr>
          <p:nvPr/>
        </p:nvPicPr>
        <p:blipFill>
          <a:blip r:embed="rId2" cstate="print"/>
          <a:srcRect/>
          <a:stretch>
            <a:fillRect/>
          </a:stretch>
        </p:blipFill>
        <p:spPr bwMode="auto">
          <a:xfrm>
            <a:off x="2314808" y="2007719"/>
            <a:ext cx="6108890" cy="4581668"/>
          </a:xfrm>
          <a:prstGeom prst="rect">
            <a:avLst/>
          </a:prstGeom>
          <a:ln>
            <a:noFill/>
          </a:ln>
          <a:effectLst>
            <a:outerShdw blurRad="292100" dist="139700" dir="2700000" algn="tl" rotWithShape="0">
              <a:srgbClr val="333333">
                <a:alpha val="65000"/>
              </a:srgbClr>
            </a:outerShdw>
          </a:effectLst>
        </p:spPr>
      </p:pic>
      <p:pic>
        <p:nvPicPr>
          <p:cNvPr id="17" name="Picture 4" descr="http://www.leospetcare.com/wp-content/uploads/2011/06/heartworm.jpg"/>
          <p:cNvPicPr>
            <a:picLocks noChangeAspect="1" noChangeArrowheads="1"/>
          </p:cNvPicPr>
          <p:nvPr/>
        </p:nvPicPr>
        <p:blipFill>
          <a:blip r:embed="rId3" cstate="print"/>
          <a:srcRect/>
          <a:stretch>
            <a:fillRect/>
          </a:stretch>
        </p:blipFill>
        <p:spPr bwMode="auto">
          <a:xfrm>
            <a:off x="3096794" y="1679716"/>
            <a:ext cx="4746758" cy="5178283"/>
          </a:xfrm>
          <a:prstGeom prst="rect">
            <a:avLst/>
          </a:prstGeom>
          <a:ln>
            <a:noFill/>
          </a:ln>
          <a:effectLst>
            <a:outerShdw blurRad="292100" dist="139700" dir="2700000" algn="tl" rotWithShape="0">
              <a:srgbClr val="333333">
                <a:alpha val="65000"/>
              </a:srgbClr>
            </a:outerShdw>
          </a:effectLst>
        </p:spPr>
      </p:pic>
      <p:pic>
        <p:nvPicPr>
          <p:cNvPr id="18" name="Picture 2" descr="http://www.maricopa.gov/envsvc/vectorcontrol/images/MuscaDomestica.jpg"/>
          <p:cNvPicPr>
            <a:picLocks noChangeAspect="1" noChangeArrowheads="1"/>
          </p:cNvPicPr>
          <p:nvPr/>
        </p:nvPicPr>
        <p:blipFill>
          <a:blip r:embed="rId4" cstate="print"/>
          <a:srcRect/>
          <a:stretch>
            <a:fillRect/>
          </a:stretch>
        </p:blipFill>
        <p:spPr bwMode="auto">
          <a:xfrm>
            <a:off x="2720528" y="1766456"/>
            <a:ext cx="5703170" cy="4765880"/>
          </a:xfrm>
          <a:prstGeom prst="rect">
            <a:avLst/>
          </a:prstGeom>
          <a:ln>
            <a:noFill/>
          </a:ln>
          <a:effectLst>
            <a:outerShdw blurRad="292100" dist="139700" dir="2700000" algn="tl" rotWithShape="0">
              <a:srgbClr val="333333">
                <a:alpha val="65000"/>
              </a:srgbClr>
            </a:outerShdw>
          </a:effectLst>
        </p:spPr>
      </p:pic>
      <p:pic>
        <p:nvPicPr>
          <p:cNvPr id="19" name="Picture 4" descr="http://1.bp.blogspot.com/_PGvSoaafXiI/ScNnqCsPOWI/AAAAAAAAFuc/H7GSRcZBg9k/s400/Hookworm.jpg"/>
          <p:cNvPicPr>
            <a:picLocks noChangeAspect="1" noChangeArrowheads="1"/>
          </p:cNvPicPr>
          <p:nvPr/>
        </p:nvPicPr>
        <p:blipFill>
          <a:blip r:embed="rId5" cstate="print"/>
          <a:srcRect/>
          <a:stretch>
            <a:fillRect/>
          </a:stretch>
        </p:blipFill>
        <p:spPr bwMode="auto">
          <a:xfrm>
            <a:off x="1909946" y="1897667"/>
            <a:ext cx="7033036" cy="4465980"/>
          </a:xfrm>
          <a:prstGeom prst="rect">
            <a:avLst/>
          </a:prstGeom>
          <a:ln>
            <a:noFill/>
          </a:ln>
          <a:effectLst>
            <a:outerShdw blurRad="292100" dist="139700" dir="2700000" algn="tl" rotWithShape="0">
              <a:srgbClr val="333333">
                <a:alpha val="65000"/>
              </a:srgbClr>
            </a:outerShdw>
          </a:effectLst>
        </p:spPr>
      </p:pic>
      <p:pic>
        <p:nvPicPr>
          <p:cNvPr id="20" name="Picture 2" descr="http://3.bp.blogspot.com/-JWbFlgTnXpQ/TiItlOsKAfI/AAAAAAAAKJA/hTlSgCtvlzY/s1600/maggots.jpg"/>
          <p:cNvPicPr>
            <a:picLocks noChangeAspect="1" noChangeArrowheads="1"/>
          </p:cNvPicPr>
          <p:nvPr/>
        </p:nvPicPr>
        <p:blipFill>
          <a:blip r:embed="rId6" cstate="print"/>
          <a:srcRect/>
          <a:stretch>
            <a:fillRect/>
          </a:stretch>
        </p:blipFill>
        <p:spPr bwMode="auto">
          <a:xfrm>
            <a:off x="2314808" y="1702486"/>
            <a:ext cx="6628174" cy="4971131"/>
          </a:xfrm>
          <a:prstGeom prst="rect">
            <a:avLst/>
          </a:prstGeom>
          <a:ln>
            <a:noFill/>
          </a:ln>
          <a:effectLst>
            <a:outerShdw blurRad="292100" dist="139700" dir="2700000" algn="tl" rotWithShape="0">
              <a:srgbClr val="333333">
                <a:alpha val="65000"/>
              </a:srgbClr>
            </a:outerShdw>
          </a:effectLst>
        </p:spPr>
      </p:pic>
      <p:pic>
        <p:nvPicPr>
          <p:cNvPr id="21" name="Picture 2" descr="http://www.dogbreedinfo.com/images14/TapewormImg_1395.jpg"/>
          <p:cNvPicPr>
            <a:picLocks noChangeAspect="1" noChangeArrowheads="1"/>
          </p:cNvPicPr>
          <p:nvPr/>
        </p:nvPicPr>
        <p:blipFill rotWithShape="1">
          <a:blip r:embed="rId7" cstate="print"/>
          <a:srcRect b="8606"/>
          <a:stretch/>
        </p:blipFill>
        <p:spPr bwMode="auto">
          <a:xfrm>
            <a:off x="2187938" y="1886869"/>
            <a:ext cx="6755044" cy="4630258"/>
          </a:xfrm>
          <a:prstGeom prst="rect">
            <a:avLst/>
          </a:prstGeom>
          <a:ln>
            <a:noFill/>
          </a:ln>
          <a:effectLst>
            <a:outerShdw blurRad="292100" dist="139700" dir="2700000" algn="tl" rotWithShape="0">
              <a:srgbClr val="333333">
                <a:alpha val="65000"/>
              </a:srgbClr>
            </a:outerShdw>
          </a:effectLst>
        </p:spPr>
      </p:pic>
      <p:pic>
        <p:nvPicPr>
          <p:cNvPr id="22" name="Picture 4" descr="http://images.tutorvista.com/content/diversity-living-organisms/round-worm-aschelminthes-or-nemathelmenthes-phylum.jpeg"/>
          <p:cNvPicPr>
            <a:picLocks noChangeAspect="1" noChangeArrowheads="1"/>
          </p:cNvPicPr>
          <p:nvPr/>
        </p:nvPicPr>
        <p:blipFill>
          <a:blip r:embed="rId8" cstate="print"/>
          <a:srcRect t="2606" b="6166"/>
          <a:stretch>
            <a:fillRect/>
          </a:stretch>
        </p:blipFill>
        <p:spPr bwMode="auto">
          <a:xfrm>
            <a:off x="2044541" y="1897667"/>
            <a:ext cx="6898441" cy="4734225"/>
          </a:xfrm>
          <a:prstGeom prst="rect">
            <a:avLst/>
          </a:prstGeom>
          <a:noFill/>
        </p:spPr>
      </p:pic>
      <p:pic>
        <p:nvPicPr>
          <p:cNvPr id="23" name="Picture 4" descr="http://www.vet-pet-health-advice.com/images/earmite.jpg"/>
          <p:cNvPicPr>
            <a:picLocks noChangeAspect="1" noChangeArrowheads="1"/>
          </p:cNvPicPr>
          <p:nvPr/>
        </p:nvPicPr>
        <p:blipFill rotWithShape="1">
          <a:blip r:embed="rId9" cstate="print"/>
          <a:srcRect b="13998"/>
          <a:stretch/>
        </p:blipFill>
        <p:spPr bwMode="auto">
          <a:xfrm>
            <a:off x="2314808" y="1886869"/>
            <a:ext cx="6388387" cy="4790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3897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down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edge">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8000"/>
                </a:solidFill>
                <a:latin typeface="Comic Sans MS"/>
                <a:cs typeface="Comic Sans MS"/>
              </a:rPr>
              <a:t>Parasites</a:t>
            </a:r>
            <a:endParaRPr lang="en-US" dirty="0">
              <a:solidFill>
                <a:srgbClr val="008000"/>
              </a:solidFill>
              <a:latin typeface="Comic Sans MS"/>
              <a:cs typeface="Comic Sans MS"/>
            </a:endParaRPr>
          </a:p>
        </p:txBody>
      </p:sp>
      <p:sp>
        <p:nvSpPr>
          <p:cNvPr id="3" name="Subtitle 2"/>
          <p:cNvSpPr>
            <a:spLocks noGrp="1"/>
          </p:cNvSpPr>
          <p:nvPr>
            <p:ph type="subTitle" idx="1"/>
          </p:nvPr>
        </p:nvSpPr>
        <p:spPr>
          <a:xfrm>
            <a:off x="1854199" y="1085807"/>
            <a:ext cx="7210292" cy="5772193"/>
          </a:xfrm>
        </p:spPr>
        <p:txBody>
          <a:bodyPr>
            <a:normAutofit/>
          </a:bodyPr>
          <a:lstStyle/>
          <a:p>
            <a:r>
              <a:rPr lang="en-US" sz="3600" b="1" dirty="0" smtClean="0">
                <a:solidFill>
                  <a:schemeClr val="accent6">
                    <a:lumMod val="50000"/>
                  </a:schemeClr>
                </a:solidFill>
                <a:latin typeface="Times"/>
                <a:cs typeface="Times"/>
              </a:rPr>
              <a:t>Name that Parasite</a:t>
            </a:r>
            <a:endParaRPr lang="en-US" sz="3600" b="1" dirty="0">
              <a:solidFill>
                <a:schemeClr val="accent6">
                  <a:lumMod val="50000"/>
                </a:schemeClr>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C.  Identify </a:t>
            </a:r>
            <a:r>
              <a:rPr lang="en-US" dirty="0">
                <a:latin typeface="Bookman Old Style"/>
                <a:cs typeface="Bookman Old Style"/>
              </a:rPr>
              <a:t>common animal parasites and their symptoms</a:t>
            </a:r>
          </a:p>
          <a:p>
            <a:endParaRPr lang="en-US" dirty="0">
              <a:latin typeface="Bookman Old Style"/>
              <a:cs typeface="Bookman Old Style"/>
            </a:endParaRPr>
          </a:p>
        </p:txBody>
      </p:sp>
      <p:pic>
        <p:nvPicPr>
          <p:cNvPr id="13" name="Picture 2" descr="http://mycfosandiego.co.cc/_cacheimg/t/i/tick%20dog.jpg"/>
          <p:cNvPicPr>
            <a:picLocks noChangeAspect="1" noChangeArrowheads="1"/>
          </p:cNvPicPr>
          <p:nvPr/>
        </p:nvPicPr>
        <p:blipFill>
          <a:blip r:embed="rId2" cstate="print"/>
          <a:srcRect/>
          <a:stretch>
            <a:fillRect/>
          </a:stretch>
        </p:blipFill>
        <p:spPr bwMode="auto">
          <a:xfrm>
            <a:off x="2314808" y="2007719"/>
            <a:ext cx="6108890" cy="4581668"/>
          </a:xfrm>
          <a:prstGeom prst="rect">
            <a:avLst/>
          </a:prstGeom>
          <a:ln>
            <a:noFill/>
          </a:ln>
          <a:effectLst>
            <a:outerShdw blurRad="292100" dist="139700" dir="2700000" algn="tl" rotWithShape="0">
              <a:srgbClr val="333333">
                <a:alpha val="65000"/>
              </a:srgbClr>
            </a:outerShdw>
          </a:effectLst>
        </p:spPr>
      </p:pic>
      <p:pic>
        <p:nvPicPr>
          <p:cNvPr id="14" name="Picture 4" descr="http://www.leospetcare.com/wp-content/uploads/2011/06/heartworm.jpg"/>
          <p:cNvPicPr>
            <a:picLocks noChangeAspect="1" noChangeArrowheads="1"/>
          </p:cNvPicPr>
          <p:nvPr/>
        </p:nvPicPr>
        <p:blipFill>
          <a:blip r:embed="rId3" cstate="print"/>
          <a:srcRect/>
          <a:stretch>
            <a:fillRect/>
          </a:stretch>
        </p:blipFill>
        <p:spPr bwMode="auto">
          <a:xfrm>
            <a:off x="3096794" y="1679716"/>
            <a:ext cx="4746758" cy="5178283"/>
          </a:xfrm>
          <a:prstGeom prst="rect">
            <a:avLst/>
          </a:prstGeom>
          <a:ln>
            <a:noFill/>
          </a:ln>
          <a:effectLst>
            <a:outerShdw blurRad="292100" dist="139700" dir="2700000" algn="tl" rotWithShape="0">
              <a:srgbClr val="333333">
                <a:alpha val="65000"/>
              </a:srgbClr>
            </a:outerShdw>
          </a:effectLst>
        </p:spPr>
      </p:pic>
      <p:pic>
        <p:nvPicPr>
          <p:cNvPr id="15" name="Picture 2" descr="http://www.maricopa.gov/envsvc/vectorcontrol/images/MuscaDomestica.jpg"/>
          <p:cNvPicPr>
            <a:picLocks noChangeAspect="1" noChangeArrowheads="1"/>
          </p:cNvPicPr>
          <p:nvPr/>
        </p:nvPicPr>
        <p:blipFill>
          <a:blip r:embed="rId4" cstate="print"/>
          <a:srcRect/>
          <a:stretch>
            <a:fillRect/>
          </a:stretch>
        </p:blipFill>
        <p:spPr bwMode="auto">
          <a:xfrm>
            <a:off x="2720528" y="1766456"/>
            <a:ext cx="5703170" cy="4765880"/>
          </a:xfrm>
          <a:prstGeom prst="rect">
            <a:avLst/>
          </a:prstGeom>
          <a:ln>
            <a:noFill/>
          </a:ln>
          <a:effectLst>
            <a:outerShdw blurRad="292100" dist="139700" dir="2700000" algn="tl" rotWithShape="0">
              <a:srgbClr val="333333">
                <a:alpha val="65000"/>
              </a:srgbClr>
            </a:outerShdw>
          </a:effectLst>
        </p:spPr>
      </p:pic>
      <p:pic>
        <p:nvPicPr>
          <p:cNvPr id="16" name="Picture 4" descr="http://1.bp.blogspot.com/_PGvSoaafXiI/ScNnqCsPOWI/AAAAAAAAFuc/H7GSRcZBg9k/s400/Hookworm.jpg"/>
          <p:cNvPicPr>
            <a:picLocks noChangeAspect="1" noChangeArrowheads="1"/>
          </p:cNvPicPr>
          <p:nvPr/>
        </p:nvPicPr>
        <p:blipFill>
          <a:blip r:embed="rId5" cstate="print"/>
          <a:srcRect/>
          <a:stretch>
            <a:fillRect/>
          </a:stretch>
        </p:blipFill>
        <p:spPr bwMode="auto">
          <a:xfrm>
            <a:off x="1909946" y="1897667"/>
            <a:ext cx="7033036" cy="4465980"/>
          </a:xfrm>
          <a:prstGeom prst="rect">
            <a:avLst/>
          </a:prstGeom>
          <a:ln>
            <a:noFill/>
          </a:ln>
          <a:effectLst>
            <a:outerShdw blurRad="292100" dist="139700" dir="2700000" algn="tl" rotWithShape="0">
              <a:srgbClr val="333333">
                <a:alpha val="65000"/>
              </a:srgbClr>
            </a:outerShdw>
          </a:effectLst>
        </p:spPr>
      </p:pic>
      <p:pic>
        <p:nvPicPr>
          <p:cNvPr id="17" name="Picture 2" descr="http://3.bp.blogspot.com/-JWbFlgTnXpQ/TiItlOsKAfI/AAAAAAAAKJA/hTlSgCtvlzY/s1600/maggots.jpg"/>
          <p:cNvPicPr>
            <a:picLocks noChangeAspect="1" noChangeArrowheads="1"/>
          </p:cNvPicPr>
          <p:nvPr/>
        </p:nvPicPr>
        <p:blipFill>
          <a:blip r:embed="rId6" cstate="print"/>
          <a:srcRect/>
          <a:stretch>
            <a:fillRect/>
          </a:stretch>
        </p:blipFill>
        <p:spPr bwMode="auto">
          <a:xfrm>
            <a:off x="2314808" y="1702486"/>
            <a:ext cx="6628174" cy="4971131"/>
          </a:xfrm>
          <a:prstGeom prst="rect">
            <a:avLst/>
          </a:prstGeom>
          <a:ln>
            <a:noFill/>
          </a:ln>
          <a:effectLst>
            <a:outerShdw blurRad="292100" dist="139700" dir="2700000" algn="tl" rotWithShape="0">
              <a:srgbClr val="333333">
                <a:alpha val="65000"/>
              </a:srgbClr>
            </a:outerShdw>
          </a:effectLst>
        </p:spPr>
      </p:pic>
      <p:pic>
        <p:nvPicPr>
          <p:cNvPr id="18" name="Picture 2" descr="http://www.dogbreedinfo.com/images14/TapewormImg_1395.jpg"/>
          <p:cNvPicPr>
            <a:picLocks noChangeAspect="1" noChangeArrowheads="1"/>
          </p:cNvPicPr>
          <p:nvPr/>
        </p:nvPicPr>
        <p:blipFill rotWithShape="1">
          <a:blip r:embed="rId7" cstate="print"/>
          <a:srcRect b="8606"/>
          <a:stretch/>
        </p:blipFill>
        <p:spPr bwMode="auto">
          <a:xfrm>
            <a:off x="2187938" y="1886869"/>
            <a:ext cx="6755044" cy="4630258"/>
          </a:xfrm>
          <a:prstGeom prst="rect">
            <a:avLst/>
          </a:prstGeom>
          <a:ln>
            <a:noFill/>
          </a:ln>
          <a:effectLst>
            <a:outerShdw blurRad="292100" dist="139700" dir="2700000" algn="tl" rotWithShape="0">
              <a:srgbClr val="333333">
                <a:alpha val="65000"/>
              </a:srgbClr>
            </a:outerShdw>
          </a:effectLst>
        </p:spPr>
      </p:pic>
      <p:pic>
        <p:nvPicPr>
          <p:cNvPr id="19" name="Picture 4" descr="http://images.tutorvista.com/content/diversity-living-organisms/round-worm-aschelminthes-or-nemathelmenthes-phylum.jpeg"/>
          <p:cNvPicPr>
            <a:picLocks noChangeAspect="1" noChangeArrowheads="1"/>
          </p:cNvPicPr>
          <p:nvPr/>
        </p:nvPicPr>
        <p:blipFill>
          <a:blip r:embed="rId8" cstate="print"/>
          <a:srcRect t="2606" b="6166"/>
          <a:stretch>
            <a:fillRect/>
          </a:stretch>
        </p:blipFill>
        <p:spPr bwMode="auto">
          <a:xfrm>
            <a:off x="2044541" y="1897667"/>
            <a:ext cx="6898441" cy="4734225"/>
          </a:xfrm>
          <a:prstGeom prst="rect">
            <a:avLst/>
          </a:prstGeom>
          <a:noFill/>
        </p:spPr>
      </p:pic>
      <p:pic>
        <p:nvPicPr>
          <p:cNvPr id="20" name="Picture 4" descr="http://www.vet-pet-health-advice.com/images/earmite.jpg"/>
          <p:cNvPicPr>
            <a:picLocks noChangeAspect="1" noChangeArrowheads="1"/>
          </p:cNvPicPr>
          <p:nvPr/>
        </p:nvPicPr>
        <p:blipFill rotWithShape="1">
          <a:blip r:embed="rId9" cstate="print"/>
          <a:srcRect b="13998"/>
          <a:stretch/>
        </p:blipFill>
        <p:spPr bwMode="auto">
          <a:xfrm>
            <a:off x="2314808" y="1886869"/>
            <a:ext cx="6388387" cy="4790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412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edge">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660066"/>
                </a:solidFill>
                <a:latin typeface="Comic Sans MS"/>
                <a:cs typeface="Comic Sans MS"/>
              </a:rPr>
              <a:t>Health Checks</a:t>
            </a:r>
            <a:endParaRPr lang="en-US" dirty="0">
              <a:solidFill>
                <a:srgbClr val="660066"/>
              </a:solidFill>
              <a:latin typeface="Comic Sans MS"/>
              <a:cs typeface="Comic Sans MS"/>
            </a:endParaRPr>
          </a:p>
        </p:txBody>
      </p:sp>
      <p:sp>
        <p:nvSpPr>
          <p:cNvPr id="3" name="Subtitle 2"/>
          <p:cNvSpPr>
            <a:spLocks noGrp="1"/>
          </p:cNvSpPr>
          <p:nvPr>
            <p:ph type="subTitle" idx="1"/>
          </p:nvPr>
        </p:nvSpPr>
        <p:spPr>
          <a:xfrm>
            <a:off x="1854200" y="1197784"/>
            <a:ext cx="7289800" cy="4902200"/>
          </a:xfrm>
        </p:spPr>
        <p:txBody>
          <a:bodyPr>
            <a:normAutofit/>
          </a:bodyPr>
          <a:lstStyle/>
          <a:p>
            <a:pPr algn="l"/>
            <a:r>
              <a:rPr lang="en-US" sz="4400" b="1" dirty="0">
                <a:solidFill>
                  <a:srgbClr val="000000"/>
                </a:solidFill>
                <a:effectLst>
                  <a:outerShdw blurRad="38100" dist="38100" dir="2700000" algn="tl">
                    <a:srgbClr val="000000">
                      <a:alpha val="43137"/>
                    </a:srgbClr>
                  </a:outerShdw>
                </a:effectLst>
                <a:latin typeface="Times"/>
                <a:cs typeface="Times"/>
              </a:rPr>
              <a:t>H</a:t>
            </a:r>
            <a:r>
              <a:rPr lang="en-US" sz="4400" b="1" dirty="0" smtClean="0">
                <a:solidFill>
                  <a:srgbClr val="000000"/>
                </a:solidFill>
                <a:effectLst>
                  <a:outerShdw blurRad="38100" dist="38100" dir="2700000" algn="tl">
                    <a:srgbClr val="000000">
                      <a:alpha val="43137"/>
                    </a:srgbClr>
                  </a:outerShdw>
                </a:effectLst>
                <a:latin typeface="Times"/>
                <a:cs typeface="Times"/>
              </a:rPr>
              <a:t>ealthy Animals:</a:t>
            </a:r>
            <a:endParaRPr lang="en-US" sz="2800" b="1" dirty="0">
              <a:solidFill>
                <a:srgbClr val="000000"/>
              </a:solidFill>
              <a:effectLst>
                <a:outerShdw blurRad="38100" dist="38100" dir="2700000" algn="tl">
                  <a:srgbClr val="000000">
                    <a:alpha val="43137"/>
                  </a:srgbClr>
                </a:outerShdw>
              </a:effectLst>
              <a:latin typeface="Times"/>
              <a:cs typeface="Times"/>
            </a:endParaRPr>
          </a:p>
          <a:p>
            <a:pPr marL="914400" lvl="1" indent="-457200" algn="l">
              <a:buFont typeface="Arial"/>
              <a:buChar char="•"/>
            </a:pPr>
            <a:r>
              <a:rPr lang="en-US" dirty="0">
                <a:solidFill>
                  <a:srgbClr val="000000"/>
                </a:solidFill>
                <a:latin typeface="Times"/>
                <a:cs typeface="Times"/>
              </a:rPr>
              <a:t>Bright Eyes</a:t>
            </a:r>
          </a:p>
          <a:p>
            <a:pPr marL="914400" lvl="1" indent="-457200" algn="l">
              <a:buFont typeface="Arial"/>
              <a:buChar char="•"/>
            </a:pPr>
            <a:r>
              <a:rPr lang="en-US" dirty="0" smtClean="0">
                <a:solidFill>
                  <a:srgbClr val="000000"/>
                </a:solidFill>
                <a:latin typeface="Times"/>
                <a:cs typeface="Times"/>
              </a:rPr>
              <a:t>Socialize </a:t>
            </a:r>
            <a:r>
              <a:rPr lang="en-US" dirty="0">
                <a:solidFill>
                  <a:srgbClr val="000000"/>
                </a:solidFill>
                <a:latin typeface="Times"/>
                <a:cs typeface="Times"/>
              </a:rPr>
              <a:t>with other animals and people as usual</a:t>
            </a:r>
          </a:p>
          <a:p>
            <a:pPr marL="914400" lvl="1" indent="-457200" algn="l">
              <a:buFont typeface="Arial"/>
              <a:buChar char="•"/>
            </a:pPr>
            <a:r>
              <a:rPr lang="en-US" dirty="0">
                <a:solidFill>
                  <a:srgbClr val="000000"/>
                </a:solidFill>
                <a:latin typeface="Times"/>
                <a:cs typeface="Times"/>
              </a:rPr>
              <a:t>Shiny Coat</a:t>
            </a:r>
          </a:p>
          <a:p>
            <a:pPr marL="914400" lvl="1" indent="-457200" algn="l">
              <a:buFont typeface="Arial"/>
              <a:buChar char="•"/>
            </a:pPr>
            <a:r>
              <a:rPr lang="en-US" dirty="0">
                <a:solidFill>
                  <a:srgbClr val="000000"/>
                </a:solidFill>
                <a:latin typeface="Times"/>
                <a:cs typeface="Times"/>
              </a:rPr>
              <a:t>Healthy Weight</a:t>
            </a:r>
          </a:p>
          <a:p>
            <a:pPr marL="914400" lvl="1" indent="-457200" algn="l">
              <a:buFont typeface="Arial"/>
              <a:buChar char="•"/>
            </a:pPr>
            <a:r>
              <a:rPr lang="en-US" dirty="0">
                <a:solidFill>
                  <a:srgbClr val="000000"/>
                </a:solidFill>
                <a:latin typeface="Times"/>
                <a:cs typeface="Times"/>
              </a:rPr>
              <a:t>Normal body functions </a:t>
            </a:r>
            <a:r>
              <a:rPr lang="en-US" sz="1400" dirty="0">
                <a:solidFill>
                  <a:srgbClr val="000000"/>
                </a:solidFill>
                <a:latin typeface="Times"/>
                <a:cs typeface="Times"/>
              </a:rPr>
              <a:t>(urination, </a:t>
            </a:r>
            <a:r>
              <a:rPr lang="en-US" sz="1400" dirty="0" smtClean="0">
                <a:solidFill>
                  <a:srgbClr val="000000"/>
                </a:solidFill>
                <a:latin typeface="Times"/>
                <a:cs typeface="Times"/>
              </a:rPr>
              <a:t>defecation, </a:t>
            </a:r>
            <a:r>
              <a:rPr lang="en-US" sz="1400" dirty="0" err="1" smtClean="0">
                <a:solidFill>
                  <a:srgbClr val="000000"/>
                </a:solidFill>
                <a:latin typeface="Times"/>
                <a:cs typeface="Times"/>
              </a:rPr>
              <a:t>etc</a:t>
            </a:r>
            <a:r>
              <a:rPr lang="en-US" sz="1400" dirty="0" smtClean="0">
                <a:solidFill>
                  <a:srgbClr val="000000"/>
                </a:solidFill>
                <a:latin typeface="Times"/>
                <a:cs typeface="Times"/>
              </a:rPr>
              <a:t>)</a:t>
            </a:r>
            <a:endParaRPr lang="en-US" sz="1400" b="1" dirty="0">
              <a:solidFill>
                <a:srgbClr val="000000"/>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D.  Perform </a:t>
            </a:r>
            <a:r>
              <a:rPr lang="en-US" dirty="0">
                <a:latin typeface="Bookman Old Style"/>
                <a:cs typeface="Bookman Old Style"/>
              </a:rPr>
              <a:t>an animal health check</a:t>
            </a:r>
          </a:p>
          <a:p>
            <a:endParaRPr lang="en-US" dirty="0">
              <a:latin typeface="Bookman Old Style"/>
              <a:cs typeface="Bookman Old Style"/>
            </a:endParaRPr>
          </a:p>
        </p:txBody>
      </p:sp>
    </p:spTree>
    <p:extLst>
      <p:ext uri="{BB962C8B-B14F-4D97-AF65-F5344CB8AC3E}">
        <p14:creationId xmlns:p14="http://schemas.microsoft.com/office/powerpoint/2010/main" val="3261548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660066"/>
                </a:solidFill>
                <a:latin typeface="Comic Sans MS"/>
                <a:cs typeface="Comic Sans MS"/>
              </a:rPr>
              <a:t>Health Checks</a:t>
            </a:r>
            <a:endParaRPr lang="en-US" dirty="0">
              <a:solidFill>
                <a:srgbClr val="660066"/>
              </a:solidFill>
              <a:latin typeface="Comic Sans MS"/>
              <a:cs typeface="Comic Sans MS"/>
            </a:endParaRPr>
          </a:p>
        </p:txBody>
      </p:sp>
      <p:sp>
        <p:nvSpPr>
          <p:cNvPr id="3" name="Subtitle 2"/>
          <p:cNvSpPr>
            <a:spLocks noGrp="1"/>
          </p:cNvSpPr>
          <p:nvPr>
            <p:ph type="subTitle" idx="1"/>
          </p:nvPr>
        </p:nvSpPr>
        <p:spPr>
          <a:xfrm>
            <a:off x="1854200" y="1197784"/>
            <a:ext cx="7289800" cy="4902200"/>
          </a:xfrm>
        </p:spPr>
        <p:txBody>
          <a:bodyPr>
            <a:normAutofit/>
          </a:bodyPr>
          <a:lstStyle/>
          <a:p>
            <a:pPr algn="l"/>
            <a:r>
              <a:rPr lang="en-US" sz="4400" b="1" dirty="0" smtClean="0">
                <a:solidFill>
                  <a:srgbClr val="000000"/>
                </a:solidFill>
                <a:effectLst>
                  <a:outerShdw blurRad="38100" dist="38100" dir="2700000" algn="tl">
                    <a:srgbClr val="000000">
                      <a:alpha val="43137"/>
                    </a:srgbClr>
                  </a:outerShdw>
                </a:effectLst>
                <a:latin typeface="Times"/>
                <a:cs typeface="Times"/>
              </a:rPr>
              <a:t>Sick Animals:</a:t>
            </a:r>
            <a:endParaRPr lang="en-US" sz="2800" b="1" dirty="0">
              <a:solidFill>
                <a:srgbClr val="000000"/>
              </a:solidFill>
              <a:effectLst>
                <a:outerShdw blurRad="38100" dist="38100" dir="2700000" algn="tl">
                  <a:srgbClr val="000000">
                    <a:alpha val="43137"/>
                  </a:srgbClr>
                </a:outerShdw>
              </a:effectLst>
              <a:latin typeface="Times"/>
              <a:cs typeface="Times"/>
            </a:endParaRPr>
          </a:p>
          <a:p>
            <a:pPr marL="914400" lvl="1" indent="-457200" algn="l">
              <a:buFont typeface="Arial"/>
              <a:buChar char="•"/>
            </a:pPr>
            <a:r>
              <a:rPr lang="en-US" dirty="0" smtClean="0">
                <a:solidFill>
                  <a:srgbClr val="000000"/>
                </a:solidFill>
                <a:latin typeface="Times"/>
                <a:cs typeface="Times"/>
              </a:rPr>
              <a:t>Weight </a:t>
            </a:r>
            <a:r>
              <a:rPr lang="en-US" dirty="0">
                <a:solidFill>
                  <a:srgbClr val="000000"/>
                </a:solidFill>
                <a:latin typeface="Times"/>
                <a:cs typeface="Times"/>
              </a:rPr>
              <a:t>loss</a:t>
            </a:r>
          </a:p>
          <a:p>
            <a:pPr marL="914400" lvl="1" indent="-457200" algn="l">
              <a:buFont typeface="Arial"/>
              <a:buChar char="•"/>
            </a:pPr>
            <a:r>
              <a:rPr lang="en-US" dirty="0">
                <a:solidFill>
                  <a:srgbClr val="000000"/>
                </a:solidFill>
                <a:latin typeface="Times"/>
                <a:cs typeface="Times"/>
              </a:rPr>
              <a:t>Reduced Performance</a:t>
            </a:r>
          </a:p>
          <a:p>
            <a:pPr marL="914400" lvl="1" indent="-457200" algn="l">
              <a:buFont typeface="Arial"/>
              <a:buChar char="•"/>
            </a:pPr>
            <a:r>
              <a:rPr lang="en-US" dirty="0">
                <a:solidFill>
                  <a:srgbClr val="000000"/>
                </a:solidFill>
                <a:latin typeface="Times"/>
                <a:cs typeface="Times"/>
              </a:rPr>
              <a:t>Vomiting</a:t>
            </a:r>
          </a:p>
          <a:p>
            <a:pPr marL="914400" lvl="1" indent="-457200" algn="l">
              <a:buFont typeface="Arial"/>
              <a:buChar char="•"/>
            </a:pPr>
            <a:r>
              <a:rPr lang="en-US" dirty="0">
                <a:solidFill>
                  <a:srgbClr val="000000"/>
                </a:solidFill>
                <a:latin typeface="Times"/>
                <a:cs typeface="Times"/>
              </a:rPr>
              <a:t>Diarrhea</a:t>
            </a:r>
          </a:p>
          <a:p>
            <a:pPr marL="914400" lvl="1" indent="-457200" algn="l">
              <a:buFont typeface="Arial"/>
              <a:buChar char="•"/>
            </a:pPr>
            <a:r>
              <a:rPr lang="en-US" dirty="0">
                <a:solidFill>
                  <a:srgbClr val="000000"/>
                </a:solidFill>
                <a:latin typeface="Times"/>
                <a:cs typeface="Times"/>
              </a:rPr>
              <a:t>Dull eyes/drooped ears</a:t>
            </a:r>
          </a:p>
          <a:p>
            <a:pPr marL="914400" lvl="1" indent="-457200" algn="l">
              <a:buFont typeface="Arial"/>
              <a:buChar char="•"/>
            </a:pPr>
            <a:r>
              <a:rPr lang="en-US" dirty="0">
                <a:solidFill>
                  <a:srgbClr val="000000"/>
                </a:solidFill>
                <a:latin typeface="Times"/>
                <a:cs typeface="Times"/>
              </a:rPr>
              <a:t>Dull </a:t>
            </a:r>
            <a:r>
              <a:rPr lang="en-US" dirty="0" smtClean="0">
                <a:solidFill>
                  <a:srgbClr val="000000"/>
                </a:solidFill>
                <a:latin typeface="Times"/>
                <a:cs typeface="Times"/>
              </a:rPr>
              <a:t>coat</a:t>
            </a:r>
          </a:p>
          <a:p>
            <a:pPr marL="914400" lvl="1" indent="-457200" algn="l">
              <a:buFont typeface="Arial"/>
              <a:buChar char="•"/>
            </a:pPr>
            <a:r>
              <a:rPr lang="en-US" dirty="0" smtClean="0">
                <a:solidFill>
                  <a:srgbClr val="000000"/>
                </a:solidFill>
                <a:latin typeface="Times"/>
                <a:cs typeface="Times"/>
              </a:rPr>
              <a:t>High Temperature</a:t>
            </a:r>
            <a:endParaRPr lang="en-US" dirty="0">
              <a:solidFill>
                <a:srgbClr val="000000"/>
              </a:solidFill>
              <a:latin typeface="Times"/>
              <a:cs typeface="Times"/>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D.  Perform </a:t>
            </a:r>
            <a:r>
              <a:rPr lang="en-US" dirty="0">
                <a:latin typeface="Bookman Old Style"/>
                <a:cs typeface="Bookman Old Style"/>
              </a:rPr>
              <a:t>an animal health check</a:t>
            </a:r>
          </a:p>
          <a:p>
            <a:endParaRPr lang="en-US" dirty="0">
              <a:latin typeface="Bookman Old Style"/>
              <a:cs typeface="Bookman Old Style"/>
            </a:endParaRPr>
          </a:p>
        </p:txBody>
      </p:sp>
    </p:spTree>
    <p:extLst>
      <p:ext uri="{BB962C8B-B14F-4D97-AF65-F5344CB8AC3E}">
        <p14:creationId xmlns:p14="http://schemas.microsoft.com/office/powerpoint/2010/main" val="343006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Physiological</a:t>
            </a: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Organs or glands </a:t>
            </a:r>
            <a:r>
              <a:rPr lang="en-US" sz="3600" dirty="0">
                <a:solidFill>
                  <a:schemeClr val="tx1"/>
                </a:solidFill>
                <a:latin typeface="Bookman Old Style"/>
                <a:cs typeface="Bookman Old Style"/>
              </a:rPr>
              <a:t>don’t function </a:t>
            </a:r>
            <a:r>
              <a:rPr lang="en-US" sz="3600" dirty="0" smtClean="0">
                <a:solidFill>
                  <a:schemeClr val="tx1"/>
                </a:solidFill>
                <a:latin typeface="Bookman Old Style"/>
                <a:cs typeface="Bookman Old Style"/>
              </a:rPr>
              <a:t>properly</a:t>
            </a:r>
          </a:p>
          <a:p>
            <a:pPr lvl="1" algn="l"/>
            <a:endParaRPr lang="en-US" sz="1600" dirty="0" smtClean="0">
              <a:solidFill>
                <a:schemeClr val="tx1"/>
              </a:solidFill>
              <a:latin typeface="Bookman Old Style"/>
              <a:cs typeface="Bookman Old Style"/>
            </a:endParaRPr>
          </a:p>
          <a:p>
            <a:pPr marL="1371600" lvl="2" indent="-457200" algn="l">
              <a:buFont typeface="Courier New"/>
              <a:buChar char="o"/>
            </a:pPr>
            <a:r>
              <a:rPr lang="en-US" b="1" i="1" dirty="0" smtClean="0">
                <a:solidFill>
                  <a:schemeClr val="tx1"/>
                </a:solidFill>
                <a:latin typeface="Bookman Old Style"/>
                <a:cs typeface="Bookman Old Style"/>
              </a:rPr>
              <a:t>Diabetes: </a:t>
            </a:r>
            <a:r>
              <a:rPr lang="en-US" dirty="0" smtClean="0">
                <a:solidFill>
                  <a:schemeClr val="tx1"/>
                </a:solidFill>
                <a:latin typeface="Bookman Old Style"/>
                <a:cs typeface="Bookman Old Style"/>
              </a:rPr>
              <a:t>Pancreas </a:t>
            </a:r>
            <a:r>
              <a:rPr lang="en-US" dirty="0">
                <a:solidFill>
                  <a:schemeClr val="tx1"/>
                </a:solidFill>
                <a:latin typeface="Bookman Old Style"/>
                <a:cs typeface="Bookman Old Style"/>
              </a:rPr>
              <a:t>doesn’t produce insulin to regulate blood </a:t>
            </a:r>
            <a:r>
              <a:rPr lang="en-US" dirty="0" smtClean="0">
                <a:solidFill>
                  <a:schemeClr val="tx1"/>
                </a:solidFill>
                <a:latin typeface="Bookman Old Style"/>
                <a:cs typeface="Bookman Old Style"/>
              </a:rPr>
              <a:t>sugar</a:t>
            </a:r>
          </a:p>
          <a:p>
            <a:pPr marL="1371600" lvl="2" indent="-457200" algn="l">
              <a:buFont typeface="Courier New"/>
              <a:buChar char="o"/>
            </a:pPr>
            <a:r>
              <a:rPr lang="en-US" b="1" i="1" dirty="0" smtClean="0">
                <a:solidFill>
                  <a:schemeClr val="tx1"/>
                </a:solidFill>
                <a:latin typeface="Bookman Old Style"/>
                <a:cs typeface="Bookman Old Style"/>
              </a:rPr>
              <a:t>Hyper</a:t>
            </a:r>
            <a:r>
              <a:rPr lang="en-US" b="1" i="1" dirty="0">
                <a:solidFill>
                  <a:schemeClr val="tx1"/>
                </a:solidFill>
                <a:latin typeface="Bookman Old Style"/>
                <a:cs typeface="Bookman Old Style"/>
              </a:rPr>
              <a:t>/</a:t>
            </a:r>
            <a:r>
              <a:rPr lang="en-US" b="1" i="1" dirty="0" smtClean="0">
                <a:solidFill>
                  <a:schemeClr val="tx1"/>
                </a:solidFill>
                <a:latin typeface="Bookman Old Style"/>
                <a:cs typeface="Bookman Old Style"/>
              </a:rPr>
              <a:t>Hypothyroidism: </a:t>
            </a:r>
            <a:r>
              <a:rPr lang="en-US" dirty="0" smtClean="0">
                <a:solidFill>
                  <a:schemeClr val="tx1"/>
                </a:solidFill>
                <a:latin typeface="Bookman Old Style"/>
                <a:cs typeface="Bookman Old Style"/>
              </a:rPr>
              <a:t>Thyroid </a:t>
            </a:r>
            <a:r>
              <a:rPr lang="en-US" dirty="0">
                <a:solidFill>
                  <a:schemeClr val="tx1"/>
                </a:solidFill>
                <a:latin typeface="Bookman Old Style"/>
                <a:cs typeface="Bookman Old Style"/>
              </a:rPr>
              <a:t>doesn’t produce thyroxin to regulate metabolism</a:t>
            </a: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16237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5">
                    <a:lumMod val="50000"/>
                  </a:schemeClr>
                </a:solidFill>
                <a:latin typeface="Comic Sans MS"/>
                <a:cs typeface="Comic Sans MS"/>
              </a:rPr>
              <a:t>Can you figure it out??</a:t>
            </a:r>
            <a:endParaRPr lang="en-US" dirty="0">
              <a:solidFill>
                <a:schemeClr val="accent5">
                  <a:lumMod val="50000"/>
                </a:schemeClr>
              </a:solidFill>
              <a:latin typeface="Comic Sans MS"/>
              <a:cs typeface="Comic Sans MS"/>
            </a:endParaRPr>
          </a:p>
        </p:txBody>
      </p:sp>
      <p:sp>
        <p:nvSpPr>
          <p:cNvPr id="3" name="Subtitle 2"/>
          <p:cNvSpPr>
            <a:spLocks noGrp="1"/>
          </p:cNvSpPr>
          <p:nvPr>
            <p:ph type="subTitle" idx="1"/>
          </p:nvPr>
        </p:nvSpPr>
        <p:spPr>
          <a:xfrm>
            <a:off x="1854200" y="2089667"/>
            <a:ext cx="7289800" cy="4768334"/>
          </a:xfrm>
        </p:spPr>
        <p:txBody>
          <a:bodyPr>
            <a:normAutofit/>
          </a:bodyPr>
          <a:lstStyle/>
          <a:p>
            <a:r>
              <a:rPr lang="en-US" sz="2800" dirty="0" smtClean="0">
                <a:solidFill>
                  <a:srgbClr val="000000"/>
                </a:solidFill>
                <a:latin typeface="Times New Roman" pitchFamily="18" charset="0"/>
                <a:cs typeface="Times New Roman" pitchFamily="18" charset="0"/>
              </a:rPr>
              <a:t>Colorado </a:t>
            </a:r>
            <a:r>
              <a:rPr lang="en-US" sz="2800" dirty="0">
                <a:solidFill>
                  <a:srgbClr val="000000"/>
                </a:solidFill>
                <a:latin typeface="Times New Roman" pitchFamily="18" charset="0"/>
                <a:cs typeface="Times New Roman" pitchFamily="18" charset="0"/>
              </a:rPr>
              <a:t>State's department of public health was alerted to an unusual cluster of diarrheal illness in Denver. Thus far, 26 cases have been associated with this outbreak. All of the cases submitted fecal samples and cultured positive for the pathogen </a:t>
            </a:r>
            <a:r>
              <a:rPr lang="en-US" sz="2800" i="1" u="sng" dirty="0">
                <a:solidFill>
                  <a:srgbClr val="000000"/>
                </a:solidFill>
                <a:latin typeface="Times New Roman" pitchFamily="18" charset="0"/>
                <a:cs typeface="Times New Roman" pitchFamily="18" charset="0"/>
              </a:rPr>
              <a:t>Salmonella Serotype </a:t>
            </a:r>
            <a:r>
              <a:rPr lang="en-US" sz="2800" i="1" u="sng" dirty="0" err="1">
                <a:solidFill>
                  <a:srgbClr val="000000"/>
                </a:solidFill>
                <a:latin typeface="Times New Roman" pitchFamily="18" charset="0"/>
                <a:cs typeface="Times New Roman" pitchFamily="18" charset="0"/>
              </a:rPr>
              <a:t>Infantis</a:t>
            </a:r>
            <a:r>
              <a:rPr lang="en-US" sz="2800" dirty="0">
                <a:solidFill>
                  <a:srgbClr val="000000"/>
                </a:solidFill>
                <a:latin typeface="Times New Roman" pitchFamily="18" charset="0"/>
                <a:cs typeface="Times New Roman" pitchFamily="18" charset="0"/>
              </a:rPr>
              <a:t>. 83% of these cases are children. </a:t>
            </a:r>
            <a:endParaRPr lang="en-US" sz="500" dirty="0">
              <a:solidFill>
                <a:srgbClr val="000000"/>
              </a:solidFill>
              <a:latin typeface="Times New Roman" pitchFamily="18" charset="0"/>
              <a:cs typeface="Times New Roman" pitchFamily="18" charset="0"/>
            </a:endParaRPr>
          </a:p>
        </p:txBody>
      </p:sp>
      <p:sp>
        <p:nvSpPr>
          <p:cNvPr id="4" name="Rectangle 3"/>
          <p:cNvSpPr/>
          <p:nvPr/>
        </p:nvSpPr>
        <p:spPr>
          <a:xfrm>
            <a:off x="1854200" y="-18365"/>
            <a:ext cx="6705600" cy="923330"/>
          </a:xfrm>
          <a:prstGeom prst="rect">
            <a:avLst/>
          </a:prstGeom>
        </p:spPr>
        <p:txBody>
          <a:bodyPr wrap="square">
            <a:spAutoFit/>
          </a:bodyPr>
          <a:lstStyle/>
          <a:p>
            <a:r>
              <a:rPr lang="en-US" dirty="0">
                <a:latin typeface="Bookman Old Style"/>
                <a:cs typeface="Bookman Old Style"/>
              </a:rPr>
              <a:t>E</a:t>
            </a:r>
            <a:r>
              <a:rPr lang="en-US" dirty="0" smtClean="0">
                <a:latin typeface="Bookman Old Style"/>
                <a:cs typeface="Bookman Old Style"/>
              </a:rPr>
              <a:t>. </a:t>
            </a:r>
            <a:r>
              <a:rPr lang="en-US" dirty="0">
                <a:latin typeface="Bookman Old Style"/>
                <a:cs typeface="Bookman Old Style"/>
              </a:rPr>
              <a:t>Identify &amp; describe zoonotic diseases</a:t>
            </a:r>
          </a:p>
          <a:p>
            <a:endParaRPr lang="en-US" dirty="0">
              <a:latin typeface="Bookman Old Style"/>
              <a:cs typeface="Bookman Old Style"/>
            </a:endParaRPr>
          </a:p>
          <a:p>
            <a:endParaRPr lang="en-US" dirty="0">
              <a:latin typeface="Bookman Old Style"/>
              <a:cs typeface="Bookman Old Style"/>
            </a:endParaRPr>
          </a:p>
        </p:txBody>
      </p:sp>
    </p:spTree>
    <p:extLst>
      <p:ext uri="{BB962C8B-B14F-4D97-AF65-F5344CB8AC3E}">
        <p14:creationId xmlns:p14="http://schemas.microsoft.com/office/powerpoint/2010/main" val="29525129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5">
                    <a:lumMod val="50000"/>
                  </a:schemeClr>
                </a:solidFill>
                <a:latin typeface="Comic Sans MS"/>
                <a:cs typeface="Comic Sans MS"/>
              </a:rPr>
              <a:t>Can you figure it out??</a:t>
            </a:r>
            <a:endParaRPr lang="en-US" dirty="0">
              <a:solidFill>
                <a:schemeClr val="accent5">
                  <a:lumMod val="50000"/>
                </a:schemeClr>
              </a:solidFill>
              <a:latin typeface="Comic Sans MS"/>
              <a:cs typeface="Comic Sans MS"/>
            </a:endParaRPr>
          </a:p>
        </p:txBody>
      </p:sp>
      <p:sp>
        <p:nvSpPr>
          <p:cNvPr id="3" name="Subtitle 2"/>
          <p:cNvSpPr>
            <a:spLocks noGrp="1"/>
          </p:cNvSpPr>
          <p:nvPr>
            <p:ph type="subTitle" idx="1"/>
          </p:nvPr>
        </p:nvSpPr>
        <p:spPr>
          <a:xfrm>
            <a:off x="1854200" y="1557005"/>
            <a:ext cx="7289800" cy="4768334"/>
          </a:xfrm>
        </p:spPr>
        <p:txBody>
          <a:bodyPr>
            <a:normAutofit/>
          </a:bodyPr>
          <a:lstStyle/>
          <a:p>
            <a:r>
              <a:rPr lang="en-US" sz="4800" b="1" dirty="0" smtClean="0">
                <a:solidFill>
                  <a:srgbClr val="000000"/>
                </a:solidFill>
                <a:latin typeface="Times New Roman" pitchFamily="18" charset="0"/>
                <a:cs typeface="Times New Roman" pitchFamily="18" charset="0"/>
              </a:rPr>
              <a:t>Clue….</a:t>
            </a:r>
          </a:p>
          <a:p>
            <a:endParaRPr lang="en-US" sz="2800" dirty="0">
              <a:solidFill>
                <a:srgbClr val="000000"/>
              </a:solidFill>
              <a:latin typeface="Times New Roman" pitchFamily="18" charset="0"/>
              <a:cs typeface="Times New Roman" pitchFamily="18" charset="0"/>
            </a:endParaRPr>
          </a:p>
          <a:p>
            <a:r>
              <a:rPr lang="en-US" sz="2800" dirty="0" smtClean="0">
                <a:solidFill>
                  <a:srgbClr val="000000"/>
                </a:solidFill>
                <a:latin typeface="Times New Roman" pitchFamily="18" charset="0"/>
                <a:cs typeface="Times New Roman" pitchFamily="18" charset="0"/>
              </a:rPr>
              <a:t>They all visited 1 place</a:t>
            </a:r>
            <a:endParaRPr lang="en-US" sz="500" dirty="0">
              <a:solidFill>
                <a:srgbClr val="000000"/>
              </a:solidFill>
              <a:latin typeface="Times New Roman" pitchFamily="18" charset="0"/>
              <a:cs typeface="Times New Roman" pitchFamily="18" charset="0"/>
            </a:endParaRPr>
          </a:p>
        </p:txBody>
      </p:sp>
      <p:sp>
        <p:nvSpPr>
          <p:cNvPr id="4" name="Rectangle 3"/>
          <p:cNvSpPr/>
          <p:nvPr/>
        </p:nvSpPr>
        <p:spPr>
          <a:xfrm>
            <a:off x="1854200" y="-18365"/>
            <a:ext cx="6705600" cy="923330"/>
          </a:xfrm>
          <a:prstGeom prst="rect">
            <a:avLst/>
          </a:prstGeom>
        </p:spPr>
        <p:txBody>
          <a:bodyPr wrap="square">
            <a:spAutoFit/>
          </a:bodyPr>
          <a:lstStyle/>
          <a:p>
            <a:r>
              <a:rPr lang="en-US" dirty="0">
                <a:latin typeface="Bookman Old Style"/>
                <a:cs typeface="Bookman Old Style"/>
              </a:rPr>
              <a:t>E</a:t>
            </a:r>
            <a:r>
              <a:rPr lang="en-US" dirty="0" smtClean="0">
                <a:latin typeface="Bookman Old Style"/>
                <a:cs typeface="Bookman Old Style"/>
              </a:rPr>
              <a:t>. </a:t>
            </a:r>
            <a:r>
              <a:rPr lang="en-US" dirty="0">
                <a:latin typeface="Bookman Old Style"/>
                <a:cs typeface="Bookman Old Style"/>
              </a:rPr>
              <a:t>Identify &amp; describe zoonotic diseases</a:t>
            </a:r>
          </a:p>
          <a:p>
            <a:endParaRPr lang="en-US" dirty="0">
              <a:latin typeface="Bookman Old Style"/>
              <a:cs typeface="Bookman Old Style"/>
            </a:endParaRPr>
          </a:p>
          <a:p>
            <a:endParaRPr lang="en-US" dirty="0">
              <a:latin typeface="Bookman Old Style"/>
              <a:cs typeface="Bookman Old Style"/>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6164" y="3495724"/>
            <a:ext cx="2295525" cy="282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963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5">
                    <a:lumMod val="50000"/>
                  </a:schemeClr>
                </a:solidFill>
                <a:latin typeface="Comic Sans MS"/>
                <a:cs typeface="Comic Sans MS"/>
              </a:rPr>
              <a:t>Can you figure it out??</a:t>
            </a:r>
            <a:endParaRPr lang="en-US" dirty="0">
              <a:solidFill>
                <a:schemeClr val="accent5">
                  <a:lumMod val="50000"/>
                </a:schemeClr>
              </a:solidFill>
              <a:latin typeface="Comic Sans MS"/>
              <a:cs typeface="Comic Sans MS"/>
            </a:endParaRPr>
          </a:p>
        </p:txBody>
      </p:sp>
      <p:sp>
        <p:nvSpPr>
          <p:cNvPr id="3" name="Subtitle 2"/>
          <p:cNvSpPr>
            <a:spLocks noGrp="1"/>
          </p:cNvSpPr>
          <p:nvPr>
            <p:ph type="subTitle" idx="1"/>
          </p:nvPr>
        </p:nvSpPr>
        <p:spPr>
          <a:xfrm>
            <a:off x="1854200" y="1085804"/>
            <a:ext cx="7289800" cy="4768334"/>
          </a:xfrm>
        </p:spPr>
        <p:txBody>
          <a:bodyPr>
            <a:normAutofit/>
          </a:bodyPr>
          <a:lstStyle/>
          <a:p>
            <a:r>
              <a:rPr lang="en-US" sz="4800" b="1" dirty="0" smtClean="0">
                <a:solidFill>
                  <a:srgbClr val="000000"/>
                </a:solidFill>
                <a:latin typeface="Times New Roman" pitchFamily="18" charset="0"/>
                <a:cs typeface="Times New Roman" pitchFamily="18" charset="0"/>
              </a:rPr>
              <a:t>Clue….</a:t>
            </a:r>
          </a:p>
          <a:p>
            <a:r>
              <a:rPr lang="en-US" sz="2800" dirty="0" smtClean="0">
                <a:solidFill>
                  <a:srgbClr val="000000"/>
                </a:solidFill>
                <a:latin typeface="Times New Roman" pitchFamily="18" charset="0"/>
                <a:cs typeface="Times New Roman" pitchFamily="18" charset="0"/>
              </a:rPr>
              <a:t>And saw the same Komodo Dragon</a:t>
            </a:r>
            <a:endParaRPr lang="en-US" sz="2800" dirty="0">
              <a:solidFill>
                <a:srgbClr val="000000"/>
              </a:solidFill>
              <a:latin typeface="Times New Roman" pitchFamily="18" charset="0"/>
              <a:cs typeface="Times New Roman" pitchFamily="18" charset="0"/>
            </a:endParaRPr>
          </a:p>
          <a:p>
            <a:endParaRPr lang="en-US" sz="500" dirty="0">
              <a:solidFill>
                <a:srgbClr val="000000"/>
              </a:solidFill>
              <a:latin typeface="Times New Roman" pitchFamily="18" charset="0"/>
              <a:cs typeface="Times New Roman" pitchFamily="18" charset="0"/>
            </a:endParaRPr>
          </a:p>
        </p:txBody>
      </p:sp>
      <p:sp>
        <p:nvSpPr>
          <p:cNvPr id="4" name="Rectangle 3"/>
          <p:cNvSpPr/>
          <p:nvPr/>
        </p:nvSpPr>
        <p:spPr>
          <a:xfrm>
            <a:off x="1854200" y="-18365"/>
            <a:ext cx="6705600" cy="923330"/>
          </a:xfrm>
          <a:prstGeom prst="rect">
            <a:avLst/>
          </a:prstGeom>
        </p:spPr>
        <p:txBody>
          <a:bodyPr wrap="square">
            <a:spAutoFit/>
          </a:bodyPr>
          <a:lstStyle/>
          <a:p>
            <a:r>
              <a:rPr lang="en-US" dirty="0">
                <a:latin typeface="Bookman Old Style"/>
                <a:cs typeface="Bookman Old Style"/>
              </a:rPr>
              <a:t>E</a:t>
            </a:r>
            <a:r>
              <a:rPr lang="en-US" dirty="0" smtClean="0">
                <a:latin typeface="Bookman Old Style"/>
                <a:cs typeface="Bookman Old Style"/>
              </a:rPr>
              <a:t>. </a:t>
            </a:r>
            <a:r>
              <a:rPr lang="en-US" dirty="0">
                <a:latin typeface="Bookman Old Style"/>
                <a:cs typeface="Bookman Old Style"/>
              </a:rPr>
              <a:t>Identify &amp; describe zoonotic diseases</a:t>
            </a:r>
          </a:p>
          <a:p>
            <a:endParaRPr lang="en-US" dirty="0">
              <a:latin typeface="Bookman Old Style"/>
              <a:cs typeface="Bookman Old Style"/>
            </a:endParaRPr>
          </a:p>
          <a:p>
            <a:endParaRPr lang="en-US" dirty="0">
              <a:latin typeface="Bookman Old Style"/>
              <a:cs typeface="Bookman Old Style"/>
            </a:endParaRPr>
          </a:p>
        </p:txBody>
      </p:sp>
      <p:pic>
        <p:nvPicPr>
          <p:cNvPr id="6" name="Picture 5" descr="D:\PICTURES\001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500" b="5740"/>
          <a:stretch/>
        </p:blipFill>
        <p:spPr bwMode="auto">
          <a:xfrm>
            <a:off x="1997595" y="2623523"/>
            <a:ext cx="3594815" cy="2354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D:\PICTURES\002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9015" y="4348190"/>
            <a:ext cx="3480496" cy="2320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87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5">
                    <a:lumMod val="50000"/>
                  </a:schemeClr>
                </a:solidFill>
                <a:latin typeface="Comic Sans MS"/>
                <a:cs typeface="Comic Sans MS"/>
              </a:rPr>
              <a:t>Can you figure it out??</a:t>
            </a:r>
            <a:endParaRPr lang="en-US" dirty="0">
              <a:solidFill>
                <a:schemeClr val="accent5">
                  <a:lumMod val="50000"/>
                </a:schemeClr>
              </a:solidFill>
              <a:latin typeface="Comic Sans MS"/>
              <a:cs typeface="Comic Sans MS"/>
            </a:endParaRPr>
          </a:p>
        </p:txBody>
      </p:sp>
      <p:sp>
        <p:nvSpPr>
          <p:cNvPr id="3" name="Subtitle 2"/>
          <p:cNvSpPr>
            <a:spLocks noGrp="1"/>
          </p:cNvSpPr>
          <p:nvPr>
            <p:ph type="subTitle" idx="1"/>
          </p:nvPr>
        </p:nvSpPr>
        <p:spPr>
          <a:xfrm>
            <a:off x="1854200" y="1085804"/>
            <a:ext cx="7289800" cy="5772196"/>
          </a:xfrm>
        </p:spPr>
        <p:txBody>
          <a:bodyPr>
            <a:normAutofit fontScale="92500" lnSpcReduction="20000"/>
          </a:bodyPr>
          <a:lstStyle/>
          <a:p>
            <a:r>
              <a:rPr lang="en-US" sz="4800" b="1" dirty="0" smtClean="0">
                <a:solidFill>
                  <a:srgbClr val="000000"/>
                </a:solidFill>
                <a:latin typeface="Times New Roman" pitchFamily="18" charset="0"/>
                <a:cs typeface="Times New Roman" pitchFamily="18" charset="0"/>
              </a:rPr>
              <a:t>Answer….</a:t>
            </a:r>
          </a:p>
          <a:p>
            <a:r>
              <a:rPr lang="en-US" sz="2800" dirty="0">
                <a:solidFill>
                  <a:schemeClr val="tx1"/>
                </a:solidFill>
                <a:latin typeface="Times New Roman" pitchFamily="18" charset="0"/>
              </a:rPr>
              <a:t>Many of the children visiting the exhibit placed their hands upon the wooden barrier. </a:t>
            </a:r>
            <a:r>
              <a:rPr lang="en-US" sz="2800" dirty="0" smtClean="0">
                <a:solidFill>
                  <a:schemeClr val="tx1"/>
                </a:solidFill>
                <a:latin typeface="Times New Roman" pitchFamily="18" charset="0"/>
              </a:rPr>
              <a:t>You can see </a:t>
            </a:r>
            <a:r>
              <a:rPr lang="en-US" sz="2800" dirty="0">
                <a:solidFill>
                  <a:schemeClr val="tx1"/>
                </a:solidFill>
                <a:latin typeface="Times New Roman" pitchFamily="18" charset="0"/>
              </a:rPr>
              <a:t>the Komodo Dragon also placing its claws upon the same </a:t>
            </a:r>
            <a:r>
              <a:rPr lang="en-US" sz="2800" dirty="0" smtClean="0">
                <a:solidFill>
                  <a:schemeClr val="tx1"/>
                </a:solidFill>
                <a:latin typeface="Times New Roman" pitchFamily="18" charset="0"/>
              </a:rPr>
              <a:t>barrier.  When </a:t>
            </a:r>
            <a:r>
              <a:rPr lang="en-US" sz="2800" dirty="0">
                <a:solidFill>
                  <a:schemeClr val="tx1"/>
                </a:solidFill>
                <a:latin typeface="Times New Roman" pitchFamily="18" charset="0"/>
              </a:rPr>
              <a:t>the investigators tested the wooden barrier, they cultured Salmonella Serotype </a:t>
            </a:r>
            <a:r>
              <a:rPr lang="en-US" sz="2800" dirty="0" err="1">
                <a:solidFill>
                  <a:schemeClr val="tx1"/>
                </a:solidFill>
                <a:latin typeface="Times New Roman" pitchFamily="18" charset="0"/>
              </a:rPr>
              <a:t>Infantis</a:t>
            </a:r>
            <a:r>
              <a:rPr lang="en-US" sz="2800" dirty="0">
                <a:solidFill>
                  <a:schemeClr val="tx1"/>
                </a:solidFill>
                <a:latin typeface="Times New Roman" pitchFamily="18" charset="0"/>
              </a:rPr>
              <a:t>. Additionally, they also found that persons </a:t>
            </a:r>
            <a:r>
              <a:rPr lang="en-US" sz="2800" dirty="0" smtClean="0">
                <a:solidFill>
                  <a:schemeClr val="tx1"/>
                </a:solidFill>
                <a:latin typeface="Times New Roman" pitchFamily="18" charset="0"/>
              </a:rPr>
              <a:t>were </a:t>
            </a:r>
            <a:r>
              <a:rPr lang="en-US" sz="2800" dirty="0">
                <a:solidFill>
                  <a:schemeClr val="tx1"/>
                </a:solidFill>
                <a:latin typeface="Times New Roman" pitchFamily="18" charset="0"/>
              </a:rPr>
              <a:t>significantly less likely to become ill if they washed their hands after visiting the exhibit. </a:t>
            </a:r>
            <a:endParaRPr lang="en-US" sz="2800" dirty="0" smtClean="0">
              <a:solidFill>
                <a:schemeClr val="tx1"/>
              </a:solidFill>
              <a:latin typeface="Times New Roman" pitchFamily="18" charset="0"/>
            </a:endParaRPr>
          </a:p>
          <a:p>
            <a:endParaRPr lang="en-US" sz="2800" dirty="0">
              <a:solidFill>
                <a:schemeClr val="tx1"/>
              </a:solidFill>
              <a:latin typeface="Times New Roman" pitchFamily="18" charset="0"/>
            </a:endParaRPr>
          </a:p>
          <a:p>
            <a:r>
              <a:rPr lang="en-US" sz="2800" dirty="0">
                <a:solidFill>
                  <a:schemeClr val="tx1"/>
                </a:solidFill>
                <a:latin typeface="Times New Roman" pitchFamily="18" charset="0"/>
              </a:rPr>
              <a:t>This outbreak demonstrated the following three things: 1) people can acquire salmonellosis from reptiles, 2) salmonellosis from animals can be transmitted indirectly, and 3) washing hands is protective against illness. </a:t>
            </a:r>
          </a:p>
          <a:p>
            <a:endParaRPr lang="en-US" sz="500" dirty="0">
              <a:solidFill>
                <a:srgbClr val="000000"/>
              </a:solidFill>
              <a:latin typeface="Times New Roman" pitchFamily="18" charset="0"/>
              <a:cs typeface="Times New Roman" pitchFamily="18" charset="0"/>
            </a:endParaRPr>
          </a:p>
        </p:txBody>
      </p:sp>
      <p:sp>
        <p:nvSpPr>
          <p:cNvPr id="4" name="Rectangle 3"/>
          <p:cNvSpPr/>
          <p:nvPr/>
        </p:nvSpPr>
        <p:spPr>
          <a:xfrm>
            <a:off x="1854200" y="-18365"/>
            <a:ext cx="6705600" cy="923330"/>
          </a:xfrm>
          <a:prstGeom prst="rect">
            <a:avLst/>
          </a:prstGeom>
        </p:spPr>
        <p:txBody>
          <a:bodyPr wrap="square">
            <a:spAutoFit/>
          </a:bodyPr>
          <a:lstStyle/>
          <a:p>
            <a:r>
              <a:rPr lang="en-US" dirty="0">
                <a:latin typeface="Bookman Old Style"/>
                <a:cs typeface="Bookman Old Style"/>
              </a:rPr>
              <a:t>E</a:t>
            </a:r>
            <a:r>
              <a:rPr lang="en-US" dirty="0" smtClean="0">
                <a:latin typeface="Bookman Old Style"/>
                <a:cs typeface="Bookman Old Style"/>
              </a:rPr>
              <a:t>. </a:t>
            </a:r>
            <a:r>
              <a:rPr lang="en-US" dirty="0">
                <a:latin typeface="Bookman Old Style"/>
                <a:cs typeface="Bookman Old Style"/>
              </a:rPr>
              <a:t>Identify &amp; describe zoonotic diseases</a:t>
            </a:r>
          </a:p>
          <a:p>
            <a:endParaRPr lang="en-US" dirty="0">
              <a:latin typeface="Bookman Old Style"/>
              <a:cs typeface="Bookman Old Style"/>
            </a:endParaRPr>
          </a:p>
          <a:p>
            <a:endParaRPr lang="en-US" dirty="0">
              <a:latin typeface="Bookman Old Style"/>
              <a:cs typeface="Bookman Old Style"/>
            </a:endParaRPr>
          </a:p>
        </p:txBody>
      </p:sp>
    </p:spTree>
    <p:extLst>
      <p:ext uri="{BB962C8B-B14F-4D97-AF65-F5344CB8AC3E}">
        <p14:creationId xmlns:p14="http://schemas.microsoft.com/office/powerpoint/2010/main" val="3220099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5">
                    <a:lumMod val="50000"/>
                  </a:schemeClr>
                </a:solidFill>
                <a:latin typeface="Comic Sans MS"/>
                <a:cs typeface="Comic Sans MS"/>
              </a:rPr>
              <a:t>Zoonotic Disease</a:t>
            </a:r>
            <a:endParaRPr lang="en-US" dirty="0">
              <a:solidFill>
                <a:schemeClr val="accent5">
                  <a:lumMod val="50000"/>
                </a:schemeClr>
              </a:solidFill>
              <a:latin typeface="Comic Sans MS"/>
              <a:cs typeface="Comic Sans MS"/>
            </a:endParaRPr>
          </a:p>
        </p:txBody>
      </p:sp>
      <p:sp>
        <p:nvSpPr>
          <p:cNvPr id="3" name="Subtitle 2"/>
          <p:cNvSpPr>
            <a:spLocks noGrp="1"/>
          </p:cNvSpPr>
          <p:nvPr>
            <p:ph type="subTitle" idx="1"/>
          </p:nvPr>
        </p:nvSpPr>
        <p:spPr>
          <a:xfrm>
            <a:off x="1854200" y="1188243"/>
            <a:ext cx="7289800" cy="5669758"/>
          </a:xfrm>
        </p:spPr>
        <p:txBody>
          <a:bodyPr>
            <a:normAutofit/>
          </a:bodyPr>
          <a:lstStyle/>
          <a:p>
            <a:pPr algn="l"/>
            <a:r>
              <a:rPr lang="en-US" sz="4000" b="1" dirty="0" smtClean="0">
                <a:solidFill>
                  <a:schemeClr val="tx1"/>
                </a:solidFill>
                <a:effectLst>
                  <a:outerShdw blurRad="50800" dist="38100" dir="2700000" algn="tl" rotWithShape="0">
                    <a:prstClr val="black">
                      <a:alpha val="40000"/>
                    </a:prstClr>
                  </a:outerShdw>
                </a:effectLst>
                <a:latin typeface="Bookman Old Style"/>
                <a:cs typeface="Bookman Old Style"/>
              </a:rPr>
              <a:t>Zoonotic Disease=</a:t>
            </a:r>
          </a:p>
          <a:p>
            <a:pPr algn="l"/>
            <a:r>
              <a:rPr lang="en-US" dirty="0" smtClean="0">
                <a:solidFill>
                  <a:schemeClr val="tx1"/>
                </a:solidFill>
                <a:latin typeface="Bookman Old Style"/>
                <a:cs typeface="Bookman Old Style"/>
              </a:rPr>
              <a:t>An infectious disease that is transmitted from one species to another</a:t>
            </a:r>
          </a:p>
          <a:p>
            <a:pPr algn="l"/>
            <a:r>
              <a:rPr lang="en-US" dirty="0" smtClean="0">
                <a:solidFill>
                  <a:schemeClr val="tx1"/>
                </a:solidFill>
                <a:latin typeface="Bookman Old Style"/>
                <a:cs typeface="Bookman Old Style"/>
              </a:rPr>
              <a:t>	</a:t>
            </a:r>
            <a:r>
              <a:rPr lang="en-US" sz="2800" dirty="0" smtClean="0">
                <a:solidFill>
                  <a:schemeClr val="tx1"/>
                </a:solidFill>
                <a:latin typeface="Bookman Old Style"/>
                <a:cs typeface="Bookman Old Style"/>
              </a:rPr>
              <a:t>-Example: From animal to human</a:t>
            </a:r>
            <a:endParaRPr lang="en-US" sz="2800" dirty="0">
              <a:solidFill>
                <a:schemeClr val="tx1"/>
              </a:solidFill>
              <a:latin typeface="Bookman Old Style"/>
              <a:cs typeface="Bookman Old Style"/>
            </a:endParaRPr>
          </a:p>
        </p:txBody>
      </p:sp>
      <p:sp>
        <p:nvSpPr>
          <p:cNvPr id="4" name="Rectangle 3"/>
          <p:cNvSpPr/>
          <p:nvPr/>
        </p:nvSpPr>
        <p:spPr>
          <a:xfrm>
            <a:off x="1854200" y="-18365"/>
            <a:ext cx="6705600" cy="923330"/>
          </a:xfrm>
          <a:prstGeom prst="rect">
            <a:avLst/>
          </a:prstGeom>
        </p:spPr>
        <p:txBody>
          <a:bodyPr wrap="square">
            <a:spAutoFit/>
          </a:bodyPr>
          <a:lstStyle/>
          <a:p>
            <a:r>
              <a:rPr lang="en-US" dirty="0">
                <a:latin typeface="Bookman Old Style"/>
                <a:cs typeface="Bookman Old Style"/>
              </a:rPr>
              <a:t>E</a:t>
            </a:r>
            <a:r>
              <a:rPr lang="en-US" dirty="0" smtClean="0">
                <a:latin typeface="Bookman Old Style"/>
                <a:cs typeface="Bookman Old Style"/>
              </a:rPr>
              <a:t>. </a:t>
            </a:r>
            <a:r>
              <a:rPr lang="en-US" dirty="0">
                <a:latin typeface="Bookman Old Style"/>
                <a:cs typeface="Bookman Old Style"/>
              </a:rPr>
              <a:t>Identify &amp; describe zoonotic diseases</a:t>
            </a:r>
          </a:p>
          <a:p>
            <a:endParaRPr lang="en-US" dirty="0">
              <a:latin typeface="Bookman Old Style"/>
              <a:cs typeface="Bookman Old Style"/>
            </a:endParaRPr>
          </a:p>
          <a:p>
            <a:endParaRPr lang="en-US" dirty="0">
              <a:latin typeface="Bookman Old Style"/>
              <a:cs typeface="Bookman Old Style"/>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868" y="4158846"/>
            <a:ext cx="3074877" cy="25477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476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5">
                    <a:lumMod val="50000"/>
                  </a:schemeClr>
                </a:solidFill>
                <a:latin typeface="Comic Sans MS"/>
                <a:cs typeface="Comic Sans MS"/>
              </a:rPr>
              <a:t>Zoonotic Disease</a:t>
            </a:r>
            <a:endParaRPr lang="en-US" dirty="0">
              <a:solidFill>
                <a:schemeClr val="accent5">
                  <a:lumMod val="50000"/>
                </a:schemeClr>
              </a:solidFill>
              <a:latin typeface="Comic Sans MS"/>
              <a:cs typeface="Comic Sans MS"/>
            </a:endParaRPr>
          </a:p>
        </p:txBody>
      </p:sp>
      <p:sp>
        <p:nvSpPr>
          <p:cNvPr id="3" name="Subtitle 2"/>
          <p:cNvSpPr>
            <a:spLocks noGrp="1"/>
          </p:cNvSpPr>
          <p:nvPr>
            <p:ph type="subTitle" idx="1"/>
          </p:nvPr>
        </p:nvSpPr>
        <p:spPr>
          <a:xfrm>
            <a:off x="1854200" y="1188243"/>
            <a:ext cx="7289800" cy="5669758"/>
          </a:xfrm>
        </p:spPr>
        <p:txBody>
          <a:bodyPr>
            <a:normAutofit/>
          </a:bodyPr>
          <a:lstStyle/>
          <a:p>
            <a:pPr algn="l"/>
            <a:r>
              <a:rPr lang="en-US" sz="3600" b="1" dirty="0" smtClean="0">
                <a:solidFill>
                  <a:schemeClr val="tx1"/>
                </a:solidFill>
                <a:effectLst>
                  <a:outerShdw blurRad="50800" dist="38100" dir="2700000" algn="tl" rotWithShape="0">
                    <a:prstClr val="black">
                      <a:alpha val="40000"/>
                    </a:prstClr>
                  </a:outerShdw>
                </a:effectLst>
                <a:latin typeface="Bookman Old Style"/>
                <a:cs typeface="Bookman Old Style"/>
              </a:rPr>
              <a:t>Preventing Zoonotic Disease=</a:t>
            </a:r>
          </a:p>
          <a:p>
            <a:pPr marL="571500" indent="-571500" algn="l">
              <a:buFont typeface="Arial"/>
              <a:buChar char="•"/>
            </a:pPr>
            <a:r>
              <a:rPr lang="en-US" sz="4000" dirty="0" smtClean="0">
                <a:solidFill>
                  <a:srgbClr val="FF0000"/>
                </a:solidFill>
                <a:latin typeface="Bookman Old Style"/>
                <a:cs typeface="Bookman Old Style"/>
              </a:rPr>
              <a:t>Wash your hands!</a:t>
            </a:r>
          </a:p>
          <a:p>
            <a:pPr marL="571500" indent="-571500" algn="l">
              <a:buFont typeface="Arial"/>
              <a:buChar char="•"/>
            </a:pPr>
            <a:r>
              <a:rPr lang="en-US" sz="4000" dirty="0" smtClean="0">
                <a:solidFill>
                  <a:schemeClr val="tx1"/>
                </a:solidFill>
                <a:latin typeface="Bookman Old Style"/>
                <a:cs typeface="Bookman Old Style"/>
              </a:rPr>
              <a:t>Keep animals healthy and dewormed regularly</a:t>
            </a:r>
          </a:p>
          <a:p>
            <a:pPr marL="571500" indent="-571500" algn="l">
              <a:buFont typeface="Arial"/>
              <a:buChar char="•"/>
            </a:pPr>
            <a:endParaRPr lang="en-US" sz="4000" dirty="0" smtClean="0">
              <a:solidFill>
                <a:schemeClr val="tx1"/>
              </a:solidFill>
              <a:effectLst>
                <a:outerShdw blurRad="50800" dist="38100" dir="2700000" algn="tl" rotWithShape="0">
                  <a:prstClr val="black">
                    <a:alpha val="40000"/>
                  </a:prstClr>
                </a:outerShdw>
              </a:effectLst>
              <a:latin typeface="Bookman Old Style"/>
              <a:cs typeface="Bookman Old Style"/>
            </a:endParaRPr>
          </a:p>
        </p:txBody>
      </p:sp>
      <p:sp>
        <p:nvSpPr>
          <p:cNvPr id="4" name="Rectangle 3"/>
          <p:cNvSpPr/>
          <p:nvPr/>
        </p:nvSpPr>
        <p:spPr>
          <a:xfrm>
            <a:off x="1854200" y="-18365"/>
            <a:ext cx="6705600" cy="923330"/>
          </a:xfrm>
          <a:prstGeom prst="rect">
            <a:avLst/>
          </a:prstGeom>
        </p:spPr>
        <p:txBody>
          <a:bodyPr wrap="square">
            <a:spAutoFit/>
          </a:bodyPr>
          <a:lstStyle/>
          <a:p>
            <a:r>
              <a:rPr lang="en-US" dirty="0">
                <a:latin typeface="Bookman Old Style"/>
                <a:cs typeface="Bookman Old Style"/>
              </a:rPr>
              <a:t>E</a:t>
            </a:r>
            <a:r>
              <a:rPr lang="en-US" dirty="0" smtClean="0">
                <a:latin typeface="Bookman Old Style"/>
                <a:cs typeface="Bookman Old Style"/>
              </a:rPr>
              <a:t>. </a:t>
            </a:r>
            <a:r>
              <a:rPr lang="en-US" dirty="0">
                <a:latin typeface="Bookman Old Style"/>
                <a:cs typeface="Bookman Old Style"/>
              </a:rPr>
              <a:t>Identify &amp; describe zoonotic diseases</a:t>
            </a:r>
          </a:p>
          <a:p>
            <a:endParaRPr lang="en-US" dirty="0">
              <a:latin typeface="Bookman Old Style"/>
              <a:cs typeface="Bookman Old Style"/>
            </a:endParaRPr>
          </a:p>
          <a:p>
            <a:endParaRPr lang="en-US" dirty="0">
              <a:latin typeface="Bookman Old Style"/>
              <a:cs typeface="Bookman Old Style"/>
            </a:endParaRPr>
          </a:p>
        </p:txBody>
      </p:sp>
    </p:spTree>
    <p:extLst>
      <p:ext uri="{BB962C8B-B14F-4D97-AF65-F5344CB8AC3E}">
        <p14:creationId xmlns:p14="http://schemas.microsoft.com/office/powerpoint/2010/main" val="46958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195044"/>
            <a:ext cx="7289800" cy="1470025"/>
          </a:xfrm>
        </p:spPr>
        <p:txBody>
          <a:bodyPr>
            <a:noAutofit/>
          </a:bodyPr>
          <a:lstStyle/>
          <a:p>
            <a:r>
              <a:rPr lang="en-US" dirty="0" smtClean="0">
                <a:solidFill>
                  <a:schemeClr val="accent5">
                    <a:lumMod val="50000"/>
                  </a:schemeClr>
                </a:solidFill>
                <a:latin typeface="Comic Sans MS"/>
                <a:cs typeface="Comic Sans MS"/>
              </a:rPr>
              <a:t>Bell Quiz</a:t>
            </a:r>
            <a:br>
              <a:rPr lang="en-US" dirty="0" smtClean="0">
                <a:solidFill>
                  <a:schemeClr val="accent5">
                    <a:lumMod val="50000"/>
                  </a:schemeClr>
                </a:solidFill>
                <a:latin typeface="Comic Sans MS"/>
                <a:cs typeface="Comic Sans MS"/>
              </a:rPr>
            </a:br>
            <a:r>
              <a:rPr lang="en-US" sz="2400" dirty="0" smtClean="0">
                <a:solidFill>
                  <a:schemeClr val="bg1">
                    <a:lumMod val="50000"/>
                  </a:schemeClr>
                </a:solidFill>
                <a:latin typeface="Comic Sans MS"/>
                <a:cs typeface="Comic Sans MS"/>
              </a:rPr>
              <a:t>Objectives A &amp; B </a:t>
            </a:r>
            <a:endParaRPr lang="en-US" sz="2400" dirty="0">
              <a:solidFill>
                <a:schemeClr val="bg1">
                  <a:lumMod val="50000"/>
                </a:schemeClr>
              </a:solidFill>
              <a:latin typeface="Comic Sans MS"/>
              <a:cs typeface="Comic Sans MS"/>
            </a:endParaRPr>
          </a:p>
        </p:txBody>
      </p:sp>
      <p:sp>
        <p:nvSpPr>
          <p:cNvPr id="3" name="Subtitle 2"/>
          <p:cNvSpPr>
            <a:spLocks noGrp="1"/>
          </p:cNvSpPr>
          <p:nvPr>
            <p:ph type="subTitle" idx="1"/>
          </p:nvPr>
        </p:nvSpPr>
        <p:spPr>
          <a:xfrm>
            <a:off x="1854200" y="1065321"/>
            <a:ext cx="7289800" cy="5669758"/>
          </a:xfrm>
        </p:spPr>
        <p:txBody>
          <a:bodyPr>
            <a:noAutofit/>
          </a:bodyPr>
          <a:lstStyle/>
          <a:p>
            <a:pPr marL="742950" indent="-742950" algn="l">
              <a:buFont typeface="+mj-lt"/>
              <a:buAutoNum type="arabicPeriod"/>
            </a:pPr>
            <a:r>
              <a:rPr lang="en-US" dirty="0" smtClean="0">
                <a:solidFill>
                  <a:schemeClr val="tx1"/>
                </a:solidFill>
                <a:effectLst>
                  <a:outerShdw blurRad="50800" dist="38100" dir="2700000" algn="tl" rotWithShape="0">
                    <a:prstClr val="black">
                      <a:alpha val="40000"/>
                    </a:prstClr>
                  </a:outerShdw>
                </a:effectLst>
                <a:latin typeface="Bookman Old Style"/>
                <a:cs typeface="Bookman Old Style"/>
              </a:rPr>
              <a:t>What are 3 causes of disease? </a:t>
            </a:r>
            <a:r>
              <a:rPr lang="en-US" sz="2400" dirty="0" smtClean="0">
                <a:solidFill>
                  <a:schemeClr val="tx1"/>
                </a:solidFill>
                <a:effectLst>
                  <a:outerShdw blurRad="50800" dist="38100" dir="2700000" algn="tl" rotWithShape="0">
                    <a:prstClr val="black">
                      <a:alpha val="40000"/>
                    </a:prstClr>
                  </a:outerShdw>
                </a:effectLst>
                <a:latin typeface="Bookman Old Style"/>
                <a:cs typeface="Bookman Old Style"/>
              </a:rPr>
              <a:t>(There are 6 total)</a:t>
            </a:r>
          </a:p>
          <a:p>
            <a:pPr marL="742950" indent="-742950" algn="l">
              <a:buFont typeface="+mj-lt"/>
              <a:buAutoNum type="arabicPeriod"/>
            </a:pPr>
            <a:r>
              <a:rPr lang="en-US" dirty="0" smtClean="0">
                <a:solidFill>
                  <a:schemeClr val="tx1"/>
                </a:solidFill>
                <a:effectLst>
                  <a:outerShdw blurRad="50800" dist="38100" dir="2700000" algn="tl" rotWithShape="0">
                    <a:prstClr val="black">
                      <a:alpha val="40000"/>
                    </a:prstClr>
                  </a:outerShdw>
                </a:effectLst>
                <a:latin typeface="Bookman Old Style"/>
                <a:cs typeface="Bookman Old Style"/>
              </a:rPr>
              <a:t>What type of disease is diabetes where the body does not produce adequate insulin?</a:t>
            </a:r>
          </a:p>
          <a:p>
            <a:pPr marL="742950" indent="-742950" algn="l">
              <a:buFont typeface="+mj-lt"/>
              <a:buAutoNum type="arabicPeriod"/>
            </a:pPr>
            <a:r>
              <a:rPr lang="en-US" dirty="0" smtClean="0">
                <a:solidFill>
                  <a:schemeClr val="tx1"/>
                </a:solidFill>
                <a:effectLst>
                  <a:outerShdw blurRad="50800" dist="38100" dir="2700000" algn="tl" rotWithShape="0">
                    <a:prstClr val="black">
                      <a:alpha val="40000"/>
                    </a:prstClr>
                  </a:outerShdw>
                </a:effectLst>
                <a:latin typeface="Bookman Old Style"/>
                <a:cs typeface="Bookman Old Style"/>
              </a:rPr>
              <a:t>Give an example of a disease caused by nutritional deficiency.</a:t>
            </a:r>
          </a:p>
          <a:p>
            <a:pPr marL="742950" indent="-742950" algn="l">
              <a:buFont typeface="+mj-lt"/>
              <a:buAutoNum type="arabicPeriod"/>
            </a:pPr>
            <a:r>
              <a:rPr lang="en-US" dirty="0" smtClean="0">
                <a:solidFill>
                  <a:schemeClr val="tx1"/>
                </a:solidFill>
                <a:effectLst>
                  <a:outerShdw blurRad="50800" dist="38100" dir="2700000" algn="tl" rotWithShape="0">
                    <a:prstClr val="black">
                      <a:alpha val="40000"/>
                    </a:prstClr>
                  </a:outerShdw>
                </a:effectLst>
                <a:latin typeface="Bookman Old Style"/>
                <a:cs typeface="Bookman Old Style"/>
              </a:rPr>
              <a:t>Give an example of a parasitic disease</a:t>
            </a:r>
          </a:p>
          <a:p>
            <a:pPr marL="742950" indent="-742950" algn="l">
              <a:buFont typeface="+mj-lt"/>
              <a:buAutoNum type="arabicPeriod"/>
            </a:pPr>
            <a:r>
              <a:rPr lang="en-US" dirty="0" smtClean="0">
                <a:solidFill>
                  <a:schemeClr val="tx1"/>
                </a:solidFill>
                <a:effectLst>
                  <a:outerShdw blurRad="50800" dist="38100" dir="2700000" algn="tl" rotWithShape="0">
                    <a:prstClr val="black">
                      <a:alpha val="40000"/>
                    </a:prstClr>
                  </a:outerShdw>
                </a:effectLst>
                <a:latin typeface="Bookman Old Style"/>
                <a:cs typeface="Bookman Old Style"/>
              </a:rPr>
              <a:t>Describe a pathogenic disease</a:t>
            </a:r>
          </a:p>
          <a:p>
            <a:pPr marL="742950" indent="-742950" algn="l">
              <a:buFont typeface="+mj-lt"/>
              <a:buAutoNum type="arabicPeriod"/>
            </a:pPr>
            <a:endParaRPr lang="en-US" dirty="0" smtClean="0">
              <a:solidFill>
                <a:schemeClr val="tx1"/>
              </a:solidFill>
              <a:effectLst>
                <a:outerShdw blurRad="50800" dist="38100" dir="2700000" algn="tl" rotWithShape="0">
                  <a:prstClr val="black">
                    <a:alpha val="40000"/>
                  </a:prstClr>
                </a:outerShdw>
              </a:effectLst>
              <a:latin typeface="Bookman Old Style"/>
              <a:cs typeface="Bookman Old Style"/>
            </a:endParaRPr>
          </a:p>
          <a:p>
            <a:pPr marL="742950" indent="-742950" algn="l">
              <a:buFont typeface="+mj-lt"/>
              <a:buAutoNum type="arabicPeriod"/>
            </a:pPr>
            <a:endParaRPr lang="en-US" sz="4400" dirty="0" smtClean="0">
              <a:solidFill>
                <a:schemeClr val="tx1"/>
              </a:solidFill>
              <a:effectLst>
                <a:outerShdw blurRad="50800" dist="38100" dir="2700000" algn="tl" rotWithShape="0">
                  <a:prstClr val="black">
                    <a:alpha val="40000"/>
                  </a:prstClr>
                </a:outerShdw>
              </a:effectLst>
              <a:latin typeface="Bookman Old Style"/>
              <a:cs typeface="Bookman Old Style"/>
            </a:endParaRPr>
          </a:p>
        </p:txBody>
      </p:sp>
    </p:spTree>
    <p:extLst>
      <p:ext uri="{BB962C8B-B14F-4D97-AF65-F5344CB8AC3E}">
        <p14:creationId xmlns:p14="http://schemas.microsoft.com/office/powerpoint/2010/main" val="39963858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195044"/>
            <a:ext cx="7289800" cy="1470025"/>
          </a:xfrm>
        </p:spPr>
        <p:txBody>
          <a:bodyPr>
            <a:noAutofit/>
          </a:bodyPr>
          <a:lstStyle/>
          <a:p>
            <a:r>
              <a:rPr lang="en-US" dirty="0" smtClean="0">
                <a:solidFill>
                  <a:schemeClr val="accent5">
                    <a:lumMod val="50000"/>
                  </a:schemeClr>
                </a:solidFill>
                <a:latin typeface="Comic Sans MS"/>
                <a:cs typeface="Comic Sans MS"/>
              </a:rPr>
              <a:t>Bell Quiz</a:t>
            </a:r>
            <a:br>
              <a:rPr lang="en-US" dirty="0" smtClean="0">
                <a:solidFill>
                  <a:schemeClr val="accent5">
                    <a:lumMod val="50000"/>
                  </a:schemeClr>
                </a:solidFill>
                <a:latin typeface="Comic Sans MS"/>
                <a:cs typeface="Comic Sans MS"/>
              </a:rPr>
            </a:br>
            <a:r>
              <a:rPr lang="en-US" sz="2400" dirty="0" smtClean="0">
                <a:solidFill>
                  <a:schemeClr val="bg1">
                    <a:lumMod val="50000"/>
                  </a:schemeClr>
                </a:solidFill>
                <a:latin typeface="Comic Sans MS"/>
                <a:cs typeface="Comic Sans MS"/>
              </a:rPr>
              <a:t>Objectives C, D, &amp; E </a:t>
            </a:r>
            <a:endParaRPr lang="en-US" sz="2400" dirty="0">
              <a:solidFill>
                <a:schemeClr val="bg1">
                  <a:lumMod val="50000"/>
                </a:schemeClr>
              </a:solidFill>
              <a:latin typeface="Comic Sans MS"/>
              <a:cs typeface="Comic Sans MS"/>
            </a:endParaRPr>
          </a:p>
        </p:txBody>
      </p:sp>
      <p:sp>
        <p:nvSpPr>
          <p:cNvPr id="3" name="Subtitle 2"/>
          <p:cNvSpPr>
            <a:spLocks noGrp="1"/>
          </p:cNvSpPr>
          <p:nvPr>
            <p:ph type="subTitle" idx="1"/>
          </p:nvPr>
        </p:nvSpPr>
        <p:spPr>
          <a:xfrm>
            <a:off x="1854200" y="1065321"/>
            <a:ext cx="7289800" cy="5669758"/>
          </a:xfrm>
        </p:spPr>
        <p:txBody>
          <a:bodyPr>
            <a:noAutofit/>
          </a:bodyPr>
          <a:lstStyle/>
          <a:p>
            <a:pPr marL="742950" indent="-742950" algn="l">
              <a:buFont typeface="+mj-lt"/>
              <a:buAutoNum type="arabicPeriod"/>
            </a:pPr>
            <a:r>
              <a:rPr lang="en-US" sz="3600" dirty="0" smtClean="0">
                <a:solidFill>
                  <a:schemeClr val="tx1"/>
                </a:solidFill>
                <a:effectLst>
                  <a:outerShdw blurRad="50800" dist="38100" dir="2700000" algn="tl" rotWithShape="0">
                    <a:prstClr val="black">
                      <a:alpha val="40000"/>
                    </a:prstClr>
                  </a:outerShdw>
                </a:effectLst>
                <a:latin typeface="Bookman Old Style"/>
                <a:cs typeface="Bookman Old Style"/>
              </a:rPr>
              <a:t>What are the 2 types or classifications of parasites?</a:t>
            </a:r>
          </a:p>
          <a:p>
            <a:pPr marL="742950" indent="-742950" algn="l">
              <a:buFont typeface="+mj-lt"/>
              <a:buAutoNum type="arabicPeriod"/>
            </a:pPr>
            <a:r>
              <a:rPr lang="en-US" sz="3600" dirty="0" smtClean="0">
                <a:solidFill>
                  <a:schemeClr val="tx1"/>
                </a:solidFill>
                <a:effectLst>
                  <a:outerShdw blurRad="50800" dist="38100" dir="2700000" algn="tl" rotWithShape="0">
                    <a:prstClr val="black">
                      <a:alpha val="40000"/>
                    </a:prstClr>
                  </a:outerShdw>
                </a:effectLst>
                <a:latin typeface="Bookman Old Style"/>
                <a:cs typeface="Bookman Old Style"/>
              </a:rPr>
              <a:t>List 3 internal parasites</a:t>
            </a:r>
          </a:p>
          <a:p>
            <a:pPr marL="742950" indent="-742950" algn="l">
              <a:buFont typeface="+mj-lt"/>
              <a:buAutoNum type="arabicPeriod"/>
            </a:pPr>
            <a:r>
              <a:rPr lang="en-US" sz="3600" dirty="0" smtClean="0">
                <a:solidFill>
                  <a:schemeClr val="tx1"/>
                </a:solidFill>
                <a:effectLst>
                  <a:outerShdw blurRad="50800" dist="38100" dir="2700000" algn="tl" rotWithShape="0">
                    <a:prstClr val="black">
                      <a:alpha val="40000"/>
                    </a:prstClr>
                  </a:outerShdw>
                </a:effectLst>
                <a:latin typeface="Bookman Old Style"/>
                <a:cs typeface="Bookman Old Style"/>
              </a:rPr>
              <a:t>What are 5 common signs that an animal is healthy?</a:t>
            </a:r>
          </a:p>
          <a:p>
            <a:pPr marL="742950" indent="-742950" algn="l">
              <a:buFont typeface="+mj-lt"/>
              <a:buAutoNum type="arabicPeriod"/>
            </a:pPr>
            <a:r>
              <a:rPr lang="en-US" sz="3600" dirty="0" smtClean="0">
                <a:solidFill>
                  <a:schemeClr val="tx1"/>
                </a:solidFill>
                <a:effectLst>
                  <a:outerShdw blurRad="50800" dist="38100" dir="2700000" algn="tl" rotWithShape="0">
                    <a:prstClr val="black">
                      <a:alpha val="40000"/>
                    </a:prstClr>
                  </a:outerShdw>
                </a:effectLst>
                <a:latin typeface="Bookman Old Style"/>
                <a:cs typeface="Bookman Old Style"/>
              </a:rPr>
              <a:t>What is a zoonosis?</a:t>
            </a:r>
          </a:p>
          <a:p>
            <a:pPr marL="742950" indent="-742950" algn="l">
              <a:buFont typeface="+mj-lt"/>
              <a:buAutoNum type="arabicPeriod"/>
            </a:pPr>
            <a:r>
              <a:rPr lang="en-US" sz="3600" dirty="0" smtClean="0">
                <a:solidFill>
                  <a:schemeClr val="tx1"/>
                </a:solidFill>
                <a:effectLst>
                  <a:outerShdw blurRad="50800" dist="38100" dir="2700000" algn="tl" rotWithShape="0">
                    <a:prstClr val="black">
                      <a:alpha val="40000"/>
                    </a:prstClr>
                  </a:outerShdw>
                </a:effectLst>
                <a:latin typeface="Bookman Old Style"/>
                <a:cs typeface="Bookman Old Style"/>
              </a:rPr>
              <a:t>What is the first and best line of defense against zoonotic diseases?</a:t>
            </a:r>
          </a:p>
          <a:p>
            <a:pPr marL="742950" indent="-742950" algn="l">
              <a:buFont typeface="+mj-lt"/>
              <a:buAutoNum type="arabicPeriod"/>
            </a:pPr>
            <a:endParaRPr lang="en-US" sz="3600" dirty="0" smtClean="0">
              <a:solidFill>
                <a:schemeClr val="tx1"/>
              </a:solidFill>
              <a:effectLst>
                <a:outerShdw blurRad="50800" dist="38100" dir="2700000" algn="tl" rotWithShape="0">
                  <a:prstClr val="black">
                    <a:alpha val="40000"/>
                  </a:prstClr>
                </a:outerShdw>
              </a:effectLst>
              <a:latin typeface="Bookman Old Style"/>
              <a:cs typeface="Bookman Old Style"/>
            </a:endParaRPr>
          </a:p>
          <a:p>
            <a:pPr marL="742950" indent="-742950" algn="l">
              <a:buFont typeface="+mj-lt"/>
              <a:buAutoNum type="arabicPeriod"/>
            </a:pPr>
            <a:endParaRPr lang="en-US" sz="4800" dirty="0" smtClean="0">
              <a:solidFill>
                <a:schemeClr val="tx1"/>
              </a:solidFill>
              <a:effectLst>
                <a:outerShdw blurRad="50800" dist="38100" dir="2700000" algn="tl" rotWithShape="0">
                  <a:prstClr val="black">
                    <a:alpha val="40000"/>
                  </a:prstClr>
                </a:outerShdw>
              </a:effectLst>
              <a:latin typeface="Bookman Old Style"/>
              <a:cs typeface="Bookman Old Style"/>
            </a:endParaRPr>
          </a:p>
        </p:txBody>
      </p:sp>
    </p:spTree>
    <p:extLst>
      <p:ext uri="{BB962C8B-B14F-4D97-AF65-F5344CB8AC3E}">
        <p14:creationId xmlns:p14="http://schemas.microsoft.com/office/powerpoint/2010/main" val="27435791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Nutritional</a:t>
            </a: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Caused by inadequate nutrition</a:t>
            </a:r>
          </a:p>
          <a:p>
            <a:pPr lvl="1" algn="l"/>
            <a:endParaRPr lang="en-US" sz="1600" dirty="0" smtClean="0">
              <a:solidFill>
                <a:schemeClr val="tx1"/>
              </a:solidFill>
              <a:latin typeface="Bookman Old Style"/>
              <a:cs typeface="Bookman Old Style"/>
            </a:endParaRPr>
          </a:p>
          <a:p>
            <a:pPr marL="1371600" lvl="2" indent="-457200" algn="l">
              <a:buFont typeface="Courier New"/>
              <a:buChar char="o"/>
            </a:pPr>
            <a:r>
              <a:rPr lang="en-US" b="1" i="1" dirty="0" smtClean="0">
                <a:solidFill>
                  <a:schemeClr val="tx1"/>
                </a:solidFill>
                <a:latin typeface="Bookman Old Style"/>
                <a:cs typeface="Bookman Old Style"/>
              </a:rPr>
              <a:t>Ricketts: </a:t>
            </a:r>
            <a:r>
              <a:rPr lang="en-US" dirty="0" smtClean="0">
                <a:solidFill>
                  <a:schemeClr val="tx1"/>
                </a:solidFill>
                <a:latin typeface="Bookman Old Style"/>
                <a:cs typeface="Bookman Old Style"/>
              </a:rPr>
              <a:t>Insufficient iron in diet causes bones to weaken</a:t>
            </a:r>
          </a:p>
          <a:p>
            <a:pPr marL="1371600" lvl="2" indent="-457200" algn="l">
              <a:buFont typeface="Courier New"/>
              <a:buChar char="o"/>
            </a:pPr>
            <a:r>
              <a:rPr lang="en-US" b="1" i="1" dirty="0" smtClean="0">
                <a:solidFill>
                  <a:schemeClr val="tx1"/>
                </a:solidFill>
                <a:latin typeface="Bookman Old Style"/>
                <a:cs typeface="Bookman Old Style"/>
              </a:rPr>
              <a:t>Milk Fever: </a:t>
            </a:r>
            <a:r>
              <a:rPr lang="en-US" dirty="0" smtClean="0">
                <a:solidFill>
                  <a:schemeClr val="tx1"/>
                </a:solidFill>
                <a:latin typeface="Bookman Old Style"/>
                <a:cs typeface="Bookman Old Style"/>
              </a:rPr>
              <a:t>Caused when a lactating animal becomes deficient in calcium</a:t>
            </a:r>
            <a:endParaRPr lang="en-US" dirty="0">
              <a:solidFill>
                <a:schemeClr val="tx1"/>
              </a:solidFill>
              <a:latin typeface="Bookman Old Style"/>
              <a:cs typeface="Bookman Old Style"/>
            </a:endParaRP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3761906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Morphological</a:t>
            </a: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Physical defect caused by an accident or neglect</a:t>
            </a:r>
          </a:p>
          <a:p>
            <a:pPr lvl="1" algn="l"/>
            <a:endParaRPr lang="en-US" sz="1600" dirty="0" smtClean="0">
              <a:solidFill>
                <a:schemeClr val="tx1"/>
              </a:solidFill>
              <a:latin typeface="Bookman Old Style"/>
              <a:cs typeface="Bookman Old Style"/>
            </a:endParaRPr>
          </a:p>
          <a:p>
            <a:pPr marL="1371600" lvl="2" indent="-457200" algn="l">
              <a:buFont typeface="Courier New"/>
              <a:buChar char="o"/>
            </a:pPr>
            <a:r>
              <a:rPr lang="en-US" b="1" i="1" dirty="0" smtClean="0">
                <a:solidFill>
                  <a:schemeClr val="tx1"/>
                </a:solidFill>
                <a:latin typeface="Bookman Old Style"/>
                <a:cs typeface="Bookman Old Style"/>
              </a:rPr>
              <a:t>Cuts</a:t>
            </a:r>
          </a:p>
          <a:p>
            <a:pPr marL="1371600" lvl="2" indent="-457200" algn="l">
              <a:buFont typeface="Courier New"/>
              <a:buChar char="o"/>
            </a:pPr>
            <a:r>
              <a:rPr lang="en-US" b="1" i="1" dirty="0" smtClean="0">
                <a:solidFill>
                  <a:schemeClr val="tx1"/>
                </a:solidFill>
                <a:latin typeface="Bookman Old Style"/>
                <a:cs typeface="Bookman Old Style"/>
              </a:rPr>
              <a:t>Bruises</a:t>
            </a:r>
          </a:p>
          <a:p>
            <a:pPr marL="1371600" lvl="2" indent="-457200" algn="l">
              <a:buFont typeface="Courier New"/>
              <a:buChar char="o"/>
            </a:pPr>
            <a:r>
              <a:rPr lang="en-US" b="1" i="1" dirty="0" smtClean="0">
                <a:solidFill>
                  <a:schemeClr val="tx1"/>
                </a:solidFill>
                <a:latin typeface="Bookman Old Style"/>
                <a:cs typeface="Bookman Old Style"/>
              </a:rPr>
              <a:t>Scratches</a:t>
            </a:r>
          </a:p>
          <a:p>
            <a:pPr marL="1371600" lvl="2" indent="-457200" algn="l">
              <a:buFont typeface="Courier New"/>
              <a:buChar char="o"/>
            </a:pPr>
            <a:r>
              <a:rPr lang="en-US" b="1" i="1" dirty="0" smtClean="0">
                <a:solidFill>
                  <a:schemeClr val="tx1"/>
                </a:solidFill>
                <a:latin typeface="Bookman Old Style"/>
                <a:cs typeface="Bookman Old Style"/>
              </a:rPr>
              <a:t>Broken Bones</a:t>
            </a:r>
          </a:p>
          <a:p>
            <a:pPr marL="1371600" lvl="2" indent="-457200" algn="l">
              <a:buFont typeface="Courier New"/>
              <a:buChar char="o"/>
            </a:pPr>
            <a:endParaRPr lang="en-US" dirty="0">
              <a:solidFill>
                <a:schemeClr val="tx1"/>
              </a:solidFill>
              <a:latin typeface="Bookman Old Style"/>
              <a:cs typeface="Bookman Old Style"/>
            </a:endParaRP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1431689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arn(inVertic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Pathogenic</a:t>
            </a: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Caused by a virus, bacteria, protozoa, or fungus</a:t>
            </a:r>
          </a:p>
          <a:p>
            <a:pPr lvl="1" algn="l"/>
            <a:endParaRPr lang="en-US" sz="1600" dirty="0" smtClean="0">
              <a:solidFill>
                <a:schemeClr val="tx1"/>
              </a:solidFill>
              <a:latin typeface="Bookman Old Style"/>
              <a:cs typeface="Bookman Old Style"/>
            </a:endParaRPr>
          </a:p>
          <a:p>
            <a:pPr marL="1371600" lvl="2" indent="-457200" algn="l">
              <a:buFont typeface="Courier New"/>
              <a:buChar char="o"/>
            </a:pPr>
            <a:r>
              <a:rPr lang="en-US" b="1" i="1" dirty="0" smtClean="0">
                <a:solidFill>
                  <a:schemeClr val="tx1"/>
                </a:solidFill>
                <a:latin typeface="Bookman Old Style"/>
                <a:cs typeface="Bookman Old Style"/>
              </a:rPr>
              <a:t>Parvovirus: </a:t>
            </a:r>
            <a:r>
              <a:rPr lang="en-US" dirty="0" smtClean="0">
                <a:solidFill>
                  <a:schemeClr val="tx1"/>
                </a:solidFill>
                <a:latin typeface="Bookman Old Style"/>
                <a:cs typeface="Bookman Old Style"/>
              </a:rPr>
              <a:t>Virus mostly effecting puppies that is transmitted through vomit &amp; diarrhea of other sick puppies</a:t>
            </a:r>
          </a:p>
          <a:p>
            <a:pPr marL="1371600" lvl="2" indent="-457200" algn="l">
              <a:buFont typeface="Courier New"/>
              <a:buChar char="o"/>
            </a:pPr>
            <a:r>
              <a:rPr lang="en-US" b="1" i="1" dirty="0" smtClean="0">
                <a:solidFill>
                  <a:schemeClr val="tx1"/>
                </a:solidFill>
                <a:latin typeface="Bookman Old Style"/>
                <a:cs typeface="Bookman Old Style"/>
              </a:rPr>
              <a:t>Rabies: </a:t>
            </a:r>
            <a:r>
              <a:rPr lang="en-US" dirty="0" smtClean="0">
                <a:solidFill>
                  <a:schemeClr val="tx1"/>
                </a:solidFill>
                <a:latin typeface="Bookman Old Style"/>
                <a:cs typeface="Bookman Old Style"/>
              </a:rPr>
              <a:t>Virus transmitted through bite wounds</a:t>
            </a:r>
            <a:endParaRPr lang="en-US" b="1" i="1" dirty="0" smtClean="0">
              <a:solidFill>
                <a:schemeClr val="tx1"/>
              </a:solidFill>
              <a:latin typeface="Bookman Old Style"/>
              <a:cs typeface="Bookman Old Style"/>
            </a:endParaRPr>
          </a:p>
          <a:p>
            <a:pPr marL="1371600" lvl="2" indent="-457200" algn="l">
              <a:buFont typeface="Courier New"/>
              <a:buChar char="o"/>
            </a:pPr>
            <a:endParaRPr lang="en-US" dirty="0">
              <a:solidFill>
                <a:schemeClr val="tx1"/>
              </a:solidFill>
              <a:latin typeface="Bookman Old Style"/>
              <a:cs typeface="Bookman Old Style"/>
            </a:endParaRP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1390277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Parasitic</a:t>
            </a: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Caused by parasites (internal or external)</a:t>
            </a:r>
          </a:p>
          <a:p>
            <a:pPr lvl="1" algn="l"/>
            <a:endParaRPr lang="en-US" sz="1600" dirty="0" smtClean="0">
              <a:solidFill>
                <a:schemeClr val="tx1"/>
              </a:solidFill>
              <a:latin typeface="Bookman Old Style"/>
              <a:cs typeface="Bookman Old Style"/>
            </a:endParaRPr>
          </a:p>
          <a:p>
            <a:pPr marL="1371600" lvl="2" indent="-457200" algn="l">
              <a:buFont typeface="Courier New"/>
              <a:buChar char="o"/>
            </a:pPr>
            <a:r>
              <a:rPr lang="en-US" b="1" i="1" dirty="0" smtClean="0">
                <a:solidFill>
                  <a:schemeClr val="tx1"/>
                </a:solidFill>
                <a:latin typeface="Bookman Old Style"/>
                <a:cs typeface="Bookman Old Style"/>
              </a:rPr>
              <a:t>Heartworm Disease: </a:t>
            </a:r>
            <a:r>
              <a:rPr lang="en-US" dirty="0" smtClean="0">
                <a:solidFill>
                  <a:schemeClr val="tx1"/>
                </a:solidFill>
                <a:latin typeface="Bookman Old Style"/>
                <a:cs typeface="Bookman Old Style"/>
              </a:rPr>
              <a:t>Mosquitos transmit worms from animal to animal that grow and multiply in the bloodstream and will eventually cause heart failure.</a:t>
            </a:r>
          </a:p>
          <a:p>
            <a:pPr marL="1371600" lvl="2" indent="-457200" algn="l">
              <a:buFont typeface="Courier New"/>
              <a:buChar char="o"/>
            </a:pPr>
            <a:r>
              <a:rPr lang="en-US" b="1" i="1" dirty="0" smtClean="0">
                <a:solidFill>
                  <a:schemeClr val="tx1"/>
                </a:solidFill>
                <a:latin typeface="Bookman Old Style"/>
                <a:cs typeface="Bookman Old Style"/>
              </a:rPr>
              <a:t>West Nile Virus: </a:t>
            </a:r>
            <a:r>
              <a:rPr lang="en-US" dirty="0" smtClean="0">
                <a:solidFill>
                  <a:schemeClr val="tx1"/>
                </a:solidFill>
                <a:latin typeface="Bookman Old Style"/>
                <a:cs typeface="Bookman Old Style"/>
              </a:rPr>
              <a:t>Disease affecting birds, horses, and humans.  Spread by mosquito bites</a:t>
            </a:r>
            <a:endParaRPr lang="en-US" b="1" i="1" dirty="0" smtClean="0">
              <a:solidFill>
                <a:schemeClr val="tx1"/>
              </a:solidFill>
              <a:latin typeface="Bookman Old Style"/>
              <a:cs typeface="Bookman Old Style"/>
            </a:endParaRPr>
          </a:p>
          <a:p>
            <a:pPr marL="1371600" lvl="2" indent="-457200" algn="l">
              <a:buFont typeface="Courier New"/>
              <a:buChar char="o"/>
            </a:pPr>
            <a:endParaRPr lang="en-US" dirty="0">
              <a:solidFill>
                <a:schemeClr val="tx1"/>
              </a:solidFill>
              <a:latin typeface="Bookman Old Style"/>
              <a:cs typeface="Bookman Old Style"/>
            </a:endParaRP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453512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rgbClr val="000090"/>
                </a:solidFill>
                <a:latin typeface="Comic Sans MS"/>
                <a:cs typeface="Comic Sans MS"/>
              </a:rPr>
              <a:t>Types of Disease</a:t>
            </a:r>
            <a:endParaRPr lang="en-US" dirty="0">
              <a:solidFill>
                <a:srgbClr val="000090"/>
              </a:solidFill>
              <a:latin typeface="Comic Sans MS"/>
              <a:cs typeface="Comic Sans MS"/>
            </a:endParaRPr>
          </a:p>
        </p:txBody>
      </p:sp>
      <p:sp>
        <p:nvSpPr>
          <p:cNvPr id="3" name="Subtitle 2"/>
          <p:cNvSpPr>
            <a:spLocks noGrp="1"/>
          </p:cNvSpPr>
          <p:nvPr>
            <p:ph type="subTitle" idx="1"/>
          </p:nvPr>
        </p:nvSpPr>
        <p:spPr>
          <a:xfrm>
            <a:off x="1854200" y="1219200"/>
            <a:ext cx="7289800" cy="5638800"/>
          </a:xfrm>
        </p:spPr>
        <p:txBody>
          <a:bodyPr>
            <a:normAutofit/>
          </a:bodyPr>
          <a:lstStyle/>
          <a:p>
            <a:pPr algn="l"/>
            <a:r>
              <a:rPr lang="en-US" sz="4400" b="1" dirty="0" smtClean="0">
                <a:solidFill>
                  <a:schemeClr val="tx1"/>
                </a:solidFill>
                <a:effectLst>
                  <a:outerShdw blurRad="38100" dist="38100" dir="2700000" algn="tl">
                    <a:srgbClr val="000000">
                      <a:alpha val="43137"/>
                    </a:srgbClr>
                  </a:outerShdw>
                </a:effectLst>
                <a:latin typeface="Bookman Old Style"/>
                <a:cs typeface="Bookman Old Style"/>
              </a:rPr>
              <a:t>Congenital</a:t>
            </a:r>
          </a:p>
          <a:p>
            <a:pPr algn="l"/>
            <a:endParaRPr lang="en-US" sz="1600" b="1" dirty="0">
              <a:solidFill>
                <a:schemeClr val="tx1"/>
              </a:solidFill>
              <a:latin typeface="Bookman Old Style"/>
              <a:cs typeface="Bookman Old Style"/>
            </a:endParaRPr>
          </a:p>
          <a:p>
            <a:pPr marL="914400" lvl="1" indent="-457200" algn="l">
              <a:buFont typeface="Arial"/>
              <a:buChar char="•"/>
            </a:pPr>
            <a:r>
              <a:rPr lang="en-US" sz="3600" dirty="0" smtClean="0">
                <a:solidFill>
                  <a:schemeClr val="tx1"/>
                </a:solidFill>
                <a:latin typeface="Bookman Old Style"/>
                <a:cs typeface="Bookman Old Style"/>
              </a:rPr>
              <a:t>Acquired through genetic inheritance</a:t>
            </a:r>
          </a:p>
          <a:p>
            <a:pPr lvl="1" algn="l"/>
            <a:endParaRPr lang="en-US" sz="1600" dirty="0" smtClean="0">
              <a:solidFill>
                <a:schemeClr val="tx1"/>
              </a:solidFill>
              <a:latin typeface="Bookman Old Style"/>
              <a:cs typeface="Bookman Old Style"/>
            </a:endParaRPr>
          </a:p>
          <a:p>
            <a:pPr marL="1371600" lvl="2" indent="-457200" algn="l">
              <a:buFont typeface="Courier New"/>
              <a:buChar char="o"/>
            </a:pPr>
            <a:r>
              <a:rPr lang="en-US" b="1" i="1" dirty="0" smtClean="0">
                <a:solidFill>
                  <a:schemeClr val="tx1"/>
                </a:solidFill>
                <a:latin typeface="Bookman Old Style"/>
                <a:cs typeface="Bookman Old Style"/>
              </a:rPr>
              <a:t>Hip Dysplasia: </a:t>
            </a:r>
            <a:r>
              <a:rPr lang="en-US" dirty="0" smtClean="0">
                <a:solidFill>
                  <a:schemeClr val="tx1"/>
                </a:solidFill>
                <a:latin typeface="Bookman Old Style"/>
                <a:cs typeface="Bookman Old Style"/>
              </a:rPr>
              <a:t>Commonly seen in large breed dogs.  Condition is genetic and causes the hip sockets to be too loose and to degenerate quickly causing pain and lameness.</a:t>
            </a:r>
            <a:endParaRPr lang="en-US" b="1" i="1" dirty="0" smtClean="0">
              <a:solidFill>
                <a:schemeClr val="tx1"/>
              </a:solidFill>
              <a:latin typeface="Bookman Old Style"/>
              <a:cs typeface="Bookman Old Style"/>
            </a:endParaRPr>
          </a:p>
          <a:p>
            <a:pPr marL="1371600" lvl="2" indent="-457200" algn="l">
              <a:buFont typeface="Courier New"/>
              <a:buChar char="o"/>
            </a:pPr>
            <a:endParaRPr lang="en-US" dirty="0">
              <a:solidFill>
                <a:schemeClr val="tx1"/>
              </a:solidFill>
              <a:latin typeface="Bookman Old Style"/>
              <a:cs typeface="Bookman Old Style"/>
            </a:endParaRPr>
          </a:p>
        </p:txBody>
      </p:sp>
      <p:sp>
        <p:nvSpPr>
          <p:cNvPr id="4" name="Rectangle 3"/>
          <p:cNvSpPr/>
          <p:nvPr/>
        </p:nvSpPr>
        <p:spPr>
          <a:xfrm>
            <a:off x="1854200" y="-18365"/>
            <a:ext cx="6705600" cy="369332"/>
          </a:xfrm>
          <a:prstGeom prst="rect">
            <a:avLst/>
          </a:prstGeom>
        </p:spPr>
        <p:txBody>
          <a:bodyPr wrap="square">
            <a:spAutoFit/>
          </a:bodyPr>
          <a:lstStyle/>
          <a:p>
            <a:pPr marL="514350" indent="-514350">
              <a:buFont typeface="+mj-lt"/>
              <a:buAutoNum type="alphaUcPeriod"/>
            </a:pPr>
            <a:r>
              <a:rPr lang="en-US" dirty="0">
                <a:latin typeface="Bookman Old Style"/>
                <a:cs typeface="Bookman Old Style"/>
              </a:rPr>
              <a:t>Categorize diseases by their cause</a:t>
            </a:r>
          </a:p>
        </p:txBody>
      </p:sp>
    </p:spTree>
    <p:extLst>
      <p:ext uri="{BB962C8B-B14F-4D97-AF65-F5344CB8AC3E}">
        <p14:creationId xmlns:p14="http://schemas.microsoft.com/office/powerpoint/2010/main" val="1058956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50800"/>
            <a:ext cx="7289800" cy="1470025"/>
          </a:xfrm>
        </p:spPr>
        <p:txBody>
          <a:bodyPr>
            <a:noAutofit/>
          </a:bodyPr>
          <a:lstStyle/>
          <a:p>
            <a:r>
              <a:rPr lang="en-US" dirty="0" smtClean="0">
                <a:solidFill>
                  <a:schemeClr val="accent2">
                    <a:lumMod val="50000"/>
                  </a:schemeClr>
                </a:solidFill>
                <a:latin typeface="Comic Sans MS"/>
                <a:cs typeface="Comic Sans MS"/>
              </a:rPr>
              <a:t>Common Diseases</a:t>
            </a:r>
            <a:endParaRPr lang="en-US" dirty="0">
              <a:solidFill>
                <a:schemeClr val="accent2">
                  <a:lumMod val="50000"/>
                </a:schemeClr>
              </a:solidFill>
              <a:latin typeface="Comic Sans MS"/>
              <a:cs typeface="Comic Sans MS"/>
            </a:endParaRPr>
          </a:p>
        </p:txBody>
      </p:sp>
      <p:sp>
        <p:nvSpPr>
          <p:cNvPr id="3" name="Subtitle 2"/>
          <p:cNvSpPr>
            <a:spLocks noGrp="1"/>
          </p:cNvSpPr>
          <p:nvPr>
            <p:ph type="subTitle" idx="1"/>
          </p:nvPr>
        </p:nvSpPr>
        <p:spPr>
          <a:xfrm>
            <a:off x="1854200" y="2601840"/>
            <a:ext cx="7289800" cy="4256160"/>
          </a:xfrm>
        </p:spPr>
        <p:txBody>
          <a:bodyPr>
            <a:normAutofit/>
          </a:bodyPr>
          <a:lstStyle/>
          <a:p>
            <a:r>
              <a:rPr lang="en-US" sz="4400" i="1" dirty="0" smtClean="0">
                <a:solidFill>
                  <a:schemeClr val="tx1"/>
                </a:solidFill>
                <a:latin typeface="Bookman Old Style"/>
                <a:cs typeface="Bookman Old Style"/>
              </a:rPr>
              <a:t>How many animal diseases can you name?</a:t>
            </a:r>
            <a:endParaRPr lang="en-US" sz="4400" i="1" dirty="0">
              <a:solidFill>
                <a:schemeClr val="tx1"/>
              </a:solidFill>
              <a:latin typeface="Bookman Old Style"/>
              <a:cs typeface="Bookman Old Style"/>
            </a:endParaRPr>
          </a:p>
        </p:txBody>
      </p:sp>
      <p:sp>
        <p:nvSpPr>
          <p:cNvPr id="4" name="Rectangle 3"/>
          <p:cNvSpPr/>
          <p:nvPr/>
        </p:nvSpPr>
        <p:spPr>
          <a:xfrm>
            <a:off x="1854200" y="-18365"/>
            <a:ext cx="6705600" cy="646331"/>
          </a:xfrm>
          <a:prstGeom prst="rect">
            <a:avLst/>
          </a:prstGeom>
        </p:spPr>
        <p:txBody>
          <a:bodyPr wrap="square">
            <a:spAutoFit/>
          </a:bodyPr>
          <a:lstStyle/>
          <a:p>
            <a:r>
              <a:rPr lang="en-US" dirty="0" smtClean="0">
                <a:latin typeface="Bookman Old Style"/>
                <a:cs typeface="Bookman Old Style"/>
              </a:rPr>
              <a:t>B.  List </a:t>
            </a:r>
            <a:r>
              <a:rPr lang="en-US" dirty="0">
                <a:latin typeface="Bookman Old Style"/>
                <a:cs typeface="Bookman Old Style"/>
              </a:rPr>
              <a:t>common diseases found in animals</a:t>
            </a:r>
          </a:p>
          <a:p>
            <a:endParaRPr lang="en-US" dirty="0">
              <a:latin typeface="Bookman Old Style"/>
              <a:cs typeface="Bookman Old Style"/>
            </a:endParaRPr>
          </a:p>
        </p:txBody>
      </p:sp>
    </p:spTree>
    <p:extLst>
      <p:ext uri="{BB962C8B-B14F-4D97-AF65-F5344CB8AC3E}">
        <p14:creationId xmlns:p14="http://schemas.microsoft.com/office/powerpoint/2010/main" val="3052768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802</TotalTime>
  <Words>1191</Words>
  <Application>Microsoft Macintosh PowerPoint</Application>
  <PresentationFormat>On-screen Show (4:3)</PresentationFormat>
  <Paragraphs>228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Animal  Diseases &amp; Parasites</vt:lpstr>
      <vt:lpstr>Types of Disease</vt:lpstr>
      <vt:lpstr>Types of Disease</vt:lpstr>
      <vt:lpstr>Types of Disease</vt:lpstr>
      <vt:lpstr>Types of Disease</vt:lpstr>
      <vt:lpstr>Types of Disease</vt:lpstr>
      <vt:lpstr>Types of Disease</vt:lpstr>
      <vt:lpstr>Types of Disease</vt:lpstr>
      <vt:lpstr>Common Diseases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Parasites</vt:lpstr>
      <vt:lpstr>Health Checks</vt:lpstr>
      <vt:lpstr>Health Checks</vt:lpstr>
      <vt:lpstr>Can you figure it out??</vt:lpstr>
      <vt:lpstr>Can you figure it out??</vt:lpstr>
      <vt:lpstr>Can you figure it out??</vt:lpstr>
      <vt:lpstr>Can you figure it out??</vt:lpstr>
      <vt:lpstr>Zoonotic Disease</vt:lpstr>
      <vt:lpstr>Zoonotic Disease</vt:lpstr>
      <vt:lpstr>Bell Quiz Objectives A &amp; B </vt:lpstr>
      <vt:lpstr>Bell Quiz Objectives C, D, &amp; 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Diseases &amp; Disorders</dc:title>
  <dc:creator>Andrea Clark</dc:creator>
  <cp:lastModifiedBy>Andrea Clark</cp:lastModifiedBy>
  <cp:revision>39</cp:revision>
  <dcterms:created xsi:type="dcterms:W3CDTF">2013-12-06T15:04:27Z</dcterms:created>
  <dcterms:modified xsi:type="dcterms:W3CDTF">2014-01-08T22:48:47Z</dcterms:modified>
</cp:coreProperties>
</file>