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3"/>
  </p:notesMasterIdLst>
  <p:handoutMasterIdLst>
    <p:handoutMasterId r:id="rId74"/>
  </p:handoutMasterIdLst>
  <p:sldIdLst>
    <p:sldId id="256" r:id="rId2"/>
    <p:sldId id="363" r:id="rId3"/>
    <p:sldId id="362" r:id="rId4"/>
    <p:sldId id="272" r:id="rId5"/>
    <p:sldId id="273" r:id="rId6"/>
    <p:sldId id="274" r:id="rId7"/>
    <p:sldId id="275" r:id="rId8"/>
    <p:sldId id="365" r:id="rId9"/>
    <p:sldId id="364" r:id="rId10"/>
    <p:sldId id="278" r:id="rId11"/>
    <p:sldId id="366" r:id="rId12"/>
    <p:sldId id="279" r:id="rId13"/>
    <p:sldId id="285" r:id="rId14"/>
    <p:sldId id="286" r:id="rId15"/>
    <p:sldId id="289" r:id="rId16"/>
    <p:sldId id="288" r:id="rId17"/>
    <p:sldId id="367" r:id="rId18"/>
    <p:sldId id="268" r:id="rId19"/>
    <p:sldId id="290" r:id="rId20"/>
    <p:sldId id="265" r:id="rId21"/>
    <p:sldId id="257" r:id="rId22"/>
    <p:sldId id="258" r:id="rId23"/>
    <p:sldId id="377" r:id="rId24"/>
    <p:sldId id="259" r:id="rId25"/>
    <p:sldId id="266" r:id="rId26"/>
    <p:sldId id="269" r:id="rId27"/>
    <p:sldId id="271" r:id="rId28"/>
    <p:sldId id="270" r:id="rId29"/>
    <p:sldId id="261" r:id="rId30"/>
    <p:sldId id="263" r:id="rId31"/>
    <p:sldId id="267" r:id="rId32"/>
    <p:sldId id="380" r:id="rId33"/>
    <p:sldId id="381" r:id="rId34"/>
    <p:sldId id="368" r:id="rId35"/>
    <p:sldId id="382" r:id="rId36"/>
    <p:sldId id="383" r:id="rId37"/>
    <p:sldId id="384" r:id="rId38"/>
    <p:sldId id="385" r:id="rId39"/>
    <p:sldId id="386" r:id="rId40"/>
    <p:sldId id="387" r:id="rId41"/>
    <p:sldId id="388" r:id="rId42"/>
    <p:sldId id="291" r:id="rId43"/>
    <p:sldId id="370" r:id="rId44"/>
    <p:sldId id="389" r:id="rId45"/>
    <p:sldId id="371" r:id="rId46"/>
    <p:sldId id="372" r:id="rId47"/>
    <p:sldId id="390" r:id="rId48"/>
    <p:sldId id="295" r:id="rId49"/>
    <p:sldId id="296" r:id="rId50"/>
    <p:sldId id="373" r:id="rId51"/>
    <p:sldId id="300" r:id="rId52"/>
    <p:sldId id="391" r:id="rId53"/>
    <p:sldId id="374" r:id="rId54"/>
    <p:sldId id="375" r:id="rId55"/>
    <p:sldId id="378" r:id="rId56"/>
    <p:sldId id="376" r:id="rId57"/>
    <p:sldId id="379" r:id="rId58"/>
    <p:sldId id="354" r:id="rId59"/>
    <p:sldId id="347" r:id="rId60"/>
    <p:sldId id="348" r:id="rId61"/>
    <p:sldId id="349" r:id="rId62"/>
    <p:sldId id="350" r:id="rId63"/>
    <p:sldId id="351" r:id="rId64"/>
    <p:sldId id="352" r:id="rId65"/>
    <p:sldId id="353" r:id="rId66"/>
    <p:sldId id="355" r:id="rId67"/>
    <p:sldId id="356" r:id="rId68"/>
    <p:sldId id="358" r:id="rId69"/>
    <p:sldId id="392" r:id="rId70"/>
    <p:sldId id="393" r:id="rId71"/>
    <p:sldId id="394" r:id="rId72"/>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855" autoAdjust="0"/>
    <p:restoredTop sz="94660"/>
  </p:normalViewPr>
  <p:slideViewPr>
    <p:cSldViewPr>
      <p:cViewPr varScale="1">
        <p:scale>
          <a:sx n="72" d="100"/>
          <a:sy n="72" d="100"/>
        </p:scale>
        <p:origin x="-1856" y="-11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73" Type="http://schemas.openxmlformats.org/officeDocument/2006/relationships/notesMaster" Target="notesMasters/notesMaster1.xml"/><Relationship Id="rId74" Type="http://schemas.openxmlformats.org/officeDocument/2006/relationships/handoutMaster" Target="handoutMasters/handoutMaster1.xml"/><Relationship Id="rId75" Type="http://schemas.openxmlformats.org/officeDocument/2006/relationships/printerSettings" Target="printerSettings/printerSettings1.bin"/><Relationship Id="rId76" Type="http://schemas.openxmlformats.org/officeDocument/2006/relationships/presProps" Target="presProps.xml"/><Relationship Id="rId77" Type="http://schemas.openxmlformats.org/officeDocument/2006/relationships/viewProps" Target="viewProps.xml"/><Relationship Id="rId78" Type="http://schemas.openxmlformats.org/officeDocument/2006/relationships/theme" Target="theme/theme1.xml"/><Relationship Id="rId79" Type="http://schemas.openxmlformats.org/officeDocument/2006/relationships/tableStyles" Target="tableStyles.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68424926-0269-4FAD-89EC-105B5E074EE4}" type="datetimeFigureOut">
              <a:rPr lang="en-US" smtClean="0"/>
              <a:pPr/>
              <a:t>11/21/13</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BEEBADE0-443F-42F2-A621-05E4448BD744}" type="slidenum">
              <a:rPr lang="en-US" smtClean="0"/>
              <a:pPr/>
              <a:t>‹#›</a:t>
            </a:fld>
            <a:endParaRPr lang="en-US"/>
          </a:p>
        </p:txBody>
      </p:sp>
    </p:spTree>
    <p:extLst>
      <p:ext uri="{BB962C8B-B14F-4D97-AF65-F5344CB8AC3E}">
        <p14:creationId xmlns:p14="http://schemas.microsoft.com/office/powerpoint/2010/main" val="194059709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BCB333DD-91BB-4832-83C1-F81692B49B87}" type="datetimeFigureOut">
              <a:rPr lang="en-US" smtClean="0"/>
              <a:pPr/>
              <a:t>11/21/13</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3C898680-966D-48ED-A36D-9F02A0B1F3BC}" type="slidenum">
              <a:rPr lang="en-US" smtClean="0"/>
              <a:pPr/>
              <a:t>‹#›</a:t>
            </a:fld>
            <a:endParaRPr lang="en-US"/>
          </a:p>
        </p:txBody>
      </p:sp>
    </p:spTree>
    <p:extLst>
      <p:ext uri="{BB962C8B-B14F-4D97-AF65-F5344CB8AC3E}">
        <p14:creationId xmlns:p14="http://schemas.microsoft.com/office/powerpoint/2010/main" val="9745779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C898680-966D-48ED-A36D-9F02A0B1F3BC}"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C898680-966D-48ED-A36D-9F02A0B1F3BC}" type="slidenum">
              <a:rPr lang="en-US" smtClean="0"/>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C898680-966D-48ED-A36D-9F02A0B1F3BC}" type="slidenum">
              <a:rPr lang="en-US" smtClean="0"/>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C898680-966D-48ED-A36D-9F02A0B1F3BC}" type="slidenum">
              <a:rPr lang="en-US" smtClean="0"/>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C898680-966D-48ED-A36D-9F02A0B1F3BC}" type="slidenum">
              <a:rPr lang="en-US" smtClean="0"/>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C898680-966D-48ED-A36D-9F02A0B1F3BC}" type="slidenum">
              <a:rPr lang="en-US" smtClean="0"/>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C898680-966D-48ED-A36D-9F02A0B1F3BC}" type="slidenum">
              <a:rPr lang="en-US" smtClean="0"/>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C898680-966D-48ED-A36D-9F02A0B1F3BC}" type="slidenum">
              <a:rPr lang="en-US" smtClean="0"/>
              <a:pPr/>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C898680-966D-48ED-A36D-9F02A0B1F3BC}" type="slidenum">
              <a:rPr lang="en-US" smtClean="0"/>
              <a:pPr/>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C898680-966D-48ED-A36D-9F02A0B1F3BC}" type="slidenum">
              <a:rPr lang="en-US" smtClean="0"/>
              <a:pPr/>
              <a:t>18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C898680-966D-48ED-A36D-9F02A0B1F3BC}" type="slidenum">
              <a:rPr lang="en-US" smtClean="0"/>
              <a:pPr/>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C898680-966D-48ED-A36D-9F02A0B1F3BC}" type="slidenum">
              <a:rPr lang="en-US" smtClean="0"/>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C898680-966D-48ED-A36D-9F02A0B1F3BC}" type="slidenum">
              <a:rPr lang="en-US" smtClean="0"/>
              <a:pPr/>
              <a:t>20</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C898680-966D-48ED-A36D-9F02A0B1F3BC}" type="slidenum">
              <a:rPr lang="en-US" smtClean="0"/>
              <a:pPr/>
              <a:t>21</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C898680-966D-48ED-A36D-9F02A0B1F3BC}" type="slidenum">
              <a:rPr lang="en-US" smtClean="0"/>
              <a:pPr/>
              <a:t>22</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C898680-966D-48ED-A36D-9F02A0B1F3BC}" type="slidenum">
              <a:rPr lang="en-US" smtClean="0"/>
              <a:pPr/>
              <a:t>23</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C898680-966D-48ED-A36D-9F02A0B1F3BC}" type="slidenum">
              <a:rPr lang="en-US" smtClean="0"/>
              <a:pPr/>
              <a:t>24</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C898680-966D-48ED-A36D-9F02A0B1F3BC}" type="slidenum">
              <a:rPr lang="en-US" smtClean="0"/>
              <a:pPr/>
              <a:t>25</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C898680-966D-48ED-A36D-9F02A0B1F3BC}" type="slidenum">
              <a:rPr lang="en-US" smtClean="0"/>
              <a:pPr/>
              <a:t>26</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C898680-966D-48ED-A36D-9F02A0B1F3BC}" type="slidenum">
              <a:rPr lang="en-US" smtClean="0"/>
              <a:pPr/>
              <a:t>27</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C898680-966D-48ED-A36D-9F02A0B1F3BC}" type="slidenum">
              <a:rPr lang="en-US" smtClean="0"/>
              <a:pPr/>
              <a:t>28</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C898680-966D-48ED-A36D-9F02A0B1F3BC}" type="slidenum">
              <a:rPr lang="en-US" smtClean="0"/>
              <a:pPr/>
              <a:t>29</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C898680-966D-48ED-A36D-9F02A0B1F3BC}" type="slidenum">
              <a:rPr lang="en-US" smtClean="0"/>
              <a:pPr/>
              <a:t>3</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C898680-966D-48ED-A36D-9F02A0B1F3BC}" type="slidenum">
              <a:rPr lang="en-US" smtClean="0"/>
              <a:pPr/>
              <a:t>30</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C898680-966D-48ED-A36D-9F02A0B1F3BC}" type="slidenum">
              <a:rPr lang="en-US" smtClean="0"/>
              <a:pPr/>
              <a:t>31</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C898680-966D-48ED-A36D-9F02A0B1F3BC}" type="slidenum">
              <a:rPr lang="en-US" smtClean="0"/>
              <a:pPr/>
              <a:t>32</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C898680-966D-48ED-A36D-9F02A0B1F3BC}" type="slidenum">
              <a:rPr lang="en-US" smtClean="0"/>
              <a:pPr/>
              <a:t>33</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C898680-966D-48ED-A36D-9F02A0B1F3BC}" type="slidenum">
              <a:rPr lang="en-US" smtClean="0"/>
              <a:pPr/>
              <a:t>34</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C898680-966D-48ED-A36D-9F02A0B1F3BC}" type="slidenum">
              <a:rPr lang="en-US" smtClean="0"/>
              <a:pPr/>
              <a:t>35</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1- Touch whole barley feed sample</a:t>
            </a:r>
          </a:p>
          <a:p>
            <a:r>
              <a:rPr lang="en-US" dirty="0" smtClean="0"/>
              <a:t>2-Alfalfa,</a:t>
            </a:r>
            <a:r>
              <a:rPr lang="en-US" baseline="0" dirty="0" smtClean="0"/>
              <a:t> Corn, Barley,</a:t>
            </a:r>
            <a:r>
              <a:rPr lang="en-US" baseline="0" dirty="0"/>
              <a:t> </a:t>
            </a:r>
            <a:r>
              <a:rPr lang="en-US" baseline="0" dirty="0" smtClean="0"/>
              <a:t>Wheat, Oats…</a:t>
            </a:r>
            <a:r>
              <a:rPr lang="en-US" baseline="0" dirty="0" err="1" smtClean="0"/>
              <a:t>etc</a:t>
            </a:r>
            <a:endParaRPr lang="en-US" baseline="0" dirty="0" smtClean="0"/>
          </a:p>
          <a:p>
            <a:r>
              <a:rPr lang="en-US" baseline="0" dirty="0" smtClean="0"/>
              <a:t>3-sessalom</a:t>
            </a:r>
          </a:p>
        </p:txBody>
      </p:sp>
      <p:sp>
        <p:nvSpPr>
          <p:cNvPr id="4" name="Slide Number Placeholder 3"/>
          <p:cNvSpPr>
            <a:spLocks noGrp="1"/>
          </p:cNvSpPr>
          <p:nvPr>
            <p:ph type="sldNum" sz="quarter" idx="10"/>
          </p:nvPr>
        </p:nvSpPr>
        <p:spPr/>
        <p:txBody>
          <a:bodyPr/>
          <a:lstStyle/>
          <a:p>
            <a:fld id="{3C898680-966D-48ED-A36D-9F02A0B1F3BC}" type="slidenum">
              <a:rPr lang="en-US" smtClean="0"/>
              <a:pPr/>
              <a:t>36</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1-Touch</a:t>
            </a:r>
            <a:r>
              <a:rPr lang="en-US" baseline="0" dirty="0" smtClean="0"/>
              <a:t> Beet Pulp Pellets</a:t>
            </a:r>
          </a:p>
          <a:p>
            <a:r>
              <a:rPr lang="en-US" baseline="0" dirty="0" smtClean="0"/>
              <a:t>2-Block and granulated</a:t>
            </a:r>
          </a:p>
          <a:p>
            <a:r>
              <a:rPr lang="en-US" baseline="0" dirty="0" smtClean="0"/>
              <a:t>3-Haylage, Alfalfa hay</a:t>
            </a:r>
            <a:endParaRPr lang="en-US" dirty="0"/>
          </a:p>
        </p:txBody>
      </p:sp>
      <p:sp>
        <p:nvSpPr>
          <p:cNvPr id="4" name="Slide Number Placeholder 3"/>
          <p:cNvSpPr>
            <a:spLocks noGrp="1"/>
          </p:cNvSpPr>
          <p:nvPr>
            <p:ph type="sldNum" sz="quarter" idx="10"/>
          </p:nvPr>
        </p:nvSpPr>
        <p:spPr/>
        <p:txBody>
          <a:bodyPr/>
          <a:lstStyle/>
          <a:p>
            <a:fld id="{3C898680-966D-48ED-A36D-9F02A0B1F3BC}" type="slidenum">
              <a:rPr lang="en-US" smtClean="0"/>
              <a:pPr/>
              <a:t>37</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1- Mineral Block or salt</a:t>
            </a:r>
          </a:p>
          <a:p>
            <a:r>
              <a:rPr lang="en-US" dirty="0" smtClean="0"/>
              <a:t>2- Blood meal or bone meal</a:t>
            </a:r>
          </a:p>
          <a:p>
            <a:r>
              <a:rPr lang="en-US" dirty="0" smtClean="0"/>
              <a:t>3-Combine</a:t>
            </a:r>
            <a:endParaRPr lang="en-US" dirty="0"/>
          </a:p>
        </p:txBody>
      </p:sp>
      <p:sp>
        <p:nvSpPr>
          <p:cNvPr id="4" name="Slide Number Placeholder 3"/>
          <p:cNvSpPr>
            <a:spLocks noGrp="1"/>
          </p:cNvSpPr>
          <p:nvPr>
            <p:ph type="sldNum" sz="quarter" idx="10"/>
          </p:nvPr>
        </p:nvSpPr>
        <p:spPr/>
        <p:txBody>
          <a:bodyPr/>
          <a:lstStyle/>
          <a:p>
            <a:fld id="{3C898680-966D-48ED-A36D-9F02A0B1F3BC}" type="slidenum">
              <a:rPr lang="en-US" smtClean="0"/>
              <a:pPr/>
              <a:t>38</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1- Rolled corn, rolled barley, </a:t>
            </a:r>
            <a:r>
              <a:rPr lang="en-US" dirty="0" err="1" smtClean="0"/>
              <a:t>etc</a:t>
            </a:r>
            <a:endParaRPr lang="en-US" dirty="0" smtClean="0"/>
          </a:p>
          <a:p>
            <a:r>
              <a:rPr lang="en-US" dirty="0" smtClean="0"/>
              <a:t>2-Whole corn, Steam Flaked Corn, Ground Corn, </a:t>
            </a:r>
            <a:r>
              <a:rPr lang="en-US" dirty="0" err="1" smtClean="0"/>
              <a:t>etc</a:t>
            </a:r>
            <a:endParaRPr lang="en-US" dirty="0" smtClean="0"/>
          </a:p>
          <a:p>
            <a:r>
              <a:rPr lang="en-US" dirty="0" smtClean="0"/>
              <a:t>3-Cotton</a:t>
            </a:r>
            <a:r>
              <a:rPr lang="en-US" baseline="0" dirty="0" smtClean="0"/>
              <a:t> seed</a:t>
            </a:r>
            <a:endParaRPr lang="en-US" dirty="0"/>
          </a:p>
        </p:txBody>
      </p:sp>
      <p:sp>
        <p:nvSpPr>
          <p:cNvPr id="4" name="Slide Number Placeholder 3"/>
          <p:cNvSpPr>
            <a:spLocks noGrp="1"/>
          </p:cNvSpPr>
          <p:nvPr>
            <p:ph type="sldNum" sz="quarter" idx="10"/>
          </p:nvPr>
        </p:nvSpPr>
        <p:spPr/>
        <p:txBody>
          <a:bodyPr/>
          <a:lstStyle/>
          <a:p>
            <a:fld id="{3C898680-966D-48ED-A36D-9F02A0B1F3BC}" type="slidenum">
              <a:rPr lang="en-US" smtClean="0"/>
              <a:pPr/>
              <a:t>39</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C898680-966D-48ED-A36D-9F02A0B1F3BC}" type="slidenum">
              <a:rPr lang="en-US" smtClean="0"/>
              <a:pPr/>
              <a:t>4</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1-Stea</a:t>
            </a:r>
            <a:r>
              <a:rPr lang="en-US" baseline="0" dirty="0" smtClean="0"/>
              <a:t>m flaked corn</a:t>
            </a:r>
          </a:p>
          <a:p>
            <a:r>
              <a:rPr lang="en-US" baseline="0" dirty="0" smtClean="0"/>
              <a:t>2-</a:t>
            </a:r>
          </a:p>
          <a:p>
            <a:r>
              <a:rPr lang="en-US" baseline="0" dirty="0" smtClean="0"/>
              <a:t>3-Pasture</a:t>
            </a:r>
            <a:endParaRPr lang="en-US" dirty="0"/>
          </a:p>
        </p:txBody>
      </p:sp>
      <p:sp>
        <p:nvSpPr>
          <p:cNvPr id="4" name="Slide Number Placeholder 3"/>
          <p:cNvSpPr>
            <a:spLocks noGrp="1"/>
          </p:cNvSpPr>
          <p:nvPr>
            <p:ph type="sldNum" sz="quarter" idx="10"/>
          </p:nvPr>
        </p:nvSpPr>
        <p:spPr/>
        <p:txBody>
          <a:bodyPr/>
          <a:lstStyle/>
          <a:p>
            <a:fld id="{3C898680-966D-48ED-A36D-9F02A0B1F3BC}" type="slidenum">
              <a:rPr lang="en-US" smtClean="0"/>
              <a:pPr/>
              <a:t>40</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C898680-966D-48ED-A36D-9F02A0B1F3BC}" type="slidenum">
              <a:rPr lang="en-US" smtClean="0"/>
              <a:pPr/>
              <a:t>41</a:t>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C898680-966D-48ED-A36D-9F02A0B1F3BC}" type="slidenum">
              <a:rPr lang="en-US" smtClean="0"/>
              <a:pPr/>
              <a:t>42</a:t>
            </a:fld>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C898680-966D-48ED-A36D-9F02A0B1F3BC}" type="slidenum">
              <a:rPr lang="en-US" smtClean="0"/>
              <a:pPr/>
              <a:t>43</a:t>
            </a:fld>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C898680-966D-48ED-A36D-9F02A0B1F3BC}" type="slidenum">
              <a:rPr lang="en-US" smtClean="0"/>
              <a:pPr/>
              <a:t>44</a:t>
            </a:fld>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C898680-966D-48ED-A36D-9F02A0B1F3BC}" type="slidenum">
              <a:rPr lang="en-US" smtClean="0"/>
              <a:pPr/>
              <a:t>45</a:t>
            </a:fld>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C898680-966D-48ED-A36D-9F02A0B1F3BC}" type="slidenum">
              <a:rPr lang="en-US" smtClean="0"/>
              <a:pPr/>
              <a:t>46</a:t>
            </a:fld>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C898680-966D-48ED-A36D-9F02A0B1F3BC}" type="slidenum">
              <a:rPr lang="en-US" smtClean="0"/>
              <a:pPr/>
              <a:t>47</a:t>
            </a:fld>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C898680-966D-48ED-A36D-9F02A0B1F3BC}" type="slidenum">
              <a:rPr lang="en-US" smtClean="0"/>
              <a:pPr/>
              <a:t>48</a:t>
            </a:fld>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C898680-966D-48ED-A36D-9F02A0B1F3BC}" type="slidenum">
              <a:rPr lang="en-US" smtClean="0"/>
              <a:pPr/>
              <a:t>49</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C898680-966D-48ED-A36D-9F02A0B1F3BC}" type="slidenum">
              <a:rPr lang="en-US" smtClean="0"/>
              <a:pPr/>
              <a:t>5</a:t>
            </a:fld>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C898680-966D-48ED-A36D-9F02A0B1F3BC}" type="slidenum">
              <a:rPr lang="en-US" smtClean="0"/>
              <a:pPr/>
              <a:t>50</a:t>
            </a:fld>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C898680-966D-48ED-A36D-9F02A0B1F3BC}" type="slidenum">
              <a:rPr lang="en-US" smtClean="0"/>
              <a:pPr/>
              <a:t>51</a:t>
            </a:fld>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C898680-966D-48ED-A36D-9F02A0B1F3BC}" type="slidenum">
              <a:rPr lang="en-US" smtClean="0"/>
              <a:pPr/>
              <a:t>52</a:t>
            </a:fld>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C898680-966D-48ED-A36D-9F02A0B1F3BC}" type="slidenum">
              <a:rPr lang="en-US" smtClean="0"/>
              <a:pPr/>
              <a:t>53</a:t>
            </a:fld>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C898680-966D-48ED-A36D-9F02A0B1F3BC}" type="slidenum">
              <a:rPr lang="en-US" smtClean="0"/>
              <a:pPr/>
              <a:t>54</a:t>
            </a:fld>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Point at that some rations</a:t>
            </a:r>
            <a:r>
              <a:rPr lang="en-US" baseline="0" dirty="0" smtClean="0"/>
              <a:t> don’t need to be mixed.  Everything they need is in one bag.  Complete feeds can be found for almost any species… dog food, cat food, etc.</a:t>
            </a:r>
            <a:endParaRPr lang="en-US" dirty="0"/>
          </a:p>
        </p:txBody>
      </p:sp>
      <p:sp>
        <p:nvSpPr>
          <p:cNvPr id="4" name="Slide Number Placeholder 3"/>
          <p:cNvSpPr>
            <a:spLocks noGrp="1"/>
          </p:cNvSpPr>
          <p:nvPr>
            <p:ph type="sldNum" sz="quarter" idx="10"/>
          </p:nvPr>
        </p:nvSpPr>
        <p:spPr/>
        <p:txBody>
          <a:bodyPr/>
          <a:lstStyle/>
          <a:p>
            <a:fld id="{3C898680-966D-48ED-A36D-9F02A0B1F3BC}" type="slidenum">
              <a:rPr lang="en-US" smtClean="0"/>
              <a:pPr/>
              <a:t>55</a:t>
            </a:fld>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C898680-966D-48ED-A36D-9F02A0B1F3BC}" type="slidenum">
              <a:rPr lang="en-US" smtClean="0"/>
              <a:pPr/>
              <a:t>56</a:t>
            </a:fld>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C898680-966D-48ED-A36D-9F02A0B1F3BC}" type="slidenum">
              <a:rPr lang="en-US" smtClean="0"/>
              <a:pPr/>
              <a:t>57</a:t>
            </a:fld>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C898680-966D-48ED-A36D-9F02A0B1F3BC}" type="slidenum">
              <a:rPr lang="en-US" smtClean="0"/>
              <a:pPr/>
              <a:t>58</a:t>
            </a:fld>
            <a:endParaRPr 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C898680-966D-48ED-A36D-9F02A0B1F3BC}" type="slidenum">
              <a:rPr lang="en-US" smtClean="0"/>
              <a:pPr/>
              <a:t>59</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C898680-966D-48ED-A36D-9F02A0B1F3BC}" type="slidenum">
              <a:rPr lang="en-US" smtClean="0"/>
              <a:pPr/>
              <a:t>6</a:t>
            </a:fld>
            <a:endParaRPr 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C898680-966D-48ED-A36D-9F02A0B1F3BC}" type="slidenum">
              <a:rPr lang="en-US" smtClean="0"/>
              <a:pPr/>
              <a:t>60</a:t>
            </a:fld>
            <a:endParaRPr 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C898680-966D-48ED-A36D-9F02A0B1F3BC}" type="slidenum">
              <a:rPr lang="en-US" smtClean="0"/>
              <a:pPr/>
              <a:t>61</a:t>
            </a:fld>
            <a:endParaRPr 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C898680-966D-48ED-A36D-9F02A0B1F3BC}" type="slidenum">
              <a:rPr lang="en-US" smtClean="0"/>
              <a:pPr/>
              <a:t>62</a:t>
            </a:fld>
            <a:endParaRPr 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C898680-966D-48ED-A36D-9F02A0B1F3BC}" type="slidenum">
              <a:rPr lang="en-US" smtClean="0"/>
              <a:pPr/>
              <a:t>63</a:t>
            </a:fld>
            <a:endParaRPr 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C898680-966D-48ED-A36D-9F02A0B1F3BC}" type="slidenum">
              <a:rPr lang="en-US" smtClean="0"/>
              <a:pPr/>
              <a:t>64</a:t>
            </a:fld>
            <a:endParaRPr 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C898680-966D-48ED-A36D-9F02A0B1F3BC}" type="slidenum">
              <a:rPr lang="en-US" smtClean="0"/>
              <a:pPr/>
              <a:t>65</a:t>
            </a:fld>
            <a:endParaRPr 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C898680-966D-48ED-A36D-9F02A0B1F3BC}" type="slidenum">
              <a:rPr lang="en-US" smtClean="0"/>
              <a:pPr/>
              <a:t>66</a:t>
            </a:fld>
            <a:endParaRPr 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C898680-966D-48ED-A36D-9F02A0B1F3BC}" type="slidenum">
              <a:rPr lang="en-US" smtClean="0"/>
              <a:pPr/>
              <a:t>67</a:t>
            </a:fld>
            <a:endParaRPr 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C898680-966D-48ED-A36D-9F02A0B1F3BC}" type="slidenum">
              <a:rPr lang="en-US" smtClean="0"/>
              <a:pPr/>
              <a:t>68</a:t>
            </a:fld>
            <a:endParaRPr lang="en-US"/>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C898680-966D-48ED-A36D-9F02A0B1F3BC}" type="slidenum">
              <a:rPr lang="en-US" smtClean="0"/>
              <a:pPr/>
              <a:t>69</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C898680-966D-48ED-A36D-9F02A0B1F3BC}" type="slidenum">
              <a:rPr lang="en-US" smtClean="0"/>
              <a:pPr/>
              <a:t>7</a:t>
            </a:fld>
            <a:endParaRPr lang="en-US"/>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C898680-966D-48ED-A36D-9F02A0B1F3BC}" type="slidenum">
              <a:rPr lang="en-US" smtClean="0"/>
              <a:pPr/>
              <a:t>70</a:t>
            </a:fld>
            <a:endParaRPr lang="en-US"/>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C898680-966D-48ED-A36D-9F02A0B1F3BC}" type="slidenum">
              <a:rPr lang="en-US" smtClean="0"/>
              <a:pPr/>
              <a:t>71</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C898680-966D-48ED-A36D-9F02A0B1F3BC}" type="slidenum">
              <a:rPr lang="en-US" smtClean="0"/>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C898680-966D-48ED-A36D-9F02A0B1F3BC}" type="slidenum">
              <a:rPr lang="en-US" smtClean="0"/>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454289B-B3BC-41EA-9703-C5EB71B3F0E3}" type="datetimeFigureOut">
              <a:rPr lang="en-US" smtClean="0"/>
              <a:pPr/>
              <a:t>11/21/13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36ADD6-7B1C-47CC-853C-F295D8142252}"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xmlns:p14="http://schemas.microsoft.com/office/powerpoint/2010/main" spd="slow">
        <p:split orient="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454289B-B3BC-41EA-9703-C5EB71B3F0E3}" type="datetimeFigureOut">
              <a:rPr lang="en-US" smtClean="0"/>
              <a:pPr/>
              <a:t>11/21/13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36ADD6-7B1C-47CC-853C-F295D8142252}"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xmlns:p14="http://schemas.microsoft.com/office/powerpoint/2010/main" spd="slow">
        <p:split orient="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454289B-B3BC-41EA-9703-C5EB71B3F0E3}" type="datetimeFigureOut">
              <a:rPr lang="en-US" smtClean="0"/>
              <a:pPr/>
              <a:t>11/21/13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36ADD6-7B1C-47CC-853C-F295D8142252}"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xmlns:p14="http://schemas.microsoft.com/office/powerpoint/2010/main" spd="slow">
        <p:split orient="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454289B-B3BC-41EA-9703-C5EB71B3F0E3}" type="datetimeFigureOut">
              <a:rPr lang="en-US" smtClean="0"/>
              <a:pPr/>
              <a:t>11/21/13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36ADD6-7B1C-47CC-853C-F295D8142252}"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xmlns:p14="http://schemas.microsoft.com/office/powerpoint/2010/main" spd="slow">
        <p:split orient="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454289B-B3BC-41EA-9703-C5EB71B3F0E3}" type="datetimeFigureOut">
              <a:rPr lang="en-US" smtClean="0"/>
              <a:pPr/>
              <a:t>11/21/13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36ADD6-7B1C-47CC-853C-F295D8142252}"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xmlns:p14="http://schemas.microsoft.com/office/powerpoint/2010/main" spd="slow">
        <p:split orient="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454289B-B3BC-41EA-9703-C5EB71B3F0E3}" type="datetimeFigureOut">
              <a:rPr lang="en-US" smtClean="0"/>
              <a:pPr/>
              <a:t>11/21/13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736ADD6-7B1C-47CC-853C-F295D8142252}"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xmlns:p14="http://schemas.microsoft.com/office/powerpoint/2010/main" spd="slow">
        <p:split orient="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454289B-B3BC-41EA-9703-C5EB71B3F0E3}" type="datetimeFigureOut">
              <a:rPr lang="en-US" smtClean="0"/>
              <a:pPr/>
              <a:t>11/21/13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736ADD6-7B1C-47CC-853C-F295D8142252}"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xmlns:p14="http://schemas.microsoft.com/office/powerpoint/2010/main" spd="slow">
        <p:split orient="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454289B-B3BC-41EA-9703-C5EB71B3F0E3}" type="datetimeFigureOut">
              <a:rPr lang="en-US" smtClean="0"/>
              <a:pPr/>
              <a:t>11/21/13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736ADD6-7B1C-47CC-853C-F295D8142252}"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xmlns:p14="http://schemas.microsoft.com/office/powerpoint/2010/main" spd="slow">
        <p:split orient="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54289B-B3BC-41EA-9703-C5EB71B3F0E3}" type="datetimeFigureOut">
              <a:rPr lang="en-US" smtClean="0"/>
              <a:pPr/>
              <a:t>11/21/13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736ADD6-7B1C-47CC-853C-F295D8142252}"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xmlns:p14="http://schemas.microsoft.com/office/powerpoint/2010/main" spd="slow">
        <p:split orient="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454289B-B3BC-41EA-9703-C5EB71B3F0E3}" type="datetimeFigureOut">
              <a:rPr lang="en-US" smtClean="0"/>
              <a:pPr/>
              <a:t>11/21/13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736ADD6-7B1C-47CC-853C-F295D8142252}"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xmlns:p14="http://schemas.microsoft.com/office/powerpoint/2010/main" spd="slow">
        <p:split orient="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454289B-B3BC-41EA-9703-C5EB71B3F0E3}" type="datetimeFigureOut">
              <a:rPr lang="en-US" smtClean="0"/>
              <a:pPr/>
              <a:t>11/21/13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736ADD6-7B1C-47CC-853C-F295D8142252}"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xmlns:p14="http://schemas.microsoft.com/office/powerpoint/2010/main" spd="slow">
        <p:split orient="vert"/>
      </p:transition>
    </mc:Fallback>
  </mc:AlternateContent>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jp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54289B-B3BC-41EA-9703-C5EB71B3F0E3}" type="datetimeFigureOut">
              <a:rPr lang="en-US" smtClean="0"/>
              <a:pPr/>
              <a:t>11/21/13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736ADD6-7B1C-47CC-853C-F295D8142252}"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xmlns:p14="http://schemas.microsoft.com/office/powerpoint/2010/main" spd="slow">
        <p:split orient="vert"/>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4" Type="http://schemas.openxmlformats.org/officeDocument/2006/relationships/image" Target="../media/image9.jpeg"/><Relationship Id="rId1" Type="http://schemas.openxmlformats.org/officeDocument/2006/relationships/slideLayout" Target="../slideLayouts/slideLayout1.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image" Target="../media/image13.png"/><Relationship Id="rId1" Type="http://schemas.openxmlformats.org/officeDocument/2006/relationships/slideLayout" Target="../slideLayouts/slideLayout1.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4.jpeg"/></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jpeg"/><Relationship Id="rId5" Type="http://schemas.openxmlformats.org/officeDocument/2006/relationships/image" Target="../media/image17.png"/><Relationship Id="rId1" Type="http://schemas.openxmlformats.org/officeDocument/2006/relationships/slideLayout" Target="../slideLayouts/slideLayout1.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8.jpeg"/></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22.png"/><Relationship Id="rId7" Type="http://schemas.openxmlformats.org/officeDocument/2006/relationships/image" Target="../media/image23.png"/><Relationship Id="rId8" Type="http://schemas.openxmlformats.org/officeDocument/2006/relationships/image" Target="../media/image24.jpeg"/><Relationship Id="rId1" Type="http://schemas.openxmlformats.org/officeDocument/2006/relationships/slideLayout" Target="../slideLayouts/slideLayout1.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4" Type="http://schemas.openxmlformats.org/officeDocument/2006/relationships/image" Target="../media/image26.jpeg"/><Relationship Id="rId5" Type="http://schemas.openxmlformats.org/officeDocument/2006/relationships/image" Target="../media/image27.jpeg"/><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image" Target="../media/image25.jpeg"/><Relationship Id="rId4" Type="http://schemas.openxmlformats.org/officeDocument/2006/relationships/image" Target="../media/image28.png"/><Relationship Id="rId5" Type="http://schemas.openxmlformats.org/officeDocument/2006/relationships/image" Target="../media/image26.jpeg"/><Relationship Id="rId6" Type="http://schemas.openxmlformats.org/officeDocument/2006/relationships/image" Target="../media/image27.jpeg"/><Relationship Id="rId1" Type="http://schemas.openxmlformats.org/officeDocument/2006/relationships/slideLayout" Target="../slideLayouts/slideLayout7.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jpeg"/><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1.xml"/><Relationship Id="rId3" Type="http://schemas.openxmlformats.org/officeDocument/2006/relationships/image" Target="../media/image29.jpeg"/></Relationships>
</file>

<file path=ppt/slides/_rels/slide22.xml.rels><?xml version="1.0" encoding="UTF-8" standalone="yes"?>
<Relationships xmlns="http://schemas.openxmlformats.org/package/2006/relationships"><Relationship Id="rId3" Type="http://schemas.openxmlformats.org/officeDocument/2006/relationships/image" Target="../media/image30.jpeg"/><Relationship Id="rId4" Type="http://schemas.openxmlformats.org/officeDocument/2006/relationships/image" Target="../media/image31.jpeg"/><Relationship Id="rId1" Type="http://schemas.openxmlformats.org/officeDocument/2006/relationships/slideLayout" Target="../slideLayouts/slideLayout7.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3.png"/><Relationship Id="rId1" Type="http://schemas.openxmlformats.org/officeDocument/2006/relationships/slideLayout" Target="../slideLayouts/slideLayout7.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4.xml"/><Relationship Id="rId3" Type="http://schemas.openxmlformats.org/officeDocument/2006/relationships/image" Target="../media/image34.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image" Target="../media/image35.jpeg"/><Relationship Id="rId4" Type="http://schemas.openxmlformats.org/officeDocument/2006/relationships/image" Target="../media/image36.jpeg"/><Relationship Id="rId1" Type="http://schemas.openxmlformats.org/officeDocument/2006/relationships/slideLayout" Target="../slideLayouts/slideLayout7.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7.xml"/><Relationship Id="rId3" Type="http://schemas.openxmlformats.org/officeDocument/2006/relationships/image" Target="../media/image37.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8.xml"/><Relationship Id="rId3" Type="http://schemas.openxmlformats.org/officeDocument/2006/relationships/image" Target="../media/image38.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9.xml"/><Relationship Id="rId3" Type="http://schemas.openxmlformats.org/officeDocument/2006/relationships/image" Target="../media/image39.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40.jpeg"/><Relationship Id="rId4" Type="http://schemas.openxmlformats.org/officeDocument/2006/relationships/image" Target="../media/image41.jpeg"/><Relationship Id="rId1" Type="http://schemas.openxmlformats.org/officeDocument/2006/relationships/slideLayout" Target="../slideLayouts/slideLayout7.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image" Target="../media/image42.jpeg"/><Relationship Id="rId4" Type="http://schemas.openxmlformats.org/officeDocument/2006/relationships/image" Target="../media/image43.png"/><Relationship Id="rId1" Type="http://schemas.openxmlformats.org/officeDocument/2006/relationships/slideLayout" Target="../slideLayouts/slideLayout7.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image" Target="../media/image44.jpeg"/><Relationship Id="rId4" Type="http://schemas.openxmlformats.org/officeDocument/2006/relationships/image" Target="../media/image45.png"/><Relationship Id="rId1" Type="http://schemas.openxmlformats.org/officeDocument/2006/relationships/slideLayout" Target="../slideLayouts/slideLayout7.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46.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 Id="rId3" Type="http://schemas.openxmlformats.org/officeDocument/2006/relationships/image" Target="../media/image46.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 Id="rId3" Type="http://schemas.openxmlformats.org/officeDocument/2006/relationships/image" Target="../media/image46.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 Id="rId3" Type="http://schemas.openxmlformats.org/officeDocument/2006/relationships/image" Target="../media/image46.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 Id="rId3" Type="http://schemas.openxmlformats.org/officeDocument/2006/relationships/image" Target="../media/image4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0.xml"/><Relationship Id="rId3" Type="http://schemas.openxmlformats.org/officeDocument/2006/relationships/image" Target="../media/image46.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1.xml"/><Relationship Id="rId3" Type="http://schemas.openxmlformats.org/officeDocument/2006/relationships/image" Target="../media/image46.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2.xml"/><Relationship Id="rId3" Type="http://schemas.openxmlformats.org/officeDocument/2006/relationships/image" Target="../media/image47.png"/></Relationships>
</file>

<file path=ppt/slides/_rels/slide43.xml.rels><?xml version="1.0" encoding="UTF-8" standalone="yes"?>
<Relationships xmlns="http://schemas.openxmlformats.org/package/2006/relationships"><Relationship Id="rId3" Type="http://schemas.openxmlformats.org/officeDocument/2006/relationships/image" Target="../media/image48.png"/><Relationship Id="rId4" Type="http://schemas.openxmlformats.org/officeDocument/2006/relationships/image" Target="../media/image49.png"/><Relationship Id="rId5" Type="http://schemas.openxmlformats.org/officeDocument/2006/relationships/image" Target="../media/image50.png"/><Relationship Id="rId6" Type="http://schemas.openxmlformats.org/officeDocument/2006/relationships/image" Target="../media/image51.png"/><Relationship Id="rId1" Type="http://schemas.openxmlformats.org/officeDocument/2006/relationships/slideLayout" Target="../slideLayouts/slideLayout7.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3" Type="http://schemas.openxmlformats.org/officeDocument/2006/relationships/image" Target="../media/image52.png"/><Relationship Id="rId4" Type="http://schemas.openxmlformats.org/officeDocument/2006/relationships/image" Target="../media/image53.png"/><Relationship Id="rId5" Type="http://schemas.openxmlformats.org/officeDocument/2006/relationships/image" Target="../media/image54.png"/><Relationship Id="rId6" Type="http://schemas.openxmlformats.org/officeDocument/2006/relationships/image" Target="../media/image55.png"/><Relationship Id="rId1" Type="http://schemas.openxmlformats.org/officeDocument/2006/relationships/slideLayout" Target="../slideLayouts/slideLayout7.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3" Type="http://schemas.openxmlformats.org/officeDocument/2006/relationships/image" Target="../media/image56.png"/><Relationship Id="rId4" Type="http://schemas.openxmlformats.org/officeDocument/2006/relationships/image" Target="../media/image57.png"/><Relationship Id="rId1" Type="http://schemas.openxmlformats.org/officeDocument/2006/relationships/slideLayout" Target="../slideLayouts/slideLayout7.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8.xml"/><Relationship Id="rId3" Type="http://schemas.openxmlformats.org/officeDocument/2006/relationships/image" Target="../media/image58.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4.xml"/><Relationship Id="rId3" Type="http://schemas.openxmlformats.org/officeDocument/2006/relationships/image" Target="../media/image59.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5.xml"/><Relationship Id="rId3" Type="http://schemas.openxmlformats.org/officeDocument/2006/relationships/image" Target="../media/image60.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6.xml"/><Relationship Id="rId3" Type="http://schemas.openxmlformats.org/officeDocument/2006/relationships/image" Target="../media/image61.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5.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8.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0.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8288" y="381000"/>
            <a:ext cx="7315200" cy="1470025"/>
          </a:xfrm>
        </p:spPr>
        <p:txBody>
          <a:bodyPr>
            <a:noAutofit/>
          </a:bodyPr>
          <a:lstStyle/>
          <a:p>
            <a:r>
              <a:rPr lang="en-US" sz="4800" dirty="0" smtClean="0">
                <a:latin typeface="Times New Roman" pitchFamily="18" charset="0"/>
                <a:cs typeface="Times New Roman" pitchFamily="18" charset="0"/>
              </a:rPr>
              <a:t>Why is understanding animal nutrition important?</a:t>
            </a:r>
            <a:endParaRPr lang="en-US" sz="4800" dirty="0">
              <a:latin typeface="Times New Roman" pitchFamily="18" charset="0"/>
              <a:cs typeface="Times New Roman" pitchFamily="18" charset="0"/>
            </a:endParaRPr>
          </a:p>
        </p:txBody>
      </p:sp>
      <p:sp>
        <p:nvSpPr>
          <p:cNvPr id="3" name="TextBox 2"/>
          <p:cNvSpPr txBox="1"/>
          <p:nvPr/>
        </p:nvSpPr>
        <p:spPr>
          <a:xfrm>
            <a:off x="0" y="2474578"/>
            <a:ext cx="7315200" cy="3970318"/>
          </a:xfrm>
          <a:prstGeom prst="rect">
            <a:avLst/>
          </a:prstGeom>
          <a:noFill/>
        </p:spPr>
        <p:txBody>
          <a:bodyPr wrap="square" rtlCol="0">
            <a:spAutoFit/>
          </a:bodyPr>
          <a:lstStyle/>
          <a:p>
            <a:pPr marL="342900" indent="-342900">
              <a:buFont typeface="Arial" pitchFamily="34" charset="0"/>
              <a:buChar char="•"/>
            </a:pPr>
            <a:r>
              <a:rPr lang="en-US" sz="2800" dirty="0" smtClean="0">
                <a:solidFill>
                  <a:srgbClr val="0070C0"/>
                </a:solidFill>
                <a:latin typeface="Bodoni MT" pitchFamily="18" charset="0"/>
                <a:cs typeface="Vrinda" pitchFamily="2" charset="0"/>
              </a:rPr>
              <a:t>Divide into 8 groups.  Each group needs 1 sheet of paper</a:t>
            </a:r>
          </a:p>
          <a:p>
            <a:pPr marL="342900" indent="-342900">
              <a:buFont typeface="Arial" pitchFamily="34" charset="0"/>
              <a:buChar char="•"/>
            </a:pPr>
            <a:endParaRPr lang="en-US" sz="2800" dirty="0" smtClean="0">
              <a:solidFill>
                <a:srgbClr val="0070C0"/>
              </a:solidFill>
              <a:latin typeface="Bodoni MT" pitchFamily="18" charset="0"/>
              <a:cs typeface="Vrinda" pitchFamily="2" charset="0"/>
            </a:endParaRPr>
          </a:p>
          <a:p>
            <a:pPr marL="342900" indent="-342900">
              <a:buFont typeface="Arial" pitchFamily="34" charset="0"/>
              <a:buChar char="•"/>
            </a:pPr>
            <a:r>
              <a:rPr lang="en-US" sz="2800" dirty="0" smtClean="0">
                <a:solidFill>
                  <a:srgbClr val="0070C0"/>
                </a:solidFill>
                <a:latin typeface="Bodoni MT" pitchFamily="18" charset="0"/>
                <a:cs typeface="Vrinda" pitchFamily="2" charset="0"/>
              </a:rPr>
              <a:t>You have 10 minutes to work with your group to answer the 2 questions on your paper. </a:t>
            </a:r>
          </a:p>
          <a:p>
            <a:endParaRPr lang="en-US" sz="2800" dirty="0" smtClean="0">
              <a:solidFill>
                <a:srgbClr val="0070C0"/>
              </a:solidFill>
              <a:latin typeface="Bodoni MT" pitchFamily="18" charset="0"/>
              <a:cs typeface="Vrinda" pitchFamily="2" charset="0"/>
            </a:endParaRPr>
          </a:p>
          <a:p>
            <a:pPr marL="342900" indent="-342900">
              <a:buFont typeface="Arial" pitchFamily="34" charset="0"/>
              <a:buChar char="•"/>
            </a:pPr>
            <a:r>
              <a:rPr lang="en-US" sz="2800" dirty="0" smtClean="0">
                <a:solidFill>
                  <a:srgbClr val="0070C0"/>
                </a:solidFill>
                <a:latin typeface="Bodoni MT" pitchFamily="18" charset="0"/>
                <a:cs typeface="Vrinda" pitchFamily="2" charset="0"/>
              </a:rPr>
              <a:t>When you are done, write your answers on the board </a:t>
            </a:r>
            <a:endParaRPr lang="en-US" sz="2800" dirty="0">
              <a:solidFill>
                <a:srgbClr val="0070C0"/>
              </a:solidFill>
              <a:latin typeface="Bodoni MT" pitchFamily="18" charset="0"/>
              <a:cs typeface="Vrinda" pitchFamily="2" charset="0"/>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xmlns:p14="http://schemas.microsoft.com/office/powerpoint/2010/main" spd="slow">
        <p:split orient="vert"/>
      </p:transition>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0"/>
            <a:ext cx="4321376" cy="369332"/>
          </a:xfrm>
          <a:prstGeom prst="rect">
            <a:avLst/>
          </a:prstGeom>
        </p:spPr>
        <p:txBody>
          <a:bodyPr wrap="none">
            <a:spAutoFit/>
          </a:bodyPr>
          <a:lstStyle/>
          <a:p>
            <a:pPr algn="ctr"/>
            <a:r>
              <a:rPr lang="en-US" dirty="0" smtClean="0">
                <a:latin typeface="Bodoni MT" pitchFamily="18" charset="0"/>
                <a:cs typeface="Vrinda" pitchFamily="2" charset="0"/>
              </a:rPr>
              <a:t>A.  List essential nutrients &amp; their function</a:t>
            </a:r>
          </a:p>
        </p:txBody>
      </p:sp>
      <p:sp>
        <p:nvSpPr>
          <p:cNvPr id="12" name="Text Box 2"/>
          <p:cNvSpPr txBox="1">
            <a:spLocks noChangeArrowheads="1"/>
          </p:cNvSpPr>
          <p:nvPr/>
        </p:nvSpPr>
        <p:spPr bwMode="auto">
          <a:xfrm>
            <a:off x="0" y="457200"/>
            <a:ext cx="7327900" cy="1938992"/>
          </a:xfrm>
          <a:prstGeom prst="rect">
            <a:avLst/>
          </a:prstGeom>
          <a:noFill/>
          <a:ln w="9525">
            <a:noFill/>
            <a:miter lim="800000"/>
            <a:headEnd/>
            <a:tailEnd/>
          </a:ln>
          <a:effectLst/>
        </p:spPr>
        <p:txBody>
          <a:bodyPr>
            <a:spAutoFit/>
          </a:bodyPr>
          <a:lstStyle/>
          <a:p>
            <a:r>
              <a:rPr lang="en-US" sz="3200" dirty="0">
                <a:solidFill>
                  <a:srgbClr val="0000FF"/>
                </a:solidFill>
              </a:rPr>
              <a:t>The Six </a:t>
            </a:r>
            <a:r>
              <a:rPr lang="en-US" sz="3200" dirty="0" smtClean="0">
                <a:solidFill>
                  <a:srgbClr val="0000FF"/>
                </a:solidFill>
              </a:rPr>
              <a:t>Essential Nutrients</a:t>
            </a:r>
          </a:p>
          <a:p>
            <a:pPr algn="ctr"/>
            <a:r>
              <a:rPr lang="en-US" sz="8800" b="1" dirty="0" smtClean="0">
                <a:solidFill>
                  <a:srgbClr val="0000FF"/>
                </a:solidFill>
                <a:effectLst>
                  <a:outerShdw blurRad="38100" dist="38100" dir="2700000" algn="tl">
                    <a:srgbClr val="000000">
                      <a:alpha val="43137"/>
                    </a:srgbClr>
                  </a:outerShdw>
                </a:effectLst>
              </a:rPr>
              <a:t>Water</a:t>
            </a:r>
            <a:endParaRPr lang="en-US" sz="8800" b="1" dirty="0">
              <a:solidFill>
                <a:srgbClr val="0000FF"/>
              </a:solidFill>
              <a:effectLst>
                <a:outerShdw blurRad="38100" dist="38100" dir="2700000" algn="tl">
                  <a:srgbClr val="000000">
                    <a:alpha val="43137"/>
                  </a:srgbClr>
                </a:outerShdw>
              </a:effectLst>
            </a:endParaRPr>
          </a:p>
        </p:txBody>
      </p:sp>
      <p:sp>
        <p:nvSpPr>
          <p:cNvPr id="13" name="Text Box 3"/>
          <p:cNvSpPr txBox="1">
            <a:spLocks noChangeArrowheads="1"/>
          </p:cNvSpPr>
          <p:nvPr/>
        </p:nvSpPr>
        <p:spPr bwMode="auto">
          <a:xfrm>
            <a:off x="76200" y="2133600"/>
            <a:ext cx="7239000" cy="2431435"/>
          </a:xfrm>
          <a:prstGeom prst="rect">
            <a:avLst/>
          </a:prstGeom>
          <a:noFill/>
          <a:ln w="9525">
            <a:noFill/>
            <a:miter lim="800000"/>
            <a:headEnd/>
            <a:tailEnd/>
          </a:ln>
          <a:effectLst/>
        </p:spPr>
        <p:txBody>
          <a:bodyPr wrap="square">
            <a:spAutoFit/>
          </a:bodyPr>
          <a:lstStyle/>
          <a:p>
            <a:pPr marL="457200" indent="-457200">
              <a:buFont typeface="Arial"/>
              <a:buChar char="•"/>
            </a:pPr>
            <a:r>
              <a:rPr lang="en-US" sz="3200" dirty="0" smtClean="0"/>
              <a:t>  Animal’s body is made up of 70% water</a:t>
            </a:r>
          </a:p>
          <a:p>
            <a:pPr marL="171450" indent="-171450">
              <a:buFont typeface="Arial"/>
              <a:buChar char="•"/>
            </a:pPr>
            <a:endParaRPr lang="en-US" sz="1200" dirty="0" smtClean="0"/>
          </a:p>
          <a:p>
            <a:pPr marL="457200" indent="-457200">
              <a:buFont typeface="Arial"/>
              <a:buChar char="•"/>
            </a:pPr>
            <a:r>
              <a:rPr lang="en-US" sz="3200" dirty="0" smtClean="0"/>
              <a:t>  Necessary for proper organ function</a:t>
            </a:r>
          </a:p>
          <a:p>
            <a:pPr marL="171450" indent="-171450">
              <a:buFont typeface="Arial"/>
              <a:buChar char="•"/>
            </a:pPr>
            <a:endParaRPr lang="en-US" sz="1200" dirty="0" smtClean="0"/>
          </a:p>
          <a:p>
            <a:pPr marL="457200" indent="-457200">
              <a:buFont typeface="Arial"/>
              <a:buChar char="•"/>
            </a:pPr>
            <a:r>
              <a:rPr lang="en-US" sz="3200" dirty="0" smtClean="0"/>
              <a:t>  Vital to sustaining life</a:t>
            </a:r>
            <a:endParaRPr lang="en-US" dirty="0"/>
          </a:p>
        </p:txBody>
      </p:sp>
      <p:pic>
        <p:nvPicPr>
          <p:cNvPr id="11" name="Picture 10" descr="horse in water.jpg"/>
          <p:cNvPicPr>
            <a:picLocks noChangeAspect="1"/>
          </p:cNvPicPr>
          <p:nvPr/>
        </p:nvPicPr>
        <p:blipFill>
          <a:blip r:embed="rId3" cstate="print"/>
          <a:stretch>
            <a:fillRect/>
          </a:stretch>
        </p:blipFill>
        <p:spPr>
          <a:xfrm>
            <a:off x="4419600" y="4495800"/>
            <a:ext cx="2133600" cy="2222500"/>
          </a:xfrm>
          <a:prstGeom prst="rect">
            <a:avLst/>
          </a:prstGeom>
        </p:spPr>
      </p:pic>
      <p:pic>
        <p:nvPicPr>
          <p:cNvPr id="14" name="Picture 13" descr="Cows-and-horse-using-water.jpg"/>
          <p:cNvPicPr>
            <a:picLocks noChangeAspect="1"/>
          </p:cNvPicPr>
          <p:nvPr/>
        </p:nvPicPr>
        <p:blipFill>
          <a:blip r:embed="rId4" cstate="print"/>
          <a:stretch>
            <a:fillRect/>
          </a:stretch>
        </p:blipFill>
        <p:spPr>
          <a:xfrm>
            <a:off x="1219200" y="4572000"/>
            <a:ext cx="2590800" cy="2056448"/>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xmlns:p14="http://schemas.microsoft.com/office/powerpoint/2010/main" spd="slow">
        <p:split orient="vert"/>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 to="" calcmode="lin" valueType="num">
                                      <p:cBhvr>
                                        <p:cTn id="7" dur="1" fill="hold"/>
                                        <p:tgtEl>
                                          <p:spTgt spid="1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13">
                                            <p:txEl>
                                              <p:pRg st="2" end="2"/>
                                            </p:txEl>
                                          </p:spTgt>
                                        </p:tgtEl>
                                        <p:attrNameLst>
                                          <p:attrName>style.visibility</p:attrName>
                                        </p:attrNameLst>
                                      </p:cBhvr>
                                      <p:to>
                                        <p:strVal val="visible"/>
                                      </p:to>
                                    </p:set>
                                    <p:anim to="" calcmode="lin" valueType="num">
                                      <p:cBhvr>
                                        <p:cTn id="12" dur="1" fill="hold"/>
                                        <p:tgtEl>
                                          <p:spTgt spid="13">
                                            <p:txEl>
                                              <p:pRg st="2" end="2"/>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13">
                                            <p:txEl>
                                              <p:pRg st="4" end="4"/>
                                            </p:txEl>
                                          </p:spTgt>
                                        </p:tgtEl>
                                        <p:attrNameLst>
                                          <p:attrName>style.visibility</p:attrName>
                                        </p:attrNameLst>
                                      </p:cBhvr>
                                      <p:to>
                                        <p:strVal val="visible"/>
                                      </p:to>
                                    </p:set>
                                    <p:anim to="" calcmode="lin" valueType="num">
                                      <p:cBhvr>
                                        <p:cTn id="17" dur="1" fill="hold"/>
                                        <p:tgtEl>
                                          <p:spTgt spid="13">
                                            <p:txEl>
                                              <p:pRg st="4" end="4"/>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0"/>
            <a:ext cx="4321376" cy="369332"/>
          </a:xfrm>
          <a:prstGeom prst="rect">
            <a:avLst/>
          </a:prstGeom>
        </p:spPr>
        <p:txBody>
          <a:bodyPr wrap="none">
            <a:spAutoFit/>
          </a:bodyPr>
          <a:lstStyle/>
          <a:p>
            <a:pPr algn="ctr"/>
            <a:r>
              <a:rPr lang="en-US" dirty="0" smtClean="0">
                <a:latin typeface="Bodoni MT" pitchFamily="18" charset="0"/>
                <a:cs typeface="Vrinda" pitchFamily="2" charset="0"/>
              </a:rPr>
              <a:t>A.  List essential nutrients &amp; their function</a:t>
            </a:r>
          </a:p>
        </p:txBody>
      </p:sp>
      <p:sp>
        <p:nvSpPr>
          <p:cNvPr id="12" name="Text Box 2"/>
          <p:cNvSpPr txBox="1">
            <a:spLocks noChangeArrowheads="1"/>
          </p:cNvSpPr>
          <p:nvPr/>
        </p:nvSpPr>
        <p:spPr bwMode="auto">
          <a:xfrm>
            <a:off x="0" y="306050"/>
            <a:ext cx="7327900" cy="1446550"/>
          </a:xfrm>
          <a:prstGeom prst="rect">
            <a:avLst/>
          </a:prstGeom>
          <a:noFill/>
          <a:ln w="9525">
            <a:noFill/>
            <a:miter lim="800000"/>
            <a:headEnd/>
            <a:tailEnd/>
          </a:ln>
          <a:effectLst/>
        </p:spPr>
        <p:txBody>
          <a:bodyPr>
            <a:spAutoFit/>
          </a:bodyPr>
          <a:lstStyle/>
          <a:p>
            <a:pPr algn="ctr"/>
            <a:r>
              <a:rPr lang="en-US" sz="4400" b="1" dirty="0" smtClean="0">
                <a:solidFill>
                  <a:srgbClr val="0000FF"/>
                </a:solidFill>
                <a:effectLst>
                  <a:outerShdw blurRad="38100" dist="38100" dir="2700000" algn="tl">
                    <a:srgbClr val="000000">
                      <a:alpha val="43137"/>
                    </a:srgbClr>
                  </a:outerShdw>
                </a:effectLst>
              </a:rPr>
              <a:t>Where can you find Nutrient Contents of animal feed?</a:t>
            </a:r>
            <a:endParaRPr lang="en-US" sz="4400" b="1" dirty="0">
              <a:solidFill>
                <a:srgbClr val="0000FF"/>
              </a:solidFill>
              <a:effectLst>
                <a:outerShdw blurRad="38100" dist="38100" dir="2700000" algn="tl">
                  <a:srgbClr val="000000">
                    <a:alpha val="43137"/>
                  </a:srgbClr>
                </a:outerShdw>
              </a:effectLst>
            </a:endParaRPr>
          </a:p>
        </p:txBody>
      </p:sp>
      <p:graphicFrame>
        <p:nvGraphicFramePr>
          <p:cNvPr id="2" name="Table 1"/>
          <p:cNvGraphicFramePr>
            <a:graphicFrameLocks noGrp="1"/>
          </p:cNvGraphicFramePr>
          <p:nvPr>
            <p:extLst>
              <p:ext uri="{D42A27DB-BD31-4B8C-83A1-F6EECF244321}">
                <p14:modId xmlns:p14="http://schemas.microsoft.com/office/powerpoint/2010/main" val="1848337318"/>
              </p:ext>
            </p:extLst>
          </p:nvPr>
        </p:nvGraphicFramePr>
        <p:xfrm>
          <a:off x="2438400" y="2133600"/>
          <a:ext cx="4724400" cy="4096134"/>
        </p:xfrm>
        <a:graphic>
          <a:graphicData uri="http://schemas.openxmlformats.org/drawingml/2006/table">
            <a:tbl>
              <a:tblPr>
                <a:tableStyleId>{21E4AEA4-8DFA-4A89-87EB-49C32662AFE0}</a:tableStyleId>
              </a:tblPr>
              <a:tblGrid>
                <a:gridCol w="2515903"/>
                <a:gridCol w="2208497"/>
              </a:tblGrid>
              <a:tr h="306168">
                <a:tc>
                  <a:txBody>
                    <a:bodyPr/>
                    <a:lstStyle/>
                    <a:p>
                      <a:pPr algn="ctr"/>
                      <a:r>
                        <a:rPr lang="en-US" sz="2000" dirty="0" smtClean="0">
                          <a:effectLst>
                            <a:outerShdw blurRad="38100" dist="38100" dir="2700000" algn="tl">
                              <a:srgbClr val="000000">
                                <a:alpha val="43137"/>
                              </a:srgbClr>
                            </a:outerShdw>
                          </a:effectLst>
                        </a:rPr>
                        <a:t>Nutrient</a:t>
                      </a:r>
                      <a:endParaRPr lang="en-US" sz="2000" b="1" dirty="0">
                        <a:solidFill>
                          <a:srgbClr val="0070C0"/>
                        </a:solidFill>
                        <a:effectLst>
                          <a:outerShdw blurRad="38100" dist="38100" dir="2700000" algn="tl">
                            <a:srgbClr val="000000">
                              <a:alpha val="43137"/>
                            </a:srgbClr>
                          </a:outerShdw>
                        </a:effectLst>
                      </a:endParaRPr>
                    </a:p>
                  </a:txBody>
                  <a:tcPr marL="33279" marR="33279" marT="33279" marB="33279" anchor="ctr"/>
                </a:tc>
                <a:tc>
                  <a:txBody>
                    <a:bodyPr/>
                    <a:lstStyle/>
                    <a:p>
                      <a:pPr algn="ctr"/>
                      <a:r>
                        <a:rPr lang="en-US" sz="2000" dirty="0" smtClean="0">
                          <a:effectLst>
                            <a:outerShdw blurRad="38100" dist="38100" dir="2700000" algn="tl">
                              <a:srgbClr val="000000">
                                <a:alpha val="43137"/>
                              </a:srgbClr>
                            </a:outerShdw>
                          </a:effectLst>
                        </a:rPr>
                        <a:t>Dry Matter (%)</a:t>
                      </a:r>
                      <a:endParaRPr lang="en-US" sz="2000" b="1" dirty="0">
                        <a:solidFill>
                          <a:srgbClr val="0070C0"/>
                        </a:solidFill>
                        <a:effectLst>
                          <a:outerShdw blurRad="38100" dist="38100" dir="2700000" algn="tl">
                            <a:srgbClr val="000000">
                              <a:alpha val="43137"/>
                            </a:srgbClr>
                          </a:outerShdw>
                        </a:effectLst>
                      </a:endParaRPr>
                    </a:p>
                  </a:txBody>
                  <a:tcPr marL="33279" marR="33279" marT="33279" marB="33279" anchor="ctr"/>
                </a:tc>
              </a:tr>
              <a:tr h="306168">
                <a:tc>
                  <a:txBody>
                    <a:bodyPr/>
                    <a:lstStyle/>
                    <a:p>
                      <a:pPr algn="l"/>
                      <a:r>
                        <a:rPr lang="en-US" sz="1600" dirty="0"/>
                        <a:t>Protein</a:t>
                      </a:r>
                    </a:p>
                  </a:txBody>
                  <a:tcPr marL="33279" marR="33279" marT="33279" marB="33279" anchor="ctr"/>
                </a:tc>
                <a:tc>
                  <a:txBody>
                    <a:bodyPr/>
                    <a:lstStyle/>
                    <a:p>
                      <a:pPr algn="ctr"/>
                      <a:r>
                        <a:rPr lang="en-US" sz="1600" dirty="0"/>
                        <a:t>24.5</a:t>
                      </a:r>
                    </a:p>
                  </a:txBody>
                  <a:tcPr marL="33279" marR="33279" marT="33279" marB="33279" anchor="ctr"/>
                </a:tc>
              </a:tr>
              <a:tr h="306168">
                <a:tc>
                  <a:txBody>
                    <a:bodyPr/>
                    <a:lstStyle/>
                    <a:p>
                      <a:pPr algn="l"/>
                      <a:r>
                        <a:rPr lang="en-US" sz="1600" dirty="0"/>
                        <a:t>Fat</a:t>
                      </a:r>
                    </a:p>
                  </a:txBody>
                  <a:tcPr marL="33279" marR="33279" marT="33279" marB="33279" anchor="ctr"/>
                </a:tc>
                <a:tc>
                  <a:txBody>
                    <a:bodyPr/>
                    <a:lstStyle/>
                    <a:p>
                      <a:pPr algn="ctr"/>
                      <a:r>
                        <a:rPr lang="en-US" sz="1600"/>
                        <a:t>15.8</a:t>
                      </a:r>
                    </a:p>
                  </a:txBody>
                  <a:tcPr marL="33279" marR="33279" marT="33279" marB="33279" anchor="ctr"/>
                </a:tc>
              </a:tr>
              <a:tr h="306168">
                <a:tc>
                  <a:txBody>
                    <a:bodyPr/>
                    <a:lstStyle/>
                    <a:p>
                      <a:pPr algn="l"/>
                      <a:r>
                        <a:rPr lang="en-US" sz="1600" dirty="0"/>
                        <a:t>Carbohydrate (NFE)</a:t>
                      </a:r>
                    </a:p>
                  </a:txBody>
                  <a:tcPr marL="33279" marR="33279" marT="33279" marB="33279" anchor="ctr"/>
                </a:tc>
                <a:tc>
                  <a:txBody>
                    <a:bodyPr/>
                    <a:lstStyle/>
                    <a:p>
                      <a:pPr algn="ctr"/>
                      <a:r>
                        <a:rPr lang="en-US" sz="1600"/>
                        <a:t>52.8</a:t>
                      </a:r>
                    </a:p>
                  </a:txBody>
                  <a:tcPr marL="33279" marR="33279" marT="33279" marB="33279" anchor="ctr"/>
                </a:tc>
              </a:tr>
              <a:tr h="306168">
                <a:tc>
                  <a:txBody>
                    <a:bodyPr/>
                    <a:lstStyle/>
                    <a:p>
                      <a:pPr algn="l"/>
                      <a:r>
                        <a:rPr lang="en-US" sz="1600" dirty="0"/>
                        <a:t>Crude Fiber</a:t>
                      </a:r>
                    </a:p>
                  </a:txBody>
                  <a:tcPr marL="33279" marR="33279" marT="33279" marB="33279" anchor="ctr"/>
                </a:tc>
                <a:tc>
                  <a:txBody>
                    <a:bodyPr/>
                    <a:lstStyle/>
                    <a:p>
                      <a:pPr algn="ctr"/>
                      <a:r>
                        <a:rPr lang="en-US" sz="1600" dirty="0"/>
                        <a:t>1.8</a:t>
                      </a:r>
                    </a:p>
                  </a:txBody>
                  <a:tcPr marL="33279" marR="33279" marT="33279" marB="33279" anchor="ctr"/>
                </a:tc>
              </a:tr>
              <a:tr h="306168">
                <a:tc>
                  <a:txBody>
                    <a:bodyPr/>
                    <a:lstStyle/>
                    <a:p>
                      <a:pPr algn="l"/>
                      <a:r>
                        <a:rPr lang="en-US" sz="1600" dirty="0"/>
                        <a:t>Calcium</a:t>
                      </a:r>
                    </a:p>
                  </a:txBody>
                  <a:tcPr marL="33279" marR="33279" marT="33279" marB="33279" anchor="ctr"/>
                </a:tc>
                <a:tc>
                  <a:txBody>
                    <a:bodyPr/>
                    <a:lstStyle/>
                    <a:p>
                      <a:pPr algn="ctr"/>
                      <a:r>
                        <a:rPr lang="en-US" sz="1600" dirty="0"/>
                        <a:t>0.78</a:t>
                      </a:r>
                    </a:p>
                  </a:txBody>
                  <a:tcPr marL="33279" marR="33279" marT="33279" marB="33279" anchor="ctr"/>
                </a:tc>
              </a:tr>
              <a:tr h="306168">
                <a:tc>
                  <a:txBody>
                    <a:bodyPr/>
                    <a:lstStyle/>
                    <a:p>
                      <a:pPr algn="l"/>
                      <a:r>
                        <a:rPr lang="en-US" sz="1600" dirty="0"/>
                        <a:t>Phosphorus</a:t>
                      </a:r>
                    </a:p>
                  </a:txBody>
                  <a:tcPr marL="33279" marR="33279" marT="33279" marB="33279" anchor="ctr"/>
                </a:tc>
                <a:tc>
                  <a:txBody>
                    <a:bodyPr/>
                    <a:lstStyle/>
                    <a:p>
                      <a:pPr algn="ctr"/>
                      <a:r>
                        <a:rPr lang="en-US" sz="1600" dirty="0"/>
                        <a:t>0.7</a:t>
                      </a:r>
                    </a:p>
                  </a:txBody>
                  <a:tcPr marL="33279" marR="33279" marT="33279" marB="33279" anchor="ctr"/>
                </a:tc>
              </a:tr>
              <a:tr h="306168">
                <a:tc>
                  <a:txBody>
                    <a:bodyPr/>
                    <a:lstStyle/>
                    <a:p>
                      <a:pPr algn="l"/>
                      <a:r>
                        <a:rPr lang="en-US" sz="1600"/>
                        <a:t>Sodium</a:t>
                      </a:r>
                    </a:p>
                  </a:txBody>
                  <a:tcPr marL="33279" marR="33279" marT="33279" marB="33279" anchor="ctr"/>
                </a:tc>
                <a:tc>
                  <a:txBody>
                    <a:bodyPr/>
                    <a:lstStyle/>
                    <a:p>
                      <a:pPr algn="ctr"/>
                      <a:r>
                        <a:rPr lang="en-US" sz="1600" dirty="0"/>
                        <a:t>0.30</a:t>
                      </a:r>
                    </a:p>
                  </a:txBody>
                  <a:tcPr marL="33279" marR="33279" marT="33279" marB="33279" anchor="ctr"/>
                </a:tc>
              </a:tr>
              <a:tr h="306168">
                <a:tc>
                  <a:txBody>
                    <a:bodyPr/>
                    <a:lstStyle/>
                    <a:p>
                      <a:pPr algn="l"/>
                      <a:r>
                        <a:rPr lang="en-US" sz="1600"/>
                        <a:t>Potassium</a:t>
                      </a:r>
                    </a:p>
                  </a:txBody>
                  <a:tcPr marL="33279" marR="33279" marT="33279" marB="33279" anchor="ctr"/>
                </a:tc>
                <a:tc>
                  <a:txBody>
                    <a:bodyPr/>
                    <a:lstStyle/>
                    <a:p>
                      <a:pPr algn="ctr"/>
                      <a:r>
                        <a:rPr lang="en-US" sz="1600" dirty="0"/>
                        <a:t>0.75</a:t>
                      </a:r>
                    </a:p>
                  </a:txBody>
                  <a:tcPr marL="33279" marR="33279" marT="33279" marB="33279" anchor="ctr"/>
                </a:tc>
              </a:tr>
              <a:tr h="306168">
                <a:tc>
                  <a:txBody>
                    <a:bodyPr/>
                    <a:lstStyle/>
                    <a:p>
                      <a:pPr algn="l"/>
                      <a:r>
                        <a:rPr lang="en-US" sz="1600"/>
                        <a:t>Magnesium</a:t>
                      </a:r>
                    </a:p>
                  </a:txBody>
                  <a:tcPr marL="33279" marR="33279" marT="33279" marB="33279" anchor="ctr"/>
                </a:tc>
                <a:tc>
                  <a:txBody>
                    <a:bodyPr/>
                    <a:lstStyle/>
                    <a:p>
                      <a:pPr algn="ctr"/>
                      <a:r>
                        <a:rPr lang="en-US" sz="1600" dirty="0"/>
                        <a:t>0.096</a:t>
                      </a:r>
                    </a:p>
                  </a:txBody>
                  <a:tcPr marL="33279" marR="33279" marT="33279" marB="33279" anchor="ctr"/>
                </a:tc>
              </a:tr>
              <a:tr h="306168">
                <a:tc>
                  <a:txBody>
                    <a:bodyPr/>
                    <a:lstStyle/>
                    <a:p>
                      <a:pPr algn="l"/>
                      <a:r>
                        <a:rPr lang="en-US" sz="1600"/>
                        <a:t>Taurine</a:t>
                      </a:r>
                    </a:p>
                  </a:txBody>
                  <a:tcPr marL="33279" marR="33279" marT="33279" marB="33279" anchor="ctr"/>
                </a:tc>
                <a:tc>
                  <a:txBody>
                    <a:bodyPr/>
                    <a:lstStyle/>
                    <a:p>
                      <a:pPr algn="ctr"/>
                      <a:r>
                        <a:rPr lang="en-US" sz="1600" dirty="0"/>
                        <a:t>0.13</a:t>
                      </a:r>
                    </a:p>
                  </a:txBody>
                  <a:tcPr marL="33279" marR="33279" marT="33279" marB="33279" anchor="ctr"/>
                </a:tc>
              </a:tr>
              <a:tr h="306168">
                <a:tc>
                  <a:txBody>
                    <a:bodyPr/>
                    <a:lstStyle/>
                    <a:p>
                      <a:pPr algn="l"/>
                      <a:r>
                        <a:rPr lang="en-US" sz="1600" dirty="0"/>
                        <a:t>Vitamin C</a:t>
                      </a:r>
                    </a:p>
                  </a:txBody>
                  <a:tcPr marL="33279" marR="33279" marT="33279" marB="33279" anchor="ctr"/>
                </a:tc>
                <a:tc>
                  <a:txBody>
                    <a:bodyPr/>
                    <a:lstStyle/>
                    <a:p>
                      <a:pPr algn="ctr"/>
                      <a:r>
                        <a:rPr lang="en-US" sz="1600" dirty="0"/>
                        <a:t>291 mg/kg</a:t>
                      </a:r>
                    </a:p>
                  </a:txBody>
                  <a:tcPr marL="33279" marR="33279" marT="33279" marB="33279" anchor="ctr"/>
                </a:tc>
              </a:tr>
              <a:tr h="306168">
                <a:tc>
                  <a:txBody>
                    <a:bodyPr/>
                    <a:lstStyle/>
                    <a:p>
                      <a:pPr algn="l"/>
                      <a:r>
                        <a:rPr lang="en-US" sz="1600"/>
                        <a:t>Vitamin E</a:t>
                      </a:r>
                    </a:p>
                  </a:txBody>
                  <a:tcPr marL="33279" marR="33279" marT="33279" marB="33279" anchor="ctr"/>
                </a:tc>
                <a:tc>
                  <a:txBody>
                    <a:bodyPr/>
                    <a:lstStyle/>
                    <a:p>
                      <a:pPr algn="ctr"/>
                      <a:r>
                        <a:rPr lang="en-US" sz="1600" dirty="0"/>
                        <a:t>785 IU/kg</a:t>
                      </a:r>
                    </a:p>
                  </a:txBody>
                  <a:tcPr marL="33279" marR="33279" marT="33279" marB="33279" anchor="ctr"/>
                </a:tc>
              </a:tr>
            </a:tbl>
          </a:graphicData>
        </a:graphic>
      </p:graphicFrame>
      <p:sp>
        <p:nvSpPr>
          <p:cNvPr id="3" name="Rectangle 4"/>
          <p:cNvSpPr>
            <a:spLocks noChangeArrowheads="1"/>
          </p:cNvSpPr>
          <p:nvPr/>
        </p:nvSpPr>
        <p:spPr bwMode="auto">
          <a:xfrm>
            <a:off x="977900" y="156845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63480" numCol="1" anchor="ctr" anchorCtr="0" compatLnSpc="1">
            <a:prstTxWarp prst="textNoShape">
              <a:avLst/>
            </a:prstTxWarp>
            <a:spAutoFit/>
          </a:bodyPr>
          <a:lstStyle/>
          <a:p>
            <a:endParaRPr lang="en-US"/>
          </a:p>
        </p:txBody>
      </p:sp>
      <p:pic>
        <p:nvPicPr>
          <p:cNvPr id="3077"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448" y="2743200"/>
            <a:ext cx="2120528" cy="27405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ight Brace 3"/>
          <p:cNvSpPr/>
          <p:nvPr/>
        </p:nvSpPr>
        <p:spPr>
          <a:xfrm>
            <a:off x="3429000" y="3810000"/>
            <a:ext cx="685800" cy="1447800"/>
          </a:xfrm>
          <a:prstGeom prst="rightBrace">
            <a:avLst/>
          </a:prstGeom>
          <a:ln w="3492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Right Brace 17"/>
          <p:cNvSpPr/>
          <p:nvPr/>
        </p:nvSpPr>
        <p:spPr>
          <a:xfrm>
            <a:off x="3416808" y="5334000"/>
            <a:ext cx="685800" cy="914400"/>
          </a:xfrm>
          <a:prstGeom prst="rightBrace">
            <a:avLst/>
          </a:prstGeom>
          <a:ln w="3492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 name="TextBox 4"/>
          <p:cNvSpPr txBox="1"/>
          <p:nvPr/>
        </p:nvSpPr>
        <p:spPr>
          <a:xfrm>
            <a:off x="4123944" y="4343400"/>
            <a:ext cx="1282700" cy="369332"/>
          </a:xfrm>
          <a:prstGeom prst="rect">
            <a:avLst/>
          </a:prstGeom>
          <a:noFill/>
        </p:spPr>
        <p:txBody>
          <a:bodyPr wrap="square" rtlCol="0">
            <a:spAutoFit/>
          </a:bodyPr>
          <a:lstStyle/>
          <a:p>
            <a:r>
              <a:rPr lang="en-US" dirty="0" smtClean="0"/>
              <a:t>Minerals</a:t>
            </a:r>
            <a:endParaRPr lang="en-US" dirty="0"/>
          </a:p>
        </p:txBody>
      </p:sp>
      <p:sp>
        <p:nvSpPr>
          <p:cNvPr id="20" name="TextBox 19"/>
          <p:cNvSpPr txBox="1"/>
          <p:nvPr/>
        </p:nvSpPr>
        <p:spPr>
          <a:xfrm>
            <a:off x="4051300" y="5574268"/>
            <a:ext cx="1282700" cy="369332"/>
          </a:xfrm>
          <a:prstGeom prst="rect">
            <a:avLst/>
          </a:prstGeom>
          <a:noFill/>
        </p:spPr>
        <p:txBody>
          <a:bodyPr wrap="square" rtlCol="0">
            <a:spAutoFit/>
          </a:bodyPr>
          <a:lstStyle/>
          <a:p>
            <a:r>
              <a:rPr lang="en-US" dirty="0" smtClean="0"/>
              <a:t>Vitamins</a:t>
            </a:r>
            <a:endParaRPr lang="en-US" dirty="0"/>
          </a:p>
        </p:txBody>
      </p:sp>
    </p:spTree>
    <p:extLst>
      <p:ext uri="{BB962C8B-B14F-4D97-AF65-F5344CB8AC3E}">
        <p14:creationId xmlns:p14="http://schemas.microsoft.com/office/powerpoint/2010/main" val="320181917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xmlns:p14="http://schemas.microsoft.com/office/powerpoint/2010/main" spd="slow">
        <p:split orient="vert"/>
      </p:transition>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0"/>
            <a:ext cx="6211380" cy="369332"/>
          </a:xfrm>
          <a:prstGeom prst="rect">
            <a:avLst/>
          </a:prstGeom>
        </p:spPr>
        <p:txBody>
          <a:bodyPr wrap="none">
            <a:spAutoFit/>
          </a:bodyPr>
          <a:lstStyle/>
          <a:p>
            <a:pPr algn="ctr"/>
            <a:r>
              <a:rPr lang="en-US" dirty="0" smtClean="0">
                <a:latin typeface="Bodoni MT" pitchFamily="18" charset="0"/>
                <a:cs typeface="Vrinda" pitchFamily="2" charset="0"/>
              </a:rPr>
              <a:t>B.  Identify factors effecting nutrition requirements in animals</a:t>
            </a:r>
          </a:p>
        </p:txBody>
      </p:sp>
      <p:sp>
        <p:nvSpPr>
          <p:cNvPr id="12" name="Text Box 2"/>
          <p:cNvSpPr txBox="1">
            <a:spLocks noChangeArrowheads="1"/>
          </p:cNvSpPr>
          <p:nvPr/>
        </p:nvSpPr>
        <p:spPr bwMode="auto">
          <a:xfrm>
            <a:off x="0" y="563940"/>
            <a:ext cx="7327900" cy="1569660"/>
          </a:xfrm>
          <a:prstGeom prst="rect">
            <a:avLst/>
          </a:prstGeom>
          <a:noFill/>
          <a:ln w="9525">
            <a:noFill/>
            <a:miter lim="800000"/>
            <a:headEnd/>
            <a:tailEnd/>
          </a:ln>
          <a:effectLst/>
        </p:spPr>
        <p:txBody>
          <a:bodyPr>
            <a:spAutoFit/>
          </a:bodyPr>
          <a:lstStyle/>
          <a:p>
            <a:pPr algn="ctr"/>
            <a:r>
              <a:rPr lang="en-US" sz="4800" b="1" dirty="0" smtClean="0">
                <a:solidFill>
                  <a:srgbClr val="0000FF"/>
                </a:solidFill>
                <a:effectLst>
                  <a:outerShdw blurRad="38100" dist="38100" dir="2700000" algn="tl">
                    <a:srgbClr val="000000">
                      <a:alpha val="43137"/>
                    </a:srgbClr>
                  </a:outerShdw>
                </a:effectLst>
              </a:rPr>
              <a:t>Are all animal’s dietary requirements equal?......</a:t>
            </a:r>
            <a:endParaRPr lang="en-US" sz="4800" b="1" dirty="0">
              <a:solidFill>
                <a:srgbClr val="0000FF"/>
              </a:solidFill>
              <a:effectLst>
                <a:outerShdw blurRad="38100" dist="38100" dir="2700000" algn="tl">
                  <a:srgbClr val="000000">
                    <a:alpha val="43137"/>
                  </a:srgbClr>
                </a:outerShdw>
              </a:effectLst>
            </a:endParaRPr>
          </a:p>
        </p:txBody>
      </p:sp>
      <p:sp>
        <p:nvSpPr>
          <p:cNvPr id="13" name="Text Box 3"/>
          <p:cNvSpPr txBox="1">
            <a:spLocks noChangeArrowheads="1"/>
          </p:cNvSpPr>
          <p:nvPr/>
        </p:nvSpPr>
        <p:spPr bwMode="auto">
          <a:xfrm>
            <a:off x="381907" y="1812858"/>
            <a:ext cx="6705600" cy="1323439"/>
          </a:xfrm>
          <a:prstGeom prst="rect">
            <a:avLst/>
          </a:prstGeom>
          <a:noFill/>
          <a:ln w="9525">
            <a:noFill/>
            <a:miter lim="800000"/>
            <a:headEnd/>
            <a:tailEnd/>
          </a:ln>
          <a:effectLst/>
        </p:spPr>
        <p:txBody>
          <a:bodyPr wrap="square">
            <a:spAutoFit/>
          </a:bodyPr>
          <a:lstStyle/>
          <a:p>
            <a:pPr algn="ctr"/>
            <a:r>
              <a:rPr lang="en-US" sz="8000" dirty="0" smtClean="0">
                <a:solidFill>
                  <a:srgbClr val="FF0000"/>
                </a:solidFill>
                <a:effectLst>
                  <a:outerShdw blurRad="38100" dist="38100" dir="2700000" algn="tl">
                    <a:srgbClr val="000000">
                      <a:alpha val="43137"/>
                    </a:srgbClr>
                  </a:outerShdw>
                </a:effectLst>
              </a:rPr>
              <a:t>NO! </a:t>
            </a:r>
            <a:endParaRPr lang="en-US" sz="8000" dirty="0">
              <a:solidFill>
                <a:srgbClr val="FF0000"/>
              </a:solidFill>
              <a:effectLst>
                <a:outerShdw blurRad="38100" dist="38100" dir="2700000" algn="tl">
                  <a:srgbClr val="000000">
                    <a:alpha val="43137"/>
                  </a:srgbClr>
                </a:outerShdw>
              </a:effectLst>
            </a:endParaRP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90385" y="3023902"/>
            <a:ext cx="2747130" cy="188118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8600" y="4724400"/>
            <a:ext cx="2571166" cy="17145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67200" y="4419600"/>
            <a:ext cx="2838450" cy="226051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xmlns:p14="http://schemas.microsoft.com/office/powerpoint/2010/main" spd="slow">
        <p:split orient="vert"/>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iterate type="wd">
                                    <p:tmPct val="100000"/>
                                  </p:iterate>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3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0"/>
            <a:ext cx="6211380" cy="369332"/>
          </a:xfrm>
          <a:prstGeom prst="rect">
            <a:avLst/>
          </a:prstGeom>
        </p:spPr>
        <p:txBody>
          <a:bodyPr wrap="none">
            <a:spAutoFit/>
          </a:bodyPr>
          <a:lstStyle/>
          <a:p>
            <a:pPr algn="ctr"/>
            <a:r>
              <a:rPr lang="en-US" dirty="0" smtClean="0">
                <a:latin typeface="Bodoni MT" pitchFamily="18" charset="0"/>
                <a:cs typeface="Vrinda" pitchFamily="2" charset="0"/>
              </a:rPr>
              <a:t>B.  Identify factors effecting nutrition requirements in animals</a:t>
            </a:r>
          </a:p>
        </p:txBody>
      </p:sp>
      <p:sp>
        <p:nvSpPr>
          <p:cNvPr id="12" name="Text Box 2"/>
          <p:cNvSpPr txBox="1">
            <a:spLocks noChangeArrowheads="1"/>
          </p:cNvSpPr>
          <p:nvPr/>
        </p:nvSpPr>
        <p:spPr bwMode="auto">
          <a:xfrm>
            <a:off x="0" y="457200"/>
            <a:ext cx="7327900" cy="584775"/>
          </a:xfrm>
          <a:prstGeom prst="rect">
            <a:avLst/>
          </a:prstGeom>
          <a:noFill/>
          <a:ln w="9525">
            <a:noFill/>
            <a:miter lim="800000"/>
            <a:headEnd/>
            <a:tailEnd/>
          </a:ln>
          <a:effectLst/>
        </p:spPr>
        <p:txBody>
          <a:bodyPr>
            <a:spAutoFit/>
          </a:bodyPr>
          <a:lstStyle/>
          <a:p>
            <a:r>
              <a:rPr lang="en-US" sz="3200" b="1" dirty="0" smtClean="0">
                <a:solidFill>
                  <a:srgbClr val="0000FF"/>
                </a:solidFill>
                <a:effectLst>
                  <a:outerShdw blurRad="38100" dist="38100" dir="2700000" algn="tl">
                    <a:srgbClr val="000000">
                      <a:alpha val="43137"/>
                    </a:srgbClr>
                  </a:outerShdw>
                </a:effectLst>
              </a:rPr>
              <a:t>Factors effecting nutritional needs:</a:t>
            </a:r>
          </a:p>
        </p:txBody>
      </p:sp>
      <p:sp>
        <p:nvSpPr>
          <p:cNvPr id="13" name="Text Box 3"/>
          <p:cNvSpPr txBox="1">
            <a:spLocks noChangeArrowheads="1"/>
          </p:cNvSpPr>
          <p:nvPr/>
        </p:nvSpPr>
        <p:spPr bwMode="auto">
          <a:xfrm>
            <a:off x="304800" y="1295400"/>
            <a:ext cx="6705600" cy="1015663"/>
          </a:xfrm>
          <a:prstGeom prst="rect">
            <a:avLst/>
          </a:prstGeom>
          <a:noFill/>
          <a:ln w="9525">
            <a:noFill/>
            <a:miter lim="800000"/>
            <a:headEnd/>
            <a:tailEnd/>
          </a:ln>
          <a:effectLst/>
        </p:spPr>
        <p:txBody>
          <a:bodyPr wrap="square">
            <a:spAutoFit/>
          </a:bodyPr>
          <a:lstStyle/>
          <a:p>
            <a:pPr algn="ctr"/>
            <a:r>
              <a:rPr lang="en-US" sz="6000" b="1" dirty="0" smtClean="0">
                <a:solidFill>
                  <a:srgbClr val="FF0000"/>
                </a:solidFill>
                <a:effectLst>
                  <a:outerShdw blurRad="38100" dist="38100" dir="2700000" algn="tl">
                    <a:srgbClr val="000000">
                      <a:alpha val="43137"/>
                    </a:srgbClr>
                  </a:outerShdw>
                </a:effectLst>
              </a:rPr>
              <a:t>1- Maintenance</a:t>
            </a:r>
            <a:endParaRPr lang="en-US" sz="6000" b="1" dirty="0">
              <a:solidFill>
                <a:srgbClr val="FF0000"/>
              </a:solidFill>
              <a:effectLst>
                <a:outerShdw blurRad="38100" dist="38100" dir="2700000" algn="tl">
                  <a:srgbClr val="000000">
                    <a:alpha val="43137"/>
                  </a:srgbClr>
                </a:outerShdw>
              </a:effectLst>
            </a:endParaRPr>
          </a:p>
        </p:txBody>
      </p:sp>
      <p:sp>
        <p:nvSpPr>
          <p:cNvPr id="14" name="TextBox 13"/>
          <p:cNvSpPr txBox="1"/>
          <p:nvPr/>
        </p:nvSpPr>
        <p:spPr>
          <a:xfrm>
            <a:off x="228600" y="2743200"/>
            <a:ext cx="6858000" cy="3046988"/>
          </a:xfrm>
          <a:prstGeom prst="rect">
            <a:avLst/>
          </a:prstGeom>
          <a:noFill/>
        </p:spPr>
        <p:txBody>
          <a:bodyPr wrap="square" rtlCol="0">
            <a:spAutoFit/>
          </a:bodyPr>
          <a:lstStyle/>
          <a:p>
            <a:pPr>
              <a:buFont typeface="Arial" pitchFamily="34" charset="0"/>
              <a:buChar char="•"/>
            </a:pPr>
            <a:r>
              <a:rPr lang="en-US" sz="2800" dirty="0"/>
              <a:t>E</a:t>
            </a:r>
            <a:r>
              <a:rPr lang="en-US" sz="2800" dirty="0" smtClean="0"/>
              <a:t>nergy required to simply keep animal alive</a:t>
            </a:r>
          </a:p>
          <a:p>
            <a:pPr marL="0" lvl="1"/>
            <a:r>
              <a:rPr lang="en-US" sz="2800" dirty="0" smtClean="0"/>
              <a:t>	</a:t>
            </a:r>
            <a:r>
              <a:rPr lang="en-US" sz="2000" dirty="0" smtClean="0"/>
              <a:t>-Every second an animal is alive it takes energy</a:t>
            </a:r>
          </a:p>
          <a:p>
            <a:endParaRPr lang="en-US" sz="2800" dirty="0" smtClean="0"/>
          </a:p>
          <a:p>
            <a:pPr>
              <a:buFont typeface="Arial" pitchFamily="34" charset="0"/>
              <a:buChar char="•"/>
            </a:pPr>
            <a:r>
              <a:rPr lang="en-US" sz="2800" dirty="0" smtClean="0"/>
              <a:t>No loss or gain of weight</a:t>
            </a:r>
          </a:p>
          <a:p>
            <a:pPr>
              <a:buFont typeface="Arial" pitchFamily="34" charset="0"/>
              <a:buChar char="•"/>
            </a:pPr>
            <a:endParaRPr lang="en-US" sz="1200" dirty="0" smtClean="0"/>
          </a:p>
          <a:p>
            <a:pPr>
              <a:buFont typeface="Arial" pitchFamily="34" charset="0"/>
              <a:buChar char="•"/>
            </a:pPr>
            <a:r>
              <a:rPr lang="en-US" sz="2800" dirty="0" smtClean="0"/>
              <a:t>Known as </a:t>
            </a:r>
            <a:r>
              <a:rPr lang="en-US" sz="2800" i="1" dirty="0" smtClean="0"/>
              <a:t>Basal Maintenance Requirement</a:t>
            </a:r>
          </a:p>
          <a:p>
            <a:pPr>
              <a:buFont typeface="Arial" pitchFamily="34" charset="0"/>
              <a:buChar char="•"/>
            </a:pPr>
            <a:endParaRPr lang="en-US" sz="1200" i="1" dirty="0" smtClean="0"/>
          </a:p>
          <a:p>
            <a:pPr>
              <a:buFont typeface="Arial" pitchFamily="34" charset="0"/>
              <a:buChar char="•"/>
            </a:pPr>
            <a:r>
              <a:rPr lang="en-US" sz="2800" dirty="0" smtClean="0"/>
              <a:t>50% of animal’s diet is used for maintenance</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xmlns:p14="http://schemas.microsoft.com/office/powerpoint/2010/main" spd="slow">
        <p:split orient="vert"/>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 to="" calcmode="lin" valueType="num">
                                      <p:cBhvr>
                                        <p:cTn id="7" dur="1" fill="hold"/>
                                        <p:tgtEl>
                                          <p:spTgt spid="14">
                                            <p:txEl>
                                              <p:pRg st="0" end="0"/>
                                            </p:txEl>
                                          </p:spTgt>
                                        </p:tgtEl>
                                        <p:attrNameLst>
                                          <p:attrName/>
                                        </p:attrNameLst>
                                      </p:cBhvr>
                                    </p:anim>
                                  </p:childTnLst>
                                </p:cTn>
                              </p:par>
                              <p:par>
                                <p:cTn id="8" presetID="24" presetClass="entr" presetSubtype="0" fill="hold" nodeType="withEffect">
                                  <p:stCondLst>
                                    <p:cond delay="0"/>
                                  </p:stCondLst>
                                  <p:childTnLst>
                                    <p:set>
                                      <p:cBhvr>
                                        <p:cTn id="9" dur="1" fill="hold">
                                          <p:stCondLst>
                                            <p:cond delay="0"/>
                                          </p:stCondLst>
                                        </p:cTn>
                                        <p:tgtEl>
                                          <p:spTgt spid="14">
                                            <p:txEl>
                                              <p:pRg st="1" end="1"/>
                                            </p:txEl>
                                          </p:spTgt>
                                        </p:tgtEl>
                                        <p:attrNameLst>
                                          <p:attrName>style.visibility</p:attrName>
                                        </p:attrNameLst>
                                      </p:cBhvr>
                                      <p:to>
                                        <p:strVal val="visible"/>
                                      </p:to>
                                    </p:set>
                                    <p:anim to="" calcmode="lin" valueType="num">
                                      <p:cBhvr>
                                        <p:cTn id="10" dur="1" fill="hold"/>
                                        <p:tgtEl>
                                          <p:spTgt spid="14">
                                            <p:txEl>
                                              <p:pRg st="1" end="1"/>
                                            </p:txEl>
                                          </p:spTgt>
                                        </p:tgtEl>
                                        <p:attrNameLst>
                                          <p:attrName/>
                                        </p:attrNameLst>
                                      </p:cBhvr>
                                    </p:anim>
                                  </p:childTnLst>
                                </p:cTn>
                              </p:par>
                            </p:childTnLst>
                          </p:cTn>
                        </p:par>
                      </p:childTnLst>
                    </p:cTn>
                  </p:par>
                  <p:par>
                    <p:cTn id="11" fill="hold">
                      <p:stCondLst>
                        <p:cond delay="indefinite"/>
                      </p:stCondLst>
                      <p:childTnLst>
                        <p:par>
                          <p:cTn id="12" fill="hold">
                            <p:stCondLst>
                              <p:cond delay="0"/>
                            </p:stCondLst>
                            <p:childTnLst>
                              <p:par>
                                <p:cTn id="13" presetID="24" presetClass="entr" presetSubtype="0" fill="hold" nodeType="clickEffect">
                                  <p:stCondLst>
                                    <p:cond delay="0"/>
                                  </p:stCondLst>
                                  <p:childTnLst>
                                    <p:set>
                                      <p:cBhvr>
                                        <p:cTn id="14" dur="1" fill="hold">
                                          <p:stCondLst>
                                            <p:cond delay="0"/>
                                          </p:stCondLst>
                                        </p:cTn>
                                        <p:tgtEl>
                                          <p:spTgt spid="14">
                                            <p:txEl>
                                              <p:pRg st="3" end="3"/>
                                            </p:txEl>
                                          </p:spTgt>
                                        </p:tgtEl>
                                        <p:attrNameLst>
                                          <p:attrName>style.visibility</p:attrName>
                                        </p:attrNameLst>
                                      </p:cBhvr>
                                      <p:to>
                                        <p:strVal val="visible"/>
                                      </p:to>
                                    </p:set>
                                    <p:anim to="" calcmode="lin" valueType="num">
                                      <p:cBhvr>
                                        <p:cTn id="15" dur="1" fill="hold"/>
                                        <p:tgtEl>
                                          <p:spTgt spid="14">
                                            <p:txEl>
                                              <p:pRg st="3" end="3"/>
                                            </p:txEl>
                                          </p:spTgt>
                                        </p:tgtEl>
                                        <p:attrNameLst>
                                          <p:attrName/>
                                        </p:attrNameLst>
                                      </p:cBhvr>
                                    </p:anim>
                                  </p:childTnLst>
                                </p:cTn>
                              </p:par>
                            </p:childTnLst>
                          </p:cTn>
                        </p:par>
                      </p:childTnLst>
                    </p:cTn>
                  </p:par>
                  <p:par>
                    <p:cTn id="16" fill="hold">
                      <p:stCondLst>
                        <p:cond delay="indefinite"/>
                      </p:stCondLst>
                      <p:childTnLst>
                        <p:par>
                          <p:cTn id="17" fill="hold">
                            <p:stCondLst>
                              <p:cond delay="0"/>
                            </p:stCondLst>
                            <p:childTnLst>
                              <p:par>
                                <p:cTn id="18" presetID="24" presetClass="entr" presetSubtype="0" fill="hold" nodeType="clickEffect">
                                  <p:stCondLst>
                                    <p:cond delay="0"/>
                                  </p:stCondLst>
                                  <p:childTnLst>
                                    <p:set>
                                      <p:cBhvr>
                                        <p:cTn id="19" dur="1" fill="hold">
                                          <p:stCondLst>
                                            <p:cond delay="0"/>
                                          </p:stCondLst>
                                        </p:cTn>
                                        <p:tgtEl>
                                          <p:spTgt spid="14">
                                            <p:txEl>
                                              <p:pRg st="5" end="5"/>
                                            </p:txEl>
                                          </p:spTgt>
                                        </p:tgtEl>
                                        <p:attrNameLst>
                                          <p:attrName>style.visibility</p:attrName>
                                        </p:attrNameLst>
                                      </p:cBhvr>
                                      <p:to>
                                        <p:strVal val="visible"/>
                                      </p:to>
                                    </p:set>
                                    <p:anim to="" calcmode="lin" valueType="num">
                                      <p:cBhvr>
                                        <p:cTn id="20" dur="1" fill="hold"/>
                                        <p:tgtEl>
                                          <p:spTgt spid="14">
                                            <p:txEl>
                                              <p:pRg st="5" end="5"/>
                                            </p:txEl>
                                          </p:spTgt>
                                        </p:tgtEl>
                                        <p:attrNameLst>
                                          <p:attrName/>
                                        </p:attrNameLst>
                                      </p:cBhvr>
                                    </p:anim>
                                  </p:childTnLst>
                                </p:cTn>
                              </p:par>
                            </p:childTnLst>
                          </p:cTn>
                        </p:par>
                      </p:childTnLst>
                    </p:cTn>
                  </p:par>
                  <p:par>
                    <p:cTn id="21" fill="hold">
                      <p:stCondLst>
                        <p:cond delay="indefinite"/>
                      </p:stCondLst>
                      <p:childTnLst>
                        <p:par>
                          <p:cTn id="22" fill="hold">
                            <p:stCondLst>
                              <p:cond delay="0"/>
                            </p:stCondLst>
                            <p:childTnLst>
                              <p:par>
                                <p:cTn id="23" presetID="24" presetClass="entr" presetSubtype="0" fill="hold" nodeType="clickEffect">
                                  <p:stCondLst>
                                    <p:cond delay="0"/>
                                  </p:stCondLst>
                                  <p:childTnLst>
                                    <p:set>
                                      <p:cBhvr>
                                        <p:cTn id="24" dur="1" fill="hold">
                                          <p:stCondLst>
                                            <p:cond delay="0"/>
                                          </p:stCondLst>
                                        </p:cTn>
                                        <p:tgtEl>
                                          <p:spTgt spid="14">
                                            <p:txEl>
                                              <p:pRg st="7" end="7"/>
                                            </p:txEl>
                                          </p:spTgt>
                                        </p:tgtEl>
                                        <p:attrNameLst>
                                          <p:attrName>style.visibility</p:attrName>
                                        </p:attrNameLst>
                                      </p:cBhvr>
                                      <p:to>
                                        <p:strVal val="visible"/>
                                      </p:to>
                                    </p:set>
                                    <p:anim to="" calcmode="lin" valueType="num">
                                      <p:cBhvr>
                                        <p:cTn id="25" dur="1" fill="hold"/>
                                        <p:tgtEl>
                                          <p:spTgt spid="14">
                                            <p:txEl>
                                              <p:pRg st="7" end="7"/>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0"/>
            <a:ext cx="6211380" cy="369332"/>
          </a:xfrm>
          <a:prstGeom prst="rect">
            <a:avLst/>
          </a:prstGeom>
        </p:spPr>
        <p:txBody>
          <a:bodyPr wrap="none">
            <a:spAutoFit/>
          </a:bodyPr>
          <a:lstStyle/>
          <a:p>
            <a:pPr algn="ctr"/>
            <a:r>
              <a:rPr lang="en-US" dirty="0" smtClean="0">
                <a:latin typeface="Bodoni MT" pitchFamily="18" charset="0"/>
                <a:cs typeface="Vrinda" pitchFamily="2" charset="0"/>
              </a:rPr>
              <a:t>B.  Identify factors effecting nutrition requirements in animals</a:t>
            </a:r>
          </a:p>
        </p:txBody>
      </p:sp>
      <p:sp>
        <p:nvSpPr>
          <p:cNvPr id="12" name="Text Box 2"/>
          <p:cNvSpPr txBox="1">
            <a:spLocks noChangeArrowheads="1"/>
          </p:cNvSpPr>
          <p:nvPr/>
        </p:nvSpPr>
        <p:spPr bwMode="auto">
          <a:xfrm>
            <a:off x="0" y="457200"/>
            <a:ext cx="7327900" cy="584775"/>
          </a:xfrm>
          <a:prstGeom prst="rect">
            <a:avLst/>
          </a:prstGeom>
          <a:noFill/>
          <a:ln w="9525">
            <a:noFill/>
            <a:miter lim="800000"/>
            <a:headEnd/>
            <a:tailEnd/>
          </a:ln>
          <a:effectLst/>
        </p:spPr>
        <p:txBody>
          <a:bodyPr>
            <a:spAutoFit/>
          </a:bodyPr>
          <a:lstStyle/>
          <a:p>
            <a:r>
              <a:rPr lang="en-US" sz="3200" b="1" dirty="0" smtClean="0">
                <a:solidFill>
                  <a:srgbClr val="0000FF"/>
                </a:solidFill>
                <a:effectLst>
                  <a:outerShdw blurRad="38100" dist="38100" dir="2700000" algn="tl">
                    <a:srgbClr val="000000">
                      <a:alpha val="43137"/>
                    </a:srgbClr>
                  </a:outerShdw>
                </a:effectLst>
              </a:rPr>
              <a:t>Factors effecting nutritional needs:</a:t>
            </a:r>
          </a:p>
        </p:txBody>
      </p:sp>
      <p:sp>
        <p:nvSpPr>
          <p:cNvPr id="13" name="Text Box 3"/>
          <p:cNvSpPr txBox="1">
            <a:spLocks noChangeArrowheads="1"/>
          </p:cNvSpPr>
          <p:nvPr/>
        </p:nvSpPr>
        <p:spPr bwMode="auto">
          <a:xfrm>
            <a:off x="304800" y="1295400"/>
            <a:ext cx="6705600" cy="1015663"/>
          </a:xfrm>
          <a:prstGeom prst="rect">
            <a:avLst/>
          </a:prstGeom>
          <a:noFill/>
          <a:ln w="9525">
            <a:noFill/>
            <a:miter lim="800000"/>
            <a:headEnd/>
            <a:tailEnd/>
          </a:ln>
          <a:effectLst/>
        </p:spPr>
        <p:txBody>
          <a:bodyPr wrap="square">
            <a:spAutoFit/>
          </a:bodyPr>
          <a:lstStyle/>
          <a:p>
            <a:pPr algn="ctr"/>
            <a:r>
              <a:rPr lang="en-US" sz="6000" b="1" dirty="0" smtClean="0">
                <a:solidFill>
                  <a:srgbClr val="FF0000"/>
                </a:solidFill>
                <a:effectLst>
                  <a:outerShdw blurRad="38100" dist="38100" dir="2700000" algn="tl">
                    <a:srgbClr val="000000">
                      <a:alpha val="43137"/>
                    </a:srgbClr>
                  </a:outerShdw>
                </a:effectLst>
              </a:rPr>
              <a:t>2- Growth</a:t>
            </a:r>
            <a:endParaRPr lang="en-US" sz="6000" b="1" dirty="0">
              <a:solidFill>
                <a:srgbClr val="FF0000"/>
              </a:solidFill>
              <a:effectLst>
                <a:outerShdw blurRad="38100" dist="38100" dir="2700000" algn="tl">
                  <a:srgbClr val="000000">
                    <a:alpha val="43137"/>
                  </a:srgbClr>
                </a:outerShdw>
              </a:effectLst>
            </a:endParaRPr>
          </a:p>
        </p:txBody>
      </p:sp>
      <p:sp>
        <p:nvSpPr>
          <p:cNvPr id="14" name="TextBox 13"/>
          <p:cNvSpPr txBox="1"/>
          <p:nvPr/>
        </p:nvSpPr>
        <p:spPr>
          <a:xfrm>
            <a:off x="152400" y="2362200"/>
            <a:ext cx="6934200" cy="4031873"/>
          </a:xfrm>
          <a:prstGeom prst="rect">
            <a:avLst/>
          </a:prstGeom>
          <a:noFill/>
        </p:spPr>
        <p:txBody>
          <a:bodyPr wrap="square" rtlCol="0">
            <a:spAutoFit/>
          </a:bodyPr>
          <a:lstStyle/>
          <a:p>
            <a:pPr>
              <a:buFont typeface="Arial" pitchFamily="34" charset="0"/>
              <a:buChar char="•"/>
            </a:pPr>
            <a:r>
              <a:rPr lang="en-US" sz="3200" dirty="0" smtClean="0"/>
              <a:t>  Young animals who are not fully grown</a:t>
            </a:r>
          </a:p>
          <a:p>
            <a:endParaRPr lang="en-US" sz="3200" dirty="0" smtClean="0"/>
          </a:p>
          <a:p>
            <a:pPr>
              <a:buFont typeface="Arial" pitchFamily="34" charset="0"/>
              <a:buChar char="•"/>
            </a:pPr>
            <a:r>
              <a:rPr lang="en-US" sz="3200" dirty="0" smtClean="0"/>
              <a:t>  Extra energy required to grow bones, support organ systems, develop muscle, etc.</a:t>
            </a:r>
          </a:p>
          <a:p>
            <a:endParaRPr lang="en-US" sz="3200" dirty="0" smtClean="0"/>
          </a:p>
          <a:p>
            <a:pPr>
              <a:buFont typeface="Arial" pitchFamily="34" charset="0"/>
              <a:buChar char="•"/>
            </a:pPr>
            <a:r>
              <a:rPr lang="en-US" sz="3200" dirty="0" smtClean="0"/>
              <a:t>  Need high levels of fats </a:t>
            </a:r>
          </a:p>
          <a:p>
            <a:r>
              <a:rPr lang="en-US" sz="3200" dirty="0" smtClean="0"/>
              <a:t>   and carbohydrates</a:t>
            </a:r>
            <a:endParaRPr lang="en-US" sz="3200" dirty="0"/>
          </a:p>
        </p:txBody>
      </p:sp>
      <p:pic>
        <p:nvPicPr>
          <p:cNvPr id="15" name="Picture 14" descr="clean feedlot.jpg"/>
          <p:cNvPicPr>
            <a:picLocks noChangeAspect="1"/>
          </p:cNvPicPr>
          <p:nvPr/>
        </p:nvPicPr>
        <p:blipFill>
          <a:blip r:embed="rId3" cstate="print"/>
          <a:stretch>
            <a:fillRect/>
          </a:stretch>
        </p:blipFill>
        <p:spPr>
          <a:xfrm>
            <a:off x="4648200" y="4800600"/>
            <a:ext cx="2590800" cy="1933135"/>
          </a:xfrm>
          <a:prstGeom prst="rect">
            <a:avLst/>
          </a:prstGeom>
          <a:ln>
            <a:noFill/>
          </a:ln>
          <a:effectLst>
            <a:outerShdw blurRad="292100" dist="139700" dir="2700000" algn="tl" rotWithShape="0">
              <a:srgbClr val="333333">
                <a:alpha val="65000"/>
              </a:srgbClr>
            </a:outerShdw>
          </a:effectLst>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xmlns:p14="http://schemas.microsoft.com/office/powerpoint/2010/main" spd="slow">
        <p:split orient="vert"/>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 to="" calcmode="lin" valueType="num">
                                      <p:cBhvr>
                                        <p:cTn id="7" dur="1" fill="hold"/>
                                        <p:tgtEl>
                                          <p:spTgt spid="14">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14">
                                            <p:txEl>
                                              <p:pRg st="2" end="2"/>
                                            </p:txEl>
                                          </p:spTgt>
                                        </p:tgtEl>
                                        <p:attrNameLst>
                                          <p:attrName>style.visibility</p:attrName>
                                        </p:attrNameLst>
                                      </p:cBhvr>
                                      <p:to>
                                        <p:strVal val="visible"/>
                                      </p:to>
                                    </p:set>
                                    <p:anim to="" calcmode="lin" valueType="num">
                                      <p:cBhvr>
                                        <p:cTn id="12" dur="1" fill="hold"/>
                                        <p:tgtEl>
                                          <p:spTgt spid="14">
                                            <p:txEl>
                                              <p:pRg st="2" end="2"/>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4">
                                            <p:txEl>
                                              <p:pRg st="4" end="4"/>
                                            </p:txEl>
                                          </p:spTgt>
                                        </p:tgtEl>
                                        <p:attrNameLst>
                                          <p:attrName>style.visibility</p:attrName>
                                        </p:attrNameLst>
                                      </p:cBhvr>
                                      <p:to>
                                        <p:strVal val="visible"/>
                                      </p:to>
                                    </p:set>
                                    <p:animEffect transition="in" filter="barn(inVertical)">
                                      <p:cBhvr>
                                        <p:cTn id="17" dur="500"/>
                                        <p:tgtEl>
                                          <p:spTgt spid="14">
                                            <p:txEl>
                                              <p:pRg st="4" end="4"/>
                                            </p:txEl>
                                          </p:spTgt>
                                        </p:tgtEl>
                                      </p:cBhvr>
                                    </p:animEffect>
                                  </p:childTnLst>
                                </p:cTn>
                              </p:par>
                              <p:par>
                                <p:cTn id="18" presetID="16" presetClass="entr" presetSubtype="21" fill="hold" nodeType="withEffect">
                                  <p:stCondLst>
                                    <p:cond delay="0"/>
                                  </p:stCondLst>
                                  <p:childTnLst>
                                    <p:set>
                                      <p:cBhvr>
                                        <p:cTn id="19" dur="1" fill="hold">
                                          <p:stCondLst>
                                            <p:cond delay="0"/>
                                          </p:stCondLst>
                                        </p:cTn>
                                        <p:tgtEl>
                                          <p:spTgt spid="14">
                                            <p:txEl>
                                              <p:pRg st="5" end="5"/>
                                            </p:txEl>
                                          </p:spTgt>
                                        </p:tgtEl>
                                        <p:attrNameLst>
                                          <p:attrName>style.visibility</p:attrName>
                                        </p:attrNameLst>
                                      </p:cBhvr>
                                      <p:to>
                                        <p:strVal val="visible"/>
                                      </p:to>
                                    </p:set>
                                    <p:animEffect transition="in" filter="barn(inVertical)">
                                      <p:cBhvr>
                                        <p:cTn id="20" dur="500"/>
                                        <p:tgtEl>
                                          <p:spTgt spid="1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0"/>
            <a:ext cx="6211380" cy="369332"/>
          </a:xfrm>
          <a:prstGeom prst="rect">
            <a:avLst/>
          </a:prstGeom>
        </p:spPr>
        <p:txBody>
          <a:bodyPr wrap="none">
            <a:spAutoFit/>
          </a:bodyPr>
          <a:lstStyle/>
          <a:p>
            <a:pPr algn="ctr"/>
            <a:r>
              <a:rPr lang="en-US" dirty="0" smtClean="0">
                <a:latin typeface="Bodoni MT" pitchFamily="18" charset="0"/>
                <a:cs typeface="Vrinda" pitchFamily="2" charset="0"/>
              </a:rPr>
              <a:t>B.  Identify factors effecting nutrition requirements in animals</a:t>
            </a:r>
          </a:p>
        </p:txBody>
      </p:sp>
      <p:sp>
        <p:nvSpPr>
          <p:cNvPr id="12" name="Text Box 2"/>
          <p:cNvSpPr txBox="1">
            <a:spLocks noChangeArrowheads="1"/>
          </p:cNvSpPr>
          <p:nvPr/>
        </p:nvSpPr>
        <p:spPr bwMode="auto">
          <a:xfrm>
            <a:off x="0" y="457200"/>
            <a:ext cx="7327900" cy="584775"/>
          </a:xfrm>
          <a:prstGeom prst="rect">
            <a:avLst/>
          </a:prstGeom>
          <a:noFill/>
          <a:ln w="9525">
            <a:noFill/>
            <a:miter lim="800000"/>
            <a:headEnd/>
            <a:tailEnd/>
          </a:ln>
          <a:effectLst/>
        </p:spPr>
        <p:txBody>
          <a:bodyPr>
            <a:spAutoFit/>
          </a:bodyPr>
          <a:lstStyle/>
          <a:p>
            <a:r>
              <a:rPr lang="en-US" sz="3200" b="1" dirty="0" smtClean="0">
                <a:solidFill>
                  <a:srgbClr val="0000FF"/>
                </a:solidFill>
                <a:effectLst>
                  <a:outerShdw blurRad="38100" dist="38100" dir="2700000" algn="tl">
                    <a:srgbClr val="000000">
                      <a:alpha val="43137"/>
                    </a:srgbClr>
                  </a:outerShdw>
                </a:effectLst>
              </a:rPr>
              <a:t>Factors effecting nutritional needs:</a:t>
            </a:r>
          </a:p>
        </p:txBody>
      </p:sp>
      <p:sp>
        <p:nvSpPr>
          <p:cNvPr id="13" name="Text Box 3"/>
          <p:cNvSpPr txBox="1">
            <a:spLocks noChangeArrowheads="1"/>
          </p:cNvSpPr>
          <p:nvPr/>
        </p:nvSpPr>
        <p:spPr bwMode="auto">
          <a:xfrm>
            <a:off x="228599" y="990600"/>
            <a:ext cx="6781800" cy="1107996"/>
          </a:xfrm>
          <a:prstGeom prst="rect">
            <a:avLst/>
          </a:prstGeom>
          <a:noFill/>
          <a:ln w="9525">
            <a:noFill/>
            <a:miter lim="800000"/>
            <a:headEnd/>
            <a:tailEnd/>
          </a:ln>
          <a:effectLst/>
        </p:spPr>
        <p:txBody>
          <a:bodyPr wrap="square">
            <a:spAutoFit/>
          </a:bodyPr>
          <a:lstStyle/>
          <a:p>
            <a:pPr algn="ctr"/>
            <a:r>
              <a:rPr lang="en-US" sz="6600" b="1" dirty="0" smtClean="0">
                <a:solidFill>
                  <a:srgbClr val="FF0000"/>
                </a:solidFill>
                <a:effectLst>
                  <a:outerShdw blurRad="38100" dist="38100" dir="2700000" algn="tl">
                    <a:srgbClr val="000000">
                      <a:alpha val="43137"/>
                    </a:srgbClr>
                  </a:outerShdw>
                </a:effectLst>
              </a:rPr>
              <a:t>3- Work</a:t>
            </a:r>
            <a:endParaRPr lang="en-US" sz="6600" b="1" dirty="0">
              <a:solidFill>
                <a:srgbClr val="FF0000"/>
              </a:solidFill>
              <a:effectLst>
                <a:outerShdw blurRad="38100" dist="38100" dir="2700000" algn="tl">
                  <a:srgbClr val="000000">
                    <a:alpha val="43137"/>
                  </a:srgbClr>
                </a:outerShdw>
              </a:effectLst>
            </a:endParaRPr>
          </a:p>
        </p:txBody>
      </p:sp>
      <p:sp>
        <p:nvSpPr>
          <p:cNvPr id="11" name="TextBox 10"/>
          <p:cNvSpPr txBox="1"/>
          <p:nvPr/>
        </p:nvSpPr>
        <p:spPr>
          <a:xfrm>
            <a:off x="228600" y="1981200"/>
            <a:ext cx="6858000" cy="1815882"/>
          </a:xfrm>
          <a:prstGeom prst="rect">
            <a:avLst/>
          </a:prstGeom>
          <a:noFill/>
        </p:spPr>
        <p:txBody>
          <a:bodyPr wrap="square" rtlCol="0">
            <a:spAutoFit/>
          </a:bodyPr>
          <a:lstStyle/>
          <a:p>
            <a:pPr>
              <a:buFont typeface="Arial" pitchFamily="34" charset="0"/>
              <a:buChar char="•"/>
            </a:pPr>
            <a:r>
              <a:rPr lang="en-US" sz="3200" dirty="0" smtClean="0"/>
              <a:t>Animals used for heavy work, require more energy</a:t>
            </a:r>
          </a:p>
          <a:p>
            <a:pPr lvl="1"/>
            <a:r>
              <a:rPr lang="en-US" sz="2400" dirty="0" smtClean="0"/>
              <a:t>For Example:  hunting dogs, draft horses, race horses, etc.</a:t>
            </a:r>
            <a:endParaRPr lang="en-US" sz="2400" dirty="0"/>
          </a:p>
        </p:txBody>
      </p:sp>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30363" y="4543864"/>
            <a:ext cx="2256237" cy="187984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13" descr="hunting dog.jpg"/>
          <p:cNvPicPr>
            <a:picLocks noChangeAspect="1"/>
          </p:cNvPicPr>
          <p:nvPr/>
        </p:nvPicPr>
        <p:blipFill>
          <a:blip r:embed="rId4" cstate="print"/>
          <a:stretch>
            <a:fillRect/>
          </a:stretch>
        </p:blipFill>
        <p:spPr>
          <a:xfrm>
            <a:off x="2886615" y="4191000"/>
            <a:ext cx="1838325" cy="2451100"/>
          </a:xfrm>
          <a:prstGeom prst="rect">
            <a:avLst/>
          </a:prstGeom>
          <a:ln>
            <a:noFill/>
          </a:ln>
          <a:effectLst>
            <a:outerShdw blurRad="292100" dist="139700" dir="2700000" algn="tl" rotWithShape="0">
              <a:srgbClr val="333333">
                <a:alpha val="65000"/>
              </a:srgbClr>
            </a:outerShdw>
          </a:effectLst>
        </p:spPr>
      </p:pic>
      <p:pic>
        <p:nvPicPr>
          <p:cNvPr id="16" name="Picture 15" descr="draft horse pull1.bmp"/>
          <p:cNvPicPr>
            <a:picLocks noChangeAspect="1"/>
          </p:cNvPicPr>
          <p:nvPr/>
        </p:nvPicPr>
        <p:blipFill>
          <a:blip r:embed="rId5" cstate="print"/>
          <a:stretch>
            <a:fillRect/>
          </a:stretch>
        </p:blipFill>
        <p:spPr>
          <a:xfrm>
            <a:off x="223824" y="4543865"/>
            <a:ext cx="2519376" cy="1879842"/>
          </a:xfrm>
          <a:prstGeom prst="rect">
            <a:avLst/>
          </a:prstGeom>
          <a:ln>
            <a:noFill/>
          </a:ln>
          <a:effectLst>
            <a:outerShdw blurRad="292100" dist="139700" dir="2700000" algn="tl" rotWithShape="0">
              <a:srgbClr val="333333">
                <a:alpha val="65000"/>
              </a:srgbClr>
            </a:outerShdw>
          </a:effectLst>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xmlns:p14="http://schemas.microsoft.com/office/powerpoint/2010/main" spd="slow">
        <p:split orient="vert"/>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0-#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iterate type="wd">
                                    <p:tmPct val="100000"/>
                                  </p:iterate>
                                  <p:childTnLst>
                                    <p:set>
                                      <p:cBhvr>
                                        <p:cTn id="12" dur="1" fill="hold">
                                          <p:stCondLst>
                                            <p:cond delay="0"/>
                                          </p:stCondLst>
                                        </p:cTn>
                                        <p:tgtEl>
                                          <p:spTgt spid="13"/>
                                        </p:tgtEl>
                                        <p:attrNameLst>
                                          <p:attrName>style.visibility</p:attrName>
                                        </p:attrNameLst>
                                      </p:cBhvr>
                                      <p:to>
                                        <p:strVal val="visible"/>
                                      </p:to>
                                    </p:set>
                                    <p:animEffect transition="in" filter="barn(inVertical)">
                                      <p:cBhvr>
                                        <p:cTn id="13" dur="3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24" presetClass="entr" presetSubtype="0" fill="hold" nodeType="clickEffect">
                                  <p:stCondLst>
                                    <p:cond delay="0"/>
                                  </p:stCondLst>
                                  <p:childTnLst>
                                    <p:set>
                                      <p:cBhvr>
                                        <p:cTn id="17" dur="1" fill="hold">
                                          <p:stCondLst>
                                            <p:cond delay="0"/>
                                          </p:stCondLst>
                                        </p:cTn>
                                        <p:tgtEl>
                                          <p:spTgt spid="11">
                                            <p:txEl>
                                              <p:pRg st="0" end="0"/>
                                            </p:txEl>
                                          </p:spTgt>
                                        </p:tgtEl>
                                        <p:attrNameLst>
                                          <p:attrName>style.visibility</p:attrName>
                                        </p:attrNameLst>
                                      </p:cBhvr>
                                      <p:to>
                                        <p:strVal val="visible"/>
                                      </p:to>
                                    </p:set>
                                    <p:anim to="" calcmode="lin" valueType="num">
                                      <p:cBhvr>
                                        <p:cTn id="18" dur="1" fill="hold"/>
                                        <p:tgtEl>
                                          <p:spTgt spid="11">
                                            <p:txEl>
                                              <p:pRg st="0" end="0"/>
                                            </p:txEl>
                                          </p:spTgt>
                                        </p:tgtEl>
                                        <p:attrNameLst>
                                          <p:attrName/>
                                        </p:attrNameLst>
                                      </p:cBhvr>
                                    </p:anim>
                                  </p:childTnLst>
                                </p:cTn>
                              </p:par>
                              <p:par>
                                <p:cTn id="19" presetID="24" presetClass="entr" presetSubtype="0" fill="hold" nodeType="withEffect">
                                  <p:stCondLst>
                                    <p:cond delay="0"/>
                                  </p:stCondLst>
                                  <p:childTnLst>
                                    <p:set>
                                      <p:cBhvr>
                                        <p:cTn id="20" dur="1" fill="hold">
                                          <p:stCondLst>
                                            <p:cond delay="0"/>
                                          </p:stCondLst>
                                        </p:cTn>
                                        <p:tgtEl>
                                          <p:spTgt spid="11">
                                            <p:txEl>
                                              <p:pRg st="1" end="1"/>
                                            </p:txEl>
                                          </p:spTgt>
                                        </p:tgtEl>
                                        <p:attrNameLst>
                                          <p:attrName>style.visibility</p:attrName>
                                        </p:attrNameLst>
                                      </p:cBhvr>
                                      <p:to>
                                        <p:strVal val="visible"/>
                                      </p:to>
                                    </p:set>
                                    <p:anim to="" calcmode="lin" valueType="num">
                                      <p:cBhvr>
                                        <p:cTn id="21" dur="1" fill="hold"/>
                                        <p:tgtEl>
                                          <p:spTgt spid="11">
                                            <p:txEl>
                                              <p:pRg st="1" end="1"/>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utoUpdateAnimBg="0"/>
      <p:bldP spid="13" grpId="0"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0"/>
            <a:ext cx="6211380" cy="369332"/>
          </a:xfrm>
          <a:prstGeom prst="rect">
            <a:avLst/>
          </a:prstGeom>
        </p:spPr>
        <p:txBody>
          <a:bodyPr wrap="none">
            <a:spAutoFit/>
          </a:bodyPr>
          <a:lstStyle/>
          <a:p>
            <a:pPr algn="ctr"/>
            <a:r>
              <a:rPr lang="en-US" dirty="0" smtClean="0">
                <a:latin typeface="Bodoni MT" pitchFamily="18" charset="0"/>
                <a:cs typeface="Vrinda" pitchFamily="2" charset="0"/>
              </a:rPr>
              <a:t>B.  Identify factors effecting nutrition requirements in animals</a:t>
            </a:r>
          </a:p>
        </p:txBody>
      </p:sp>
      <p:sp>
        <p:nvSpPr>
          <p:cNvPr id="12" name="Text Box 2"/>
          <p:cNvSpPr txBox="1">
            <a:spLocks noChangeArrowheads="1"/>
          </p:cNvSpPr>
          <p:nvPr/>
        </p:nvSpPr>
        <p:spPr bwMode="auto">
          <a:xfrm>
            <a:off x="0" y="457200"/>
            <a:ext cx="7327900" cy="584775"/>
          </a:xfrm>
          <a:prstGeom prst="rect">
            <a:avLst/>
          </a:prstGeom>
          <a:noFill/>
          <a:ln w="9525">
            <a:noFill/>
            <a:miter lim="800000"/>
            <a:headEnd/>
            <a:tailEnd/>
          </a:ln>
          <a:effectLst/>
        </p:spPr>
        <p:txBody>
          <a:bodyPr>
            <a:spAutoFit/>
          </a:bodyPr>
          <a:lstStyle/>
          <a:p>
            <a:r>
              <a:rPr lang="en-US" sz="3200" b="1" dirty="0" smtClean="0">
                <a:solidFill>
                  <a:srgbClr val="0000FF"/>
                </a:solidFill>
                <a:effectLst>
                  <a:outerShdw blurRad="38100" dist="38100" dir="2700000" algn="tl">
                    <a:srgbClr val="000000">
                      <a:alpha val="43137"/>
                    </a:srgbClr>
                  </a:outerShdw>
                </a:effectLst>
              </a:rPr>
              <a:t>Factors effecting nutritional needs:</a:t>
            </a:r>
          </a:p>
        </p:txBody>
      </p:sp>
      <p:sp>
        <p:nvSpPr>
          <p:cNvPr id="13" name="Text Box 3"/>
          <p:cNvSpPr txBox="1">
            <a:spLocks noChangeArrowheads="1"/>
          </p:cNvSpPr>
          <p:nvPr/>
        </p:nvSpPr>
        <p:spPr bwMode="auto">
          <a:xfrm>
            <a:off x="0" y="990600"/>
            <a:ext cx="7239000" cy="938719"/>
          </a:xfrm>
          <a:prstGeom prst="rect">
            <a:avLst/>
          </a:prstGeom>
          <a:noFill/>
          <a:ln w="9525">
            <a:noFill/>
            <a:miter lim="800000"/>
            <a:headEnd/>
            <a:tailEnd/>
          </a:ln>
          <a:effectLst/>
        </p:spPr>
        <p:txBody>
          <a:bodyPr wrap="square">
            <a:spAutoFit/>
          </a:bodyPr>
          <a:lstStyle/>
          <a:p>
            <a:pPr algn="ctr"/>
            <a:r>
              <a:rPr lang="en-US" sz="5500" b="1" dirty="0" smtClean="0">
                <a:solidFill>
                  <a:srgbClr val="FF0000"/>
                </a:solidFill>
                <a:effectLst>
                  <a:outerShdw blurRad="38100" dist="38100" dir="2700000" algn="tl">
                    <a:srgbClr val="000000">
                      <a:alpha val="43137"/>
                    </a:srgbClr>
                  </a:outerShdw>
                </a:effectLst>
              </a:rPr>
              <a:t>4- Gestation &amp; Lactation</a:t>
            </a:r>
            <a:endParaRPr lang="en-US" sz="5500" b="1" dirty="0">
              <a:solidFill>
                <a:srgbClr val="FF0000"/>
              </a:solidFill>
              <a:effectLst>
                <a:outerShdw blurRad="38100" dist="38100" dir="2700000" algn="tl">
                  <a:srgbClr val="000000">
                    <a:alpha val="43137"/>
                  </a:srgbClr>
                </a:outerShdw>
              </a:effectLst>
            </a:endParaRPr>
          </a:p>
        </p:txBody>
      </p:sp>
      <p:sp>
        <p:nvSpPr>
          <p:cNvPr id="11" name="TextBox 10"/>
          <p:cNvSpPr txBox="1"/>
          <p:nvPr/>
        </p:nvSpPr>
        <p:spPr>
          <a:xfrm>
            <a:off x="0" y="1676400"/>
            <a:ext cx="7239000" cy="5016758"/>
          </a:xfrm>
          <a:prstGeom prst="rect">
            <a:avLst/>
          </a:prstGeom>
          <a:noFill/>
        </p:spPr>
        <p:txBody>
          <a:bodyPr wrap="square" rtlCol="0">
            <a:spAutoFit/>
          </a:bodyPr>
          <a:lstStyle/>
          <a:p>
            <a:pPr algn="ctr"/>
            <a:r>
              <a:rPr lang="en-US" sz="2000" dirty="0" smtClean="0">
                <a:solidFill>
                  <a:srgbClr val="0070C0"/>
                </a:solidFill>
              </a:rPr>
              <a:t>(Gestation = Pregnancy, Lactation= milk production)</a:t>
            </a:r>
          </a:p>
          <a:p>
            <a:pPr>
              <a:buFont typeface="Arial" pitchFamily="34" charset="0"/>
              <a:buChar char="•"/>
            </a:pPr>
            <a:r>
              <a:rPr lang="en-US" sz="3200" dirty="0" smtClean="0"/>
              <a:t>Nutrition deficiencies are the most common cause of reproductive failures</a:t>
            </a:r>
          </a:p>
          <a:p>
            <a:endParaRPr lang="en-US" sz="1600" dirty="0" smtClean="0"/>
          </a:p>
          <a:p>
            <a:pPr>
              <a:buFont typeface="Arial" pitchFamily="34" charset="0"/>
              <a:buChar char="•"/>
            </a:pPr>
            <a:r>
              <a:rPr lang="en-US" sz="3200" dirty="0" smtClean="0"/>
              <a:t>Pregnancy requires higher levels of nutrition and energy intake</a:t>
            </a:r>
          </a:p>
          <a:p>
            <a:pPr lvl="1"/>
            <a:r>
              <a:rPr lang="en-US" dirty="0" smtClean="0"/>
              <a:t>(Especially at the end of pregnancy when the fetus is growing rapidly)</a:t>
            </a:r>
          </a:p>
          <a:p>
            <a:pPr lvl="1"/>
            <a:endParaRPr lang="en-US" dirty="0" smtClean="0"/>
          </a:p>
          <a:p>
            <a:pPr>
              <a:buFont typeface="Arial" pitchFamily="34" charset="0"/>
              <a:buChar char="•"/>
            </a:pPr>
            <a:r>
              <a:rPr lang="en-US" sz="3200" dirty="0" smtClean="0"/>
              <a:t>Milk production requires </a:t>
            </a:r>
          </a:p>
          <a:p>
            <a:r>
              <a:rPr lang="en-US" sz="3200" dirty="0" smtClean="0"/>
              <a:t>  even more energy</a:t>
            </a:r>
          </a:p>
          <a:p>
            <a:pPr lvl="1"/>
            <a:r>
              <a:rPr lang="en-US" sz="2000" dirty="0" smtClean="0"/>
              <a:t>(Especially calcium, phosphorus, protein)</a:t>
            </a:r>
          </a:p>
          <a:p>
            <a:endParaRPr lang="en-US" sz="3200" dirty="0"/>
          </a:p>
        </p:txBody>
      </p:sp>
      <p:pic>
        <p:nvPicPr>
          <p:cNvPr id="14" name="Picture 13" descr="dairy cows feeding.jpg"/>
          <p:cNvPicPr>
            <a:picLocks noChangeAspect="1"/>
          </p:cNvPicPr>
          <p:nvPr/>
        </p:nvPicPr>
        <p:blipFill>
          <a:blip r:embed="rId3" cstate="print"/>
          <a:stretch>
            <a:fillRect/>
          </a:stretch>
        </p:blipFill>
        <p:spPr>
          <a:xfrm>
            <a:off x="4953000" y="4572000"/>
            <a:ext cx="2209800" cy="2147926"/>
          </a:xfrm>
          <a:prstGeom prst="rect">
            <a:avLst/>
          </a:prstGeom>
          <a:ln>
            <a:noFill/>
          </a:ln>
          <a:effectLst>
            <a:outerShdw blurRad="292100" dist="139700" dir="2700000" algn="tl" rotWithShape="0">
              <a:srgbClr val="333333">
                <a:alpha val="65000"/>
              </a:srgbClr>
            </a:outerShdw>
          </a:effectLst>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xmlns:p14="http://schemas.microsoft.com/office/powerpoint/2010/main" spd="slow">
        <p:split orient="vert"/>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xEl>
                                              <p:pRg st="1" end="1"/>
                                            </p:txEl>
                                          </p:spTgt>
                                        </p:tgtEl>
                                        <p:attrNameLst>
                                          <p:attrName>style.visibility</p:attrName>
                                        </p:attrNameLst>
                                      </p:cBhvr>
                                      <p:to>
                                        <p:strVal val="visible"/>
                                      </p:to>
                                    </p:set>
                                    <p:animEffect transition="in" filter="barn(inVertical)">
                                      <p:cBhvr>
                                        <p:cTn id="7" dur="500"/>
                                        <p:tgtEl>
                                          <p:spTgt spid="11">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xEl>
                                              <p:pRg st="3" end="3"/>
                                            </p:txEl>
                                          </p:spTgt>
                                        </p:tgtEl>
                                        <p:attrNameLst>
                                          <p:attrName>style.visibility</p:attrName>
                                        </p:attrNameLst>
                                      </p:cBhvr>
                                      <p:to>
                                        <p:strVal val="visible"/>
                                      </p:to>
                                    </p:set>
                                    <p:animEffect transition="in" filter="barn(inVertical)">
                                      <p:cBhvr>
                                        <p:cTn id="12" dur="500"/>
                                        <p:tgtEl>
                                          <p:spTgt spid="11">
                                            <p:txEl>
                                              <p:pRg st="3" end="3"/>
                                            </p:txEl>
                                          </p:spTgt>
                                        </p:tgtEl>
                                      </p:cBhvr>
                                    </p:animEffect>
                                  </p:childTnLst>
                                </p:cTn>
                              </p:par>
                              <p:par>
                                <p:cTn id="13" presetID="16" presetClass="entr" presetSubtype="21" fill="hold" nodeType="withEffect">
                                  <p:stCondLst>
                                    <p:cond delay="0"/>
                                  </p:stCondLst>
                                  <p:childTnLst>
                                    <p:set>
                                      <p:cBhvr>
                                        <p:cTn id="14" dur="1" fill="hold">
                                          <p:stCondLst>
                                            <p:cond delay="0"/>
                                          </p:stCondLst>
                                        </p:cTn>
                                        <p:tgtEl>
                                          <p:spTgt spid="11">
                                            <p:txEl>
                                              <p:pRg st="4" end="4"/>
                                            </p:txEl>
                                          </p:spTgt>
                                        </p:tgtEl>
                                        <p:attrNameLst>
                                          <p:attrName>style.visibility</p:attrName>
                                        </p:attrNameLst>
                                      </p:cBhvr>
                                      <p:to>
                                        <p:strVal val="visible"/>
                                      </p:to>
                                    </p:set>
                                    <p:animEffect transition="in" filter="barn(inVertical)">
                                      <p:cBhvr>
                                        <p:cTn id="15" dur="500"/>
                                        <p:tgtEl>
                                          <p:spTgt spid="11">
                                            <p:txEl>
                                              <p:pRg st="4" end="4"/>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1">
                                            <p:txEl>
                                              <p:pRg st="6" end="6"/>
                                            </p:txEl>
                                          </p:spTgt>
                                        </p:tgtEl>
                                        <p:attrNameLst>
                                          <p:attrName>style.visibility</p:attrName>
                                        </p:attrNameLst>
                                      </p:cBhvr>
                                      <p:to>
                                        <p:strVal val="visible"/>
                                      </p:to>
                                    </p:set>
                                    <p:animEffect transition="in" filter="barn(inVertical)">
                                      <p:cBhvr>
                                        <p:cTn id="20" dur="500"/>
                                        <p:tgtEl>
                                          <p:spTgt spid="11">
                                            <p:txEl>
                                              <p:pRg st="6" end="6"/>
                                            </p:txEl>
                                          </p:spTgt>
                                        </p:tgtEl>
                                      </p:cBhvr>
                                    </p:animEffect>
                                  </p:childTnLst>
                                </p:cTn>
                              </p:par>
                              <p:par>
                                <p:cTn id="21" presetID="16" presetClass="entr" presetSubtype="21" fill="hold" nodeType="withEffect">
                                  <p:stCondLst>
                                    <p:cond delay="0"/>
                                  </p:stCondLst>
                                  <p:childTnLst>
                                    <p:set>
                                      <p:cBhvr>
                                        <p:cTn id="22" dur="1" fill="hold">
                                          <p:stCondLst>
                                            <p:cond delay="0"/>
                                          </p:stCondLst>
                                        </p:cTn>
                                        <p:tgtEl>
                                          <p:spTgt spid="11">
                                            <p:txEl>
                                              <p:pRg st="7" end="7"/>
                                            </p:txEl>
                                          </p:spTgt>
                                        </p:tgtEl>
                                        <p:attrNameLst>
                                          <p:attrName>style.visibility</p:attrName>
                                        </p:attrNameLst>
                                      </p:cBhvr>
                                      <p:to>
                                        <p:strVal val="visible"/>
                                      </p:to>
                                    </p:set>
                                    <p:animEffect transition="in" filter="barn(inVertical)">
                                      <p:cBhvr>
                                        <p:cTn id="23" dur="500"/>
                                        <p:tgtEl>
                                          <p:spTgt spid="11">
                                            <p:txEl>
                                              <p:pRg st="7" end="7"/>
                                            </p:txEl>
                                          </p:spTgt>
                                        </p:tgtEl>
                                      </p:cBhvr>
                                    </p:animEffect>
                                  </p:childTnLst>
                                </p:cTn>
                              </p:par>
                              <p:par>
                                <p:cTn id="24" presetID="16" presetClass="entr" presetSubtype="21" fill="hold" nodeType="withEffect">
                                  <p:stCondLst>
                                    <p:cond delay="0"/>
                                  </p:stCondLst>
                                  <p:childTnLst>
                                    <p:set>
                                      <p:cBhvr>
                                        <p:cTn id="25" dur="1" fill="hold">
                                          <p:stCondLst>
                                            <p:cond delay="0"/>
                                          </p:stCondLst>
                                        </p:cTn>
                                        <p:tgtEl>
                                          <p:spTgt spid="11">
                                            <p:txEl>
                                              <p:pRg st="8" end="8"/>
                                            </p:txEl>
                                          </p:spTgt>
                                        </p:tgtEl>
                                        <p:attrNameLst>
                                          <p:attrName>style.visibility</p:attrName>
                                        </p:attrNameLst>
                                      </p:cBhvr>
                                      <p:to>
                                        <p:strVal val="visible"/>
                                      </p:to>
                                    </p:set>
                                    <p:animEffect transition="in" filter="barn(inVertical)">
                                      <p:cBhvr>
                                        <p:cTn id="26" dur="500"/>
                                        <p:tgtEl>
                                          <p:spTgt spid="11">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0"/>
            <a:ext cx="6211380" cy="369332"/>
          </a:xfrm>
          <a:prstGeom prst="rect">
            <a:avLst/>
          </a:prstGeom>
        </p:spPr>
        <p:txBody>
          <a:bodyPr wrap="none">
            <a:spAutoFit/>
          </a:bodyPr>
          <a:lstStyle/>
          <a:p>
            <a:pPr algn="ctr"/>
            <a:r>
              <a:rPr lang="en-US" dirty="0" smtClean="0">
                <a:latin typeface="Bodoni MT" pitchFamily="18" charset="0"/>
                <a:cs typeface="Vrinda" pitchFamily="2" charset="0"/>
              </a:rPr>
              <a:t>B.  Identify factors effecting nutrition requirements in animals</a:t>
            </a:r>
          </a:p>
        </p:txBody>
      </p:sp>
      <p:sp>
        <p:nvSpPr>
          <p:cNvPr id="12" name="Text Box 2"/>
          <p:cNvSpPr txBox="1">
            <a:spLocks noChangeArrowheads="1"/>
          </p:cNvSpPr>
          <p:nvPr/>
        </p:nvSpPr>
        <p:spPr bwMode="auto">
          <a:xfrm>
            <a:off x="0" y="229612"/>
            <a:ext cx="7327900" cy="2123658"/>
          </a:xfrm>
          <a:prstGeom prst="rect">
            <a:avLst/>
          </a:prstGeom>
          <a:noFill/>
          <a:ln w="9525">
            <a:noFill/>
            <a:miter lim="800000"/>
            <a:headEnd/>
            <a:tailEnd/>
          </a:ln>
          <a:effectLst/>
        </p:spPr>
        <p:txBody>
          <a:bodyPr>
            <a:spAutoFit/>
          </a:bodyPr>
          <a:lstStyle/>
          <a:p>
            <a:pPr algn="ctr"/>
            <a:r>
              <a:rPr lang="en-US" sz="4400" b="1" dirty="0" smtClean="0">
                <a:solidFill>
                  <a:srgbClr val="0000FF"/>
                </a:solidFill>
                <a:effectLst>
                  <a:outerShdw blurRad="38100" dist="38100" dir="2700000" algn="tl">
                    <a:srgbClr val="000000">
                      <a:alpha val="43137"/>
                    </a:srgbClr>
                  </a:outerShdw>
                </a:effectLst>
              </a:rPr>
              <a:t>Rank these animals from the HIGHEST energy (calorie) requirement to the lowest</a:t>
            </a:r>
            <a:endParaRPr lang="en-US" sz="4400" b="1" dirty="0">
              <a:solidFill>
                <a:srgbClr val="0000FF"/>
              </a:solidFill>
              <a:effectLst>
                <a:outerShdw blurRad="38100" dist="38100" dir="2700000" algn="tl">
                  <a:srgbClr val="000000">
                    <a:alpha val="43137"/>
                  </a:srgbClr>
                </a:outerShdw>
              </a:effectLst>
            </a:endParaRPr>
          </a:p>
        </p:txBody>
      </p:sp>
      <p:sp>
        <p:nvSpPr>
          <p:cNvPr id="2" name="TextBox 1"/>
          <p:cNvSpPr txBox="1"/>
          <p:nvPr/>
        </p:nvSpPr>
        <p:spPr>
          <a:xfrm>
            <a:off x="304800" y="2353270"/>
            <a:ext cx="1828800" cy="338554"/>
          </a:xfrm>
          <a:prstGeom prst="rect">
            <a:avLst/>
          </a:prstGeom>
          <a:noFill/>
        </p:spPr>
        <p:txBody>
          <a:bodyPr wrap="square" rtlCol="0">
            <a:spAutoFit/>
          </a:bodyPr>
          <a:lstStyle/>
          <a:p>
            <a:pPr algn="ctr"/>
            <a:r>
              <a:rPr lang="en-US" sz="1600" dirty="0" smtClean="0">
                <a:latin typeface="Times New Roman" pitchFamily="18" charset="0"/>
                <a:cs typeface="Times New Roman" pitchFamily="18" charset="0"/>
              </a:rPr>
              <a:t>Breeding Stallion</a:t>
            </a:r>
            <a:endParaRPr lang="en-US" sz="1600" dirty="0">
              <a:latin typeface="Times New Roman" pitchFamily="18" charset="0"/>
              <a:cs typeface="Times New Roman" pitchFamily="18" charset="0"/>
            </a:endParaRPr>
          </a:p>
        </p:txBody>
      </p:sp>
      <p:sp>
        <p:nvSpPr>
          <p:cNvPr id="14" name="TextBox 13"/>
          <p:cNvSpPr txBox="1"/>
          <p:nvPr/>
        </p:nvSpPr>
        <p:spPr>
          <a:xfrm>
            <a:off x="2590800" y="2353269"/>
            <a:ext cx="2063750" cy="338554"/>
          </a:xfrm>
          <a:prstGeom prst="rect">
            <a:avLst/>
          </a:prstGeom>
          <a:noFill/>
        </p:spPr>
        <p:txBody>
          <a:bodyPr wrap="square" rtlCol="0">
            <a:spAutoFit/>
          </a:bodyPr>
          <a:lstStyle/>
          <a:p>
            <a:pPr algn="ctr"/>
            <a:r>
              <a:rPr lang="en-US" sz="1600" dirty="0" smtClean="0">
                <a:latin typeface="Times New Roman" pitchFamily="18" charset="0"/>
                <a:cs typeface="Times New Roman" pitchFamily="18" charset="0"/>
              </a:rPr>
              <a:t>Lactating Brood Mare</a:t>
            </a:r>
            <a:endParaRPr lang="en-US" sz="1600" dirty="0">
              <a:latin typeface="Times New Roman" pitchFamily="18" charset="0"/>
              <a:cs typeface="Times New Roman" pitchFamily="18" charset="0"/>
            </a:endParaRPr>
          </a:p>
        </p:txBody>
      </p:sp>
      <p:sp>
        <p:nvSpPr>
          <p:cNvPr id="15" name="TextBox 14"/>
          <p:cNvSpPr txBox="1"/>
          <p:nvPr/>
        </p:nvSpPr>
        <p:spPr>
          <a:xfrm>
            <a:off x="304800" y="4347859"/>
            <a:ext cx="1828800" cy="338554"/>
          </a:xfrm>
          <a:prstGeom prst="rect">
            <a:avLst/>
          </a:prstGeom>
          <a:noFill/>
        </p:spPr>
        <p:txBody>
          <a:bodyPr wrap="square" rtlCol="0">
            <a:spAutoFit/>
          </a:bodyPr>
          <a:lstStyle/>
          <a:p>
            <a:pPr algn="ctr"/>
            <a:r>
              <a:rPr lang="en-US" sz="1600" dirty="0" smtClean="0">
                <a:latin typeface="Times New Roman" pitchFamily="18" charset="0"/>
                <a:cs typeface="Times New Roman" pitchFamily="18" charset="0"/>
              </a:rPr>
              <a:t>Pregnant Mare</a:t>
            </a:r>
            <a:endParaRPr lang="en-US" sz="1600" dirty="0">
              <a:latin typeface="Times New Roman" pitchFamily="18" charset="0"/>
              <a:cs typeface="Times New Roman" pitchFamily="18" charset="0"/>
            </a:endParaRPr>
          </a:p>
        </p:txBody>
      </p:sp>
      <p:sp>
        <p:nvSpPr>
          <p:cNvPr id="16" name="TextBox 15"/>
          <p:cNvSpPr txBox="1"/>
          <p:nvPr/>
        </p:nvSpPr>
        <p:spPr>
          <a:xfrm>
            <a:off x="5181600" y="2353270"/>
            <a:ext cx="1828800" cy="338554"/>
          </a:xfrm>
          <a:prstGeom prst="rect">
            <a:avLst/>
          </a:prstGeom>
          <a:noFill/>
        </p:spPr>
        <p:txBody>
          <a:bodyPr wrap="square" rtlCol="0">
            <a:spAutoFit/>
          </a:bodyPr>
          <a:lstStyle/>
          <a:p>
            <a:pPr algn="ctr"/>
            <a:r>
              <a:rPr lang="en-US" sz="1600" dirty="0" smtClean="0">
                <a:latin typeface="Times New Roman" pitchFamily="18" charset="0"/>
                <a:cs typeface="Times New Roman" pitchFamily="18" charset="0"/>
              </a:rPr>
              <a:t>Weanling Colt</a:t>
            </a:r>
            <a:endParaRPr lang="en-US" sz="1600" dirty="0">
              <a:latin typeface="Times New Roman" pitchFamily="18" charset="0"/>
              <a:cs typeface="Times New Roman" pitchFamily="18" charset="0"/>
            </a:endParaRPr>
          </a:p>
        </p:txBody>
      </p:sp>
      <p:sp>
        <p:nvSpPr>
          <p:cNvPr id="18" name="TextBox 17"/>
          <p:cNvSpPr txBox="1"/>
          <p:nvPr/>
        </p:nvSpPr>
        <p:spPr>
          <a:xfrm>
            <a:off x="2514600" y="4334030"/>
            <a:ext cx="2362200" cy="338554"/>
          </a:xfrm>
          <a:prstGeom prst="rect">
            <a:avLst/>
          </a:prstGeom>
          <a:noFill/>
        </p:spPr>
        <p:txBody>
          <a:bodyPr wrap="square" rtlCol="0">
            <a:spAutoFit/>
          </a:bodyPr>
          <a:lstStyle/>
          <a:p>
            <a:pPr algn="ctr"/>
            <a:r>
              <a:rPr lang="en-US" sz="1600" dirty="0" smtClean="0">
                <a:latin typeface="Times New Roman" pitchFamily="18" charset="0"/>
                <a:cs typeface="Times New Roman" pitchFamily="18" charset="0"/>
              </a:rPr>
              <a:t>Heavy Work Performance</a:t>
            </a:r>
            <a:endParaRPr lang="en-US" sz="1600" dirty="0">
              <a:latin typeface="Times New Roman" pitchFamily="18" charset="0"/>
              <a:cs typeface="Times New Roman" pitchFamily="18" charset="0"/>
            </a:endParaRPr>
          </a:p>
        </p:txBody>
      </p:sp>
      <p:sp>
        <p:nvSpPr>
          <p:cNvPr id="19" name="TextBox 18"/>
          <p:cNvSpPr txBox="1"/>
          <p:nvPr/>
        </p:nvSpPr>
        <p:spPr>
          <a:xfrm>
            <a:off x="5181600" y="4344811"/>
            <a:ext cx="1828800" cy="584775"/>
          </a:xfrm>
          <a:prstGeom prst="rect">
            <a:avLst/>
          </a:prstGeom>
          <a:noFill/>
        </p:spPr>
        <p:txBody>
          <a:bodyPr wrap="square" rtlCol="0">
            <a:spAutoFit/>
          </a:bodyPr>
          <a:lstStyle/>
          <a:p>
            <a:pPr algn="ctr"/>
            <a:r>
              <a:rPr lang="en-US" sz="1600" dirty="0" smtClean="0">
                <a:latin typeface="Times New Roman" pitchFamily="18" charset="0"/>
                <a:cs typeface="Times New Roman" pitchFamily="18" charset="0"/>
              </a:rPr>
              <a:t>Full Grown Horse, minimum use</a:t>
            </a:r>
            <a:endParaRPr lang="en-US" sz="1600" dirty="0">
              <a:latin typeface="Times New Roman" pitchFamily="18" charset="0"/>
              <a:cs typeface="Times New Roman" pitchFamily="18" charset="0"/>
            </a:endParaRPr>
          </a:p>
        </p:txBody>
      </p:sp>
      <p:pic>
        <p:nvPicPr>
          <p:cNvPr id="512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9007" y="2691824"/>
            <a:ext cx="1500385" cy="106789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304800" y="3793668"/>
            <a:ext cx="1828800" cy="338554"/>
          </a:xfrm>
          <a:prstGeom prst="rect">
            <a:avLst/>
          </a:prstGeom>
          <a:noFill/>
        </p:spPr>
        <p:txBody>
          <a:bodyPr wrap="square" rtlCol="0">
            <a:spAutoFit/>
          </a:bodyPr>
          <a:lstStyle/>
          <a:p>
            <a:pPr algn="ctr"/>
            <a:r>
              <a:rPr lang="en-US" sz="1600" dirty="0" smtClean="0">
                <a:solidFill>
                  <a:srgbClr val="FF0000"/>
                </a:solidFill>
                <a:latin typeface="Times New Roman" pitchFamily="18" charset="0"/>
                <a:cs typeface="Times New Roman" pitchFamily="18" charset="0"/>
              </a:rPr>
              <a:t>18,800 Cal/day</a:t>
            </a:r>
            <a:endParaRPr lang="en-US" sz="1600" dirty="0">
              <a:solidFill>
                <a:srgbClr val="FF0000"/>
              </a:solidFill>
              <a:latin typeface="Times New Roman" pitchFamily="18" charset="0"/>
              <a:cs typeface="Times New Roman" pitchFamily="18" charset="0"/>
            </a:endParaRPr>
          </a:p>
        </p:txBody>
      </p:sp>
      <p:sp>
        <p:nvSpPr>
          <p:cNvPr id="23" name="TextBox 22"/>
          <p:cNvSpPr txBox="1"/>
          <p:nvPr/>
        </p:nvSpPr>
        <p:spPr>
          <a:xfrm>
            <a:off x="2749550" y="3793668"/>
            <a:ext cx="1828800" cy="338554"/>
          </a:xfrm>
          <a:prstGeom prst="rect">
            <a:avLst/>
          </a:prstGeom>
          <a:noFill/>
        </p:spPr>
        <p:txBody>
          <a:bodyPr wrap="square" rtlCol="0">
            <a:spAutoFit/>
          </a:bodyPr>
          <a:lstStyle/>
          <a:p>
            <a:pPr algn="ctr"/>
            <a:r>
              <a:rPr lang="en-US" sz="1600" dirty="0" smtClean="0">
                <a:solidFill>
                  <a:srgbClr val="FF0000"/>
                </a:solidFill>
                <a:latin typeface="Times New Roman" pitchFamily="18" charset="0"/>
                <a:cs typeface="Times New Roman" pitchFamily="18" charset="0"/>
              </a:rPr>
              <a:t>27, 400 Cal/day</a:t>
            </a:r>
            <a:endParaRPr lang="en-US" sz="1600" dirty="0">
              <a:solidFill>
                <a:srgbClr val="FF0000"/>
              </a:solidFill>
              <a:latin typeface="Times New Roman" pitchFamily="18" charset="0"/>
              <a:cs typeface="Times New Roman" pitchFamily="18" charset="0"/>
            </a:endParaRPr>
          </a:p>
        </p:txBody>
      </p:sp>
      <p:sp>
        <p:nvSpPr>
          <p:cNvPr id="24" name="TextBox 23"/>
          <p:cNvSpPr txBox="1"/>
          <p:nvPr/>
        </p:nvSpPr>
        <p:spPr>
          <a:xfrm>
            <a:off x="5181600" y="3793668"/>
            <a:ext cx="1828800" cy="338554"/>
          </a:xfrm>
          <a:prstGeom prst="rect">
            <a:avLst/>
          </a:prstGeom>
          <a:noFill/>
        </p:spPr>
        <p:txBody>
          <a:bodyPr wrap="square" rtlCol="0">
            <a:spAutoFit/>
          </a:bodyPr>
          <a:lstStyle/>
          <a:p>
            <a:pPr algn="ctr"/>
            <a:r>
              <a:rPr lang="en-US" sz="1600" dirty="0" smtClean="0">
                <a:solidFill>
                  <a:srgbClr val="FF0000"/>
                </a:solidFill>
                <a:latin typeface="Times New Roman" pitchFamily="18" charset="0"/>
                <a:cs typeface="Times New Roman" pitchFamily="18" charset="0"/>
              </a:rPr>
              <a:t>15,100 Cal/day</a:t>
            </a:r>
            <a:endParaRPr lang="en-US" sz="1600" dirty="0">
              <a:solidFill>
                <a:srgbClr val="FF0000"/>
              </a:solidFill>
              <a:latin typeface="Times New Roman" pitchFamily="18" charset="0"/>
              <a:cs typeface="Times New Roman" pitchFamily="18" charset="0"/>
            </a:endParaRPr>
          </a:p>
        </p:txBody>
      </p:sp>
      <p:pic>
        <p:nvPicPr>
          <p:cNvPr id="5126" name="Picture 6"/>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30652" b="17943"/>
          <a:stretch/>
        </p:blipFill>
        <p:spPr bwMode="auto">
          <a:xfrm>
            <a:off x="2895600" y="2655209"/>
            <a:ext cx="1376222" cy="109231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7" name="Picture 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01709" y="2647734"/>
            <a:ext cx="1456291" cy="114593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8" name="Picture 8"/>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b="4535"/>
          <a:stretch/>
        </p:blipFill>
        <p:spPr bwMode="auto">
          <a:xfrm>
            <a:off x="304800" y="4855136"/>
            <a:ext cx="1854972" cy="12573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9"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95600" y="4855136"/>
            <a:ext cx="1613459" cy="121476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31" name="Picture 11" descr="http://www.virginiaclassicproperties.com/wp-content/uploads/2011/09/Horse-Grazing-in-Front-Pasture1.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289903" y="4855136"/>
            <a:ext cx="1698019" cy="125965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30" name="TextBox 29"/>
          <p:cNvSpPr txBox="1"/>
          <p:nvPr/>
        </p:nvSpPr>
        <p:spPr>
          <a:xfrm>
            <a:off x="5215454" y="6222566"/>
            <a:ext cx="1828800" cy="338554"/>
          </a:xfrm>
          <a:prstGeom prst="rect">
            <a:avLst/>
          </a:prstGeom>
          <a:noFill/>
        </p:spPr>
        <p:txBody>
          <a:bodyPr wrap="square" rtlCol="0">
            <a:spAutoFit/>
          </a:bodyPr>
          <a:lstStyle/>
          <a:p>
            <a:pPr algn="ctr"/>
            <a:r>
              <a:rPr lang="en-US" sz="1600" dirty="0" smtClean="0">
                <a:solidFill>
                  <a:srgbClr val="FF0000"/>
                </a:solidFill>
                <a:latin typeface="Times New Roman" pitchFamily="18" charset="0"/>
                <a:cs typeface="Times New Roman" pitchFamily="18" charset="0"/>
              </a:rPr>
              <a:t>8,300 Cal/day</a:t>
            </a:r>
            <a:endParaRPr lang="en-US" sz="1600" dirty="0">
              <a:solidFill>
                <a:srgbClr val="FF0000"/>
              </a:solidFill>
              <a:latin typeface="Times New Roman" pitchFamily="18" charset="0"/>
              <a:cs typeface="Times New Roman" pitchFamily="18" charset="0"/>
            </a:endParaRPr>
          </a:p>
        </p:txBody>
      </p:sp>
      <p:sp>
        <p:nvSpPr>
          <p:cNvPr id="31" name="TextBox 30"/>
          <p:cNvSpPr txBox="1"/>
          <p:nvPr/>
        </p:nvSpPr>
        <p:spPr>
          <a:xfrm>
            <a:off x="2669311" y="6222566"/>
            <a:ext cx="1828800" cy="338554"/>
          </a:xfrm>
          <a:prstGeom prst="rect">
            <a:avLst/>
          </a:prstGeom>
          <a:noFill/>
        </p:spPr>
        <p:txBody>
          <a:bodyPr wrap="square" rtlCol="0">
            <a:spAutoFit/>
          </a:bodyPr>
          <a:lstStyle/>
          <a:p>
            <a:pPr algn="ctr"/>
            <a:r>
              <a:rPr lang="en-US" sz="1600" dirty="0" smtClean="0">
                <a:solidFill>
                  <a:srgbClr val="FF0000"/>
                </a:solidFill>
                <a:latin typeface="Times New Roman" pitchFamily="18" charset="0"/>
                <a:cs typeface="Times New Roman" pitchFamily="18" charset="0"/>
              </a:rPr>
              <a:t>14,500 Cal/day</a:t>
            </a:r>
            <a:endParaRPr lang="en-US" sz="1600" dirty="0">
              <a:solidFill>
                <a:srgbClr val="FF0000"/>
              </a:solidFill>
              <a:latin typeface="Times New Roman" pitchFamily="18" charset="0"/>
              <a:cs typeface="Times New Roman" pitchFamily="18" charset="0"/>
            </a:endParaRPr>
          </a:p>
        </p:txBody>
      </p:sp>
      <p:sp>
        <p:nvSpPr>
          <p:cNvPr id="32" name="TextBox 31"/>
          <p:cNvSpPr txBox="1"/>
          <p:nvPr/>
        </p:nvSpPr>
        <p:spPr>
          <a:xfrm>
            <a:off x="324876" y="6222566"/>
            <a:ext cx="1828800" cy="338554"/>
          </a:xfrm>
          <a:prstGeom prst="rect">
            <a:avLst/>
          </a:prstGeom>
          <a:noFill/>
        </p:spPr>
        <p:txBody>
          <a:bodyPr wrap="square" rtlCol="0">
            <a:spAutoFit/>
          </a:bodyPr>
          <a:lstStyle/>
          <a:p>
            <a:pPr algn="ctr"/>
            <a:r>
              <a:rPr lang="en-US" sz="1600" dirty="0" smtClean="0">
                <a:solidFill>
                  <a:srgbClr val="FF0000"/>
                </a:solidFill>
                <a:latin typeface="Times New Roman" pitchFamily="18" charset="0"/>
                <a:cs typeface="Times New Roman" pitchFamily="18" charset="0"/>
              </a:rPr>
              <a:t>17,500 Cal/day</a:t>
            </a:r>
            <a:endParaRPr lang="en-US" sz="1600" dirty="0">
              <a:solidFill>
                <a:srgbClr val="FF0000"/>
              </a:solidFill>
              <a:latin typeface="Times New Roman" pitchFamily="18" charset="0"/>
              <a:cs typeface="Times New Roman" pitchFamily="18" charset="0"/>
            </a:endParaRPr>
          </a:p>
        </p:txBody>
      </p:sp>
      <p:sp>
        <p:nvSpPr>
          <p:cNvPr id="33" name="TextBox 32"/>
          <p:cNvSpPr txBox="1"/>
          <p:nvPr/>
        </p:nvSpPr>
        <p:spPr>
          <a:xfrm>
            <a:off x="2256561" y="3449050"/>
            <a:ext cx="985978" cy="830997"/>
          </a:xfrm>
          <a:prstGeom prst="rect">
            <a:avLst/>
          </a:prstGeom>
          <a:noFill/>
        </p:spPr>
        <p:txBody>
          <a:bodyPr wrap="square" rtlCol="0">
            <a:spAutoFit/>
          </a:bodyPr>
          <a:lstStyle/>
          <a:p>
            <a:pPr algn="ctr"/>
            <a:r>
              <a:rPr lang="en-US" sz="48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1</a:t>
            </a:r>
            <a:endParaRPr lang="en-US" sz="48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34" name="TextBox 33"/>
          <p:cNvSpPr txBox="1"/>
          <p:nvPr/>
        </p:nvSpPr>
        <p:spPr>
          <a:xfrm>
            <a:off x="-152400" y="3436203"/>
            <a:ext cx="985978" cy="830997"/>
          </a:xfrm>
          <a:prstGeom prst="rect">
            <a:avLst/>
          </a:prstGeom>
          <a:noFill/>
        </p:spPr>
        <p:txBody>
          <a:bodyPr wrap="square" rtlCol="0">
            <a:spAutoFit/>
          </a:bodyPr>
          <a:lstStyle/>
          <a:p>
            <a:pPr algn="ctr"/>
            <a:r>
              <a:rPr lang="en-US" sz="48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2</a:t>
            </a:r>
            <a:endParaRPr lang="en-US" sz="48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35" name="TextBox 34"/>
          <p:cNvSpPr txBox="1"/>
          <p:nvPr/>
        </p:nvSpPr>
        <p:spPr>
          <a:xfrm>
            <a:off x="-100182" y="5791200"/>
            <a:ext cx="709782" cy="830997"/>
          </a:xfrm>
          <a:prstGeom prst="rect">
            <a:avLst/>
          </a:prstGeom>
          <a:noFill/>
        </p:spPr>
        <p:txBody>
          <a:bodyPr wrap="square" rtlCol="0">
            <a:spAutoFit/>
          </a:bodyPr>
          <a:lstStyle/>
          <a:p>
            <a:pPr algn="ctr"/>
            <a:r>
              <a:rPr lang="en-US" sz="48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3</a:t>
            </a:r>
            <a:endParaRPr lang="en-US" sz="48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36" name="TextBox 35"/>
          <p:cNvSpPr txBox="1"/>
          <p:nvPr/>
        </p:nvSpPr>
        <p:spPr>
          <a:xfrm>
            <a:off x="4729022" y="3436203"/>
            <a:ext cx="985978" cy="830997"/>
          </a:xfrm>
          <a:prstGeom prst="rect">
            <a:avLst/>
          </a:prstGeom>
          <a:noFill/>
        </p:spPr>
        <p:txBody>
          <a:bodyPr wrap="square" rtlCol="0">
            <a:spAutoFit/>
          </a:bodyPr>
          <a:lstStyle/>
          <a:p>
            <a:pPr algn="ctr"/>
            <a:r>
              <a:rPr lang="en-US" sz="48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4</a:t>
            </a:r>
            <a:endParaRPr lang="en-US" sz="48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37" name="TextBox 36"/>
          <p:cNvSpPr txBox="1"/>
          <p:nvPr/>
        </p:nvSpPr>
        <p:spPr>
          <a:xfrm>
            <a:off x="2209800" y="5798403"/>
            <a:ext cx="985978" cy="830997"/>
          </a:xfrm>
          <a:prstGeom prst="rect">
            <a:avLst/>
          </a:prstGeom>
          <a:noFill/>
        </p:spPr>
        <p:txBody>
          <a:bodyPr wrap="square" rtlCol="0">
            <a:spAutoFit/>
          </a:bodyPr>
          <a:lstStyle/>
          <a:p>
            <a:pPr algn="ctr"/>
            <a:r>
              <a:rPr lang="en-US" sz="48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5</a:t>
            </a:r>
            <a:endParaRPr lang="en-US" sz="48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38" name="TextBox 37"/>
          <p:cNvSpPr txBox="1"/>
          <p:nvPr/>
        </p:nvSpPr>
        <p:spPr>
          <a:xfrm>
            <a:off x="4729022" y="5791200"/>
            <a:ext cx="985978" cy="830997"/>
          </a:xfrm>
          <a:prstGeom prst="rect">
            <a:avLst/>
          </a:prstGeom>
          <a:noFill/>
        </p:spPr>
        <p:txBody>
          <a:bodyPr wrap="square" rtlCol="0">
            <a:spAutoFit/>
          </a:bodyPr>
          <a:lstStyle/>
          <a:p>
            <a:pPr algn="ctr"/>
            <a:r>
              <a:rPr lang="en-US" sz="48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6</a:t>
            </a:r>
            <a:endParaRPr lang="en-US" sz="48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257776414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xmlns:p14="http://schemas.microsoft.com/office/powerpoint/2010/main" spd="slow">
        <p:split orient="vert"/>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500" fill="hold"/>
                                        <p:tgtEl>
                                          <p:spTgt spid="33"/>
                                        </p:tgtEl>
                                        <p:attrNameLst>
                                          <p:attrName>ppt_x</p:attrName>
                                        </p:attrNameLst>
                                      </p:cBhvr>
                                      <p:tavLst>
                                        <p:tav tm="0">
                                          <p:val>
                                            <p:strVal val="#ppt_x"/>
                                          </p:val>
                                        </p:tav>
                                        <p:tav tm="100000">
                                          <p:val>
                                            <p:strVal val="#ppt_x"/>
                                          </p:val>
                                        </p:tav>
                                      </p:tavLst>
                                    </p:anim>
                                    <p:anim calcmode="lin" valueType="num">
                                      <p:cBhvr additive="base">
                                        <p:cTn id="8" dur="500" fill="hold"/>
                                        <p:tgtEl>
                                          <p:spTgt spid="3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cBhvr additive="base">
                                        <p:cTn id="11" dur="500" fill="hold"/>
                                        <p:tgtEl>
                                          <p:spTgt spid="23"/>
                                        </p:tgtEl>
                                        <p:attrNameLst>
                                          <p:attrName>ppt_x</p:attrName>
                                        </p:attrNameLst>
                                      </p:cBhvr>
                                      <p:tavLst>
                                        <p:tav tm="0">
                                          <p:val>
                                            <p:strVal val="#ppt_x"/>
                                          </p:val>
                                        </p:tav>
                                        <p:tav tm="100000">
                                          <p:val>
                                            <p:strVal val="#ppt_x"/>
                                          </p:val>
                                        </p:tav>
                                      </p:tavLst>
                                    </p:anim>
                                    <p:anim calcmode="lin" valueType="num">
                                      <p:cBhvr additive="base">
                                        <p:cTn id="12"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4"/>
                                        </p:tgtEl>
                                        <p:attrNameLst>
                                          <p:attrName>style.visibility</p:attrName>
                                        </p:attrNameLst>
                                      </p:cBhvr>
                                      <p:to>
                                        <p:strVal val="visible"/>
                                      </p:to>
                                    </p:set>
                                    <p:anim calcmode="lin" valueType="num">
                                      <p:cBhvr additive="base">
                                        <p:cTn id="17" dur="500" fill="hold"/>
                                        <p:tgtEl>
                                          <p:spTgt spid="34"/>
                                        </p:tgtEl>
                                        <p:attrNameLst>
                                          <p:attrName>ppt_x</p:attrName>
                                        </p:attrNameLst>
                                      </p:cBhvr>
                                      <p:tavLst>
                                        <p:tav tm="0">
                                          <p:val>
                                            <p:strVal val="#ppt_x"/>
                                          </p:val>
                                        </p:tav>
                                        <p:tav tm="100000">
                                          <p:val>
                                            <p:strVal val="#ppt_x"/>
                                          </p:val>
                                        </p:tav>
                                      </p:tavLst>
                                    </p:anim>
                                    <p:anim calcmode="lin" valueType="num">
                                      <p:cBhvr additive="base">
                                        <p:cTn id="18" dur="500" fill="hold"/>
                                        <p:tgtEl>
                                          <p:spTgt spid="34"/>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additive="base">
                                        <p:cTn id="21" dur="500" fill="hold"/>
                                        <p:tgtEl>
                                          <p:spTgt spid="3"/>
                                        </p:tgtEl>
                                        <p:attrNameLst>
                                          <p:attrName>ppt_x</p:attrName>
                                        </p:attrNameLst>
                                      </p:cBhvr>
                                      <p:tavLst>
                                        <p:tav tm="0">
                                          <p:val>
                                            <p:strVal val="#ppt_x"/>
                                          </p:val>
                                        </p:tav>
                                        <p:tav tm="100000">
                                          <p:val>
                                            <p:strVal val="#ppt_x"/>
                                          </p:val>
                                        </p:tav>
                                      </p:tavLst>
                                    </p:anim>
                                    <p:anim calcmode="lin" valueType="num">
                                      <p:cBhvr additive="base">
                                        <p:cTn id="2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32"/>
                                        </p:tgtEl>
                                        <p:attrNameLst>
                                          <p:attrName>style.visibility</p:attrName>
                                        </p:attrNameLst>
                                      </p:cBhvr>
                                      <p:to>
                                        <p:strVal val="visible"/>
                                      </p:to>
                                    </p:set>
                                    <p:anim calcmode="lin" valueType="num">
                                      <p:cBhvr additive="base">
                                        <p:cTn id="27" dur="500" fill="hold"/>
                                        <p:tgtEl>
                                          <p:spTgt spid="32"/>
                                        </p:tgtEl>
                                        <p:attrNameLst>
                                          <p:attrName>ppt_x</p:attrName>
                                        </p:attrNameLst>
                                      </p:cBhvr>
                                      <p:tavLst>
                                        <p:tav tm="0">
                                          <p:val>
                                            <p:strVal val="#ppt_x"/>
                                          </p:val>
                                        </p:tav>
                                        <p:tav tm="100000">
                                          <p:val>
                                            <p:strVal val="#ppt_x"/>
                                          </p:val>
                                        </p:tav>
                                      </p:tavLst>
                                    </p:anim>
                                    <p:anim calcmode="lin" valueType="num">
                                      <p:cBhvr additive="base">
                                        <p:cTn id="28" dur="500" fill="hold"/>
                                        <p:tgtEl>
                                          <p:spTgt spid="32"/>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35"/>
                                        </p:tgtEl>
                                        <p:attrNameLst>
                                          <p:attrName>style.visibility</p:attrName>
                                        </p:attrNameLst>
                                      </p:cBhvr>
                                      <p:to>
                                        <p:strVal val="visible"/>
                                      </p:to>
                                    </p:set>
                                    <p:anim calcmode="lin" valueType="num">
                                      <p:cBhvr additive="base">
                                        <p:cTn id="31" dur="500" fill="hold"/>
                                        <p:tgtEl>
                                          <p:spTgt spid="35"/>
                                        </p:tgtEl>
                                        <p:attrNameLst>
                                          <p:attrName>ppt_x</p:attrName>
                                        </p:attrNameLst>
                                      </p:cBhvr>
                                      <p:tavLst>
                                        <p:tav tm="0">
                                          <p:val>
                                            <p:strVal val="#ppt_x"/>
                                          </p:val>
                                        </p:tav>
                                        <p:tav tm="100000">
                                          <p:val>
                                            <p:strVal val="#ppt_x"/>
                                          </p:val>
                                        </p:tav>
                                      </p:tavLst>
                                    </p:anim>
                                    <p:anim calcmode="lin" valueType="num">
                                      <p:cBhvr additive="base">
                                        <p:cTn id="32"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4"/>
                                        </p:tgtEl>
                                        <p:attrNameLst>
                                          <p:attrName>style.visibility</p:attrName>
                                        </p:attrNameLst>
                                      </p:cBhvr>
                                      <p:to>
                                        <p:strVal val="visible"/>
                                      </p:to>
                                    </p:set>
                                    <p:anim calcmode="lin" valueType="num">
                                      <p:cBhvr additive="base">
                                        <p:cTn id="37" dur="500" fill="hold"/>
                                        <p:tgtEl>
                                          <p:spTgt spid="24"/>
                                        </p:tgtEl>
                                        <p:attrNameLst>
                                          <p:attrName>ppt_x</p:attrName>
                                        </p:attrNameLst>
                                      </p:cBhvr>
                                      <p:tavLst>
                                        <p:tav tm="0">
                                          <p:val>
                                            <p:strVal val="#ppt_x"/>
                                          </p:val>
                                        </p:tav>
                                        <p:tav tm="100000">
                                          <p:val>
                                            <p:strVal val="#ppt_x"/>
                                          </p:val>
                                        </p:tav>
                                      </p:tavLst>
                                    </p:anim>
                                    <p:anim calcmode="lin" valueType="num">
                                      <p:cBhvr additive="base">
                                        <p:cTn id="38" dur="500" fill="hold"/>
                                        <p:tgtEl>
                                          <p:spTgt spid="24"/>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36"/>
                                        </p:tgtEl>
                                        <p:attrNameLst>
                                          <p:attrName>style.visibility</p:attrName>
                                        </p:attrNameLst>
                                      </p:cBhvr>
                                      <p:to>
                                        <p:strVal val="visible"/>
                                      </p:to>
                                    </p:set>
                                    <p:anim calcmode="lin" valueType="num">
                                      <p:cBhvr additive="base">
                                        <p:cTn id="41" dur="500" fill="hold"/>
                                        <p:tgtEl>
                                          <p:spTgt spid="36"/>
                                        </p:tgtEl>
                                        <p:attrNameLst>
                                          <p:attrName>ppt_x</p:attrName>
                                        </p:attrNameLst>
                                      </p:cBhvr>
                                      <p:tavLst>
                                        <p:tav tm="0">
                                          <p:val>
                                            <p:strVal val="#ppt_x"/>
                                          </p:val>
                                        </p:tav>
                                        <p:tav tm="100000">
                                          <p:val>
                                            <p:strVal val="#ppt_x"/>
                                          </p:val>
                                        </p:tav>
                                      </p:tavLst>
                                    </p:anim>
                                    <p:anim calcmode="lin" valueType="num">
                                      <p:cBhvr additive="base">
                                        <p:cTn id="42"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37"/>
                                        </p:tgtEl>
                                        <p:attrNameLst>
                                          <p:attrName>style.visibility</p:attrName>
                                        </p:attrNameLst>
                                      </p:cBhvr>
                                      <p:to>
                                        <p:strVal val="visible"/>
                                      </p:to>
                                    </p:set>
                                    <p:anim calcmode="lin" valueType="num">
                                      <p:cBhvr additive="base">
                                        <p:cTn id="47" dur="500" fill="hold"/>
                                        <p:tgtEl>
                                          <p:spTgt spid="37"/>
                                        </p:tgtEl>
                                        <p:attrNameLst>
                                          <p:attrName>ppt_x</p:attrName>
                                        </p:attrNameLst>
                                      </p:cBhvr>
                                      <p:tavLst>
                                        <p:tav tm="0">
                                          <p:val>
                                            <p:strVal val="#ppt_x"/>
                                          </p:val>
                                        </p:tav>
                                        <p:tav tm="100000">
                                          <p:val>
                                            <p:strVal val="#ppt_x"/>
                                          </p:val>
                                        </p:tav>
                                      </p:tavLst>
                                    </p:anim>
                                    <p:anim calcmode="lin" valueType="num">
                                      <p:cBhvr additive="base">
                                        <p:cTn id="48" dur="500" fill="hold"/>
                                        <p:tgtEl>
                                          <p:spTgt spid="37"/>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31"/>
                                        </p:tgtEl>
                                        <p:attrNameLst>
                                          <p:attrName>style.visibility</p:attrName>
                                        </p:attrNameLst>
                                      </p:cBhvr>
                                      <p:to>
                                        <p:strVal val="visible"/>
                                      </p:to>
                                    </p:set>
                                    <p:anim calcmode="lin" valueType="num">
                                      <p:cBhvr additive="base">
                                        <p:cTn id="51" dur="500" fill="hold"/>
                                        <p:tgtEl>
                                          <p:spTgt spid="31"/>
                                        </p:tgtEl>
                                        <p:attrNameLst>
                                          <p:attrName>ppt_x</p:attrName>
                                        </p:attrNameLst>
                                      </p:cBhvr>
                                      <p:tavLst>
                                        <p:tav tm="0">
                                          <p:val>
                                            <p:strVal val="#ppt_x"/>
                                          </p:val>
                                        </p:tav>
                                        <p:tav tm="100000">
                                          <p:val>
                                            <p:strVal val="#ppt_x"/>
                                          </p:val>
                                        </p:tav>
                                      </p:tavLst>
                                    </p:anim>
                                    <p:anim calcmode="lin" valueType="num">
                                      <p:cBhvr additive="base">
                                        <p:cTn id="52"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38"/>
                                        </p:tgtEl>
                                        <p:attrNameLst>
                                          <p:attrName>style.visibility</p:attrName>
                                        </p:attrNameLst>
                                      </p:cBhvr>
                                      <p:to>
                                        <p:strVal val="visible"/>
                                      </p:to>
                                    </p:set>
                                    <p:anim calcmode="lin" valueType="num">
                                      <p:cBhvr additive="base">
                                        <p:cTn id="57" dur="500" fill="hold"/>
                                        <p:tgtEl>
                                          <p:spTgt spid="38"/>
                                        </p:tgtEl>
                                        <p:attrNameLst>
                                          <p:attrName>ppt_x</p:attrName>
                                        </p:attrNameLst>
                                      </p:cBhvr>
                                      <p:tavLst>
                                        <p:tav tm="0">
                                          <p:val>
                                            <p:strVal val="#ppt_x"/>
                                          </p:val>
                                        </p:tav>
                                        <p:tav tm="100000">
                                          <p:val>
                                            <p:strVal val="#ppt_x"/>
                                          </p:val>
                                        </p:tav>
                                      </p:tavLst>
                                    </p:anim>
                                    <p:anim calcmode="lin" valueType="num">
                                      <p:cBhvr additive="base">
                                        <p:cTn id="58" dur="500" fill="hold"/>
                                        <p:tgtEl>
                                          <p:spTgt spid="38"/>
                                        </p:tgtEl>
                                        <p:attrNameLst>
                                          <p:attrName>ppt_y</p:attrName>
                                        </p:attrNameLst>
                                      </p:cBhvr>
                                      <p:tavLst>
                                        <p:tav tm="0">
                                          <p:val>
                                            <p:strVal val="1+#ppt_h/2"/>
                                          </p:val>
                                        </p:tav>
                                        <p:tav tm="100000">
                                          <p:val>
                                            <p:strVal val="#ppt_y"/>
                                          </p:val>
                                        </p:tav>
                                      </p:tavLst>
                                    </p:anim>
                                  </p:childTnLst>
                                </p:cTn>
                              </p:par>
                              <p:par>
                                <p:cTn id="59" presetID="2" presetClass="entr" presetSubtype="4" fill="hold" grpId="0" nodeType="withEffect">
                                  <p:stCondLst>
                                    <p:cond delay="0"/>
                                  </p:stCondLst>
                                  <p:childTnLst>
                                    <p:set>
                                      <p:cBhvr>
                                        <p:cTn id="60" dur="1" fill="hold">
                                          <p:stCondLst>
                                            <p:cond delay="0"/>
                                          </p:stCondLst>
                                        </p:cTn>
                                        <p:tgtEl>
                                          <p:spTgt spid="30"/>
                                        </p:tgtEl>
                                        <p:attrNameLst>
                                          <p:attrName>style.visibility</p:attrName>
                                        </p:attrNameLst>
                                      </p:cBhvr>
                                      <p:to>
                                        <p:strVal val="visible"/>
                                      </p:to>
                                    </p:set>
                                    <p:anim calcmode="lin" valueType="num">
                                      <p:cBhvr additive="base">
                                        <p:cTn id="61" dur="500" fill="hold"/>
                                        <p:tgtEl>
                                          <p:spTgt spid="30"/>
                                        </p:tgtEl>
                                        <p:attrNameLst>
                                          <p:attrName>ppt_x</p:attrName>
                                        </p:attrNameLst>
                                      </p:cBhvr>
                                      <p:tavLst>
                                        <p:tav tm="0">
                                          <p:val>
                                            <p:strVal val="#ppt_x"/>
                                          </p:val>
                                        </p:tav>
                                        <p:tav tm="100000">
                                          <p:val>
                                            <p:strVal val="#ppt_x"/>
                                          </p:val>
                                        </p:tav>
                                      </p:tavLst>
                                    </p:anim>
                                    <p:anim calcmode="lin" valueType="num">
                                      <p:cBhvr additive="base">
                                        <p:cTn id="62"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3" grpId="0"/>
      <p:bldP spid="24" grpId="0"/>
      <p:bldP spid="30" grpId="0"/>
      <p:bldP spid="31" grpId="0"/>
      <p:bldP spid="32" grpId="0"/>
      <p:bldP spid="33" grpId="0"/>
      <p:bldP spid="34" grpId="0"/>
      <p:bldP spid="35" grpId="0"/>
      <p:bldP spid="36" grpId="0"/>
      <p:bldP spid="37" grpId="0"/>
      <p:bldP spid="3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381000"/>
            <a:ext cx="8229600" cy="1143000"/>
          </a:xfrm>
        </p:spPr>
        <p:txBody>
          <a:bodyPr/>
          <a:lstStyle/>
          <a:p>
            <a:r>
              <a:rPr lang="en-US" b="1" dirty="0" smtClean="0">
                <a:latin typeface="Times New Roman" pitchFamily="18" charset="0"/>
                <a:cs typeface="Times New Roman" pitchFamily="18" charset="0"/>
              </a:rPr>
              <a:t>Which would you choose?</a:t>
            </a:r>
            <a:endParaRPr lang="en-US" b="1" dirty="0">
              <a:latin typeface="Times New Roman" pitchFamily="18" charset="0"/>
              <a:cs typeface="Times New Roman" pitchFamily="18" charset="0"/>
            </a:endParaRPr>
          </a:p>
        </p:txBody>
      </p:sp>
      <p:pic>
        <p:nvPicPr>
          <p:cNvPr id="22530" name="Picture 2" descr="http://www.cherylforberg.com/photos/uncategorized/2008/08/20/broccoli.jpg"/>
          <p:cNvPicPr>
            <a:picLocks noChangeAspect="1" noChangeArrowheads="1"/>
          </p:cNvPicPr>
          <p:nvPr/>
        </p:nvPicPr>
        <p:blipFill>
          <a:blip r:embed="rId3" cstate="print"/>
          <a:srcRect/>
          <a:stretch>
            <a:fillRect/>
          </a:stretch>
        </p:blipFill>
        <p:spPr bwMode="auto">
          <a:xfrm>
            <a:off x="3733800" y="1676400"/>
            <a:ext cx="3429000" cy="2016660"/>
          </a:xfrm>
          <a:prstGeom prst="rect">
            <a:avLst/>
          </a:prstGeom>
          <a:noFill/>
        </p:spPr>
      </p:pic>
      <p:pic>
        <p:nvPicPr>
          <p:cNvPr id="22532" name="Picture 4" descr="http://i.ehow.com/images/GlobalPhoto/Articles/4477379/274500blog-main_Full.jpg"/>
          <p:cNvPicPr>
            <a:picLocks noChangeAspect="1" noChangeArrowheads="1"/>
          </p:cNvPicPr>
          <p:nvPr/>
        </p:nvPicPr>
        <p:blipFill>
          <a:blip r:embed="rId4" cstate="print"/>
          <a:srcRect t="5926" b="11111"/>
          <a:stretch>
            <a:fillRect/>
          </a:stretch>
        </p:blipFill>
        <p:spPr bwMode="auto">
          <a:xfrm rot="21428265">
            <a:off x="574305" y="2353426"/>
            <a:ext cx="2743200" cy="1706880"/>
          </a:xfrm>
          <a:prstGeom prst="rect">
            <a:avLst/>
          </a:prstGeom>
          <a:noFill/>
        </p:spPr>
      </p:pic>
      <p:pic>
        <p:nvPicPr>
          <p:cNvPr id="22534" name="Picture 6" descr="http://assets.kaboose.com/media/00/00/04/ab/62aa2a542305d673d7384afd87ebc8232bde16b8/476x357/Slideshow-Snickers_476x357.jpg"/>
          <p:cNvPicPr>
            <a:picLocks noChangeAspect="1" noChangeArrowheads="1"/>
          </p:cNvPicPr>
          <p:nvPr/>
        </p:nvPicPr>
        <p:blipFill>
          <a:blip r:embed="rId5" cstate="print"/>
          <a:srcRect l="10604" t="27746" r="10526" b="32683"/>
          <a:stretch>
            <a:fillRect/>
          </a:stretch>
        </p:blipFill>
        <p:spPr bwMode="auto">
          <a:xfrm rot="20558066">
            <a:off x="84576" y="1602711"/>
            <a:ext cx="2737425" cy="1032239"/>
          </a:xfrm>
          <a:prstGeom prst="rect">
            <a:avLst/>
          </a:prstGeom>
          <a:noFill/>
        </p:spPr>
      </p:pic>
      <p:sp>
        <p:nvSpPr>
          <p:cNvPr id="7" name="TextBox 6"/>
          <p:cNvSpPr txBox="1"/>
          <p:nvPr/>
        </p:nvSpPr>
        <p:spPr>
          <a:xfrm>
            <a:off x="0" y="4038600"/>
            <a:ext cx="7315200" cy="923330"/>
          </a:xfrm>
          <a:prstGeom prst="rect">
            <a:avLst/>
          </a:prstGeom>
          <a:noFill/>
        </p:spPr>
        <p:txBody>
          <a:bodyPr wrap="square" rtlCol="0">
            <a:spAutoFit/>
          </a:bodyPr>
          <a:lstStyle/>
          <a:p>
            <a:pPr algn="ctr"/>
            <a:r>
              <a:rPr lang="en-US" sz="36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Which one would TASTE better?</a:t>
            </a:r>
          </a:p>
          <a:p>
            <a:endParaRPr lang="en-US" dirty="0"/>
          </a:p>
        </p:txBody>
      </p:sp>
      <p:sp>
        <p:nvSpPr>
          <p:cNvPr id="13" name="Rectangle 12"/>
          <p:cNvSpPr/>
          <p:nvPr/>
        </p:nvSpPr>
        <p:spPr>
          <a:xfrm>
            <a:off x="0" y="0"/>
            <a:ext cx="6172200" cy="369332"/>
          </a:xfrm>
          <a:prstGeom prst="rect">
            <a:avLst/>
          </a:prstGeom>
        </p:spPr>
        <p:txBody>
          <a:bodyPr wrap="square">
            <a:spAutoFit/>
          </a:bodyPr>
          <a:lstStyle/>
          <a:p>
            <a:r>
              <a:rPr lang="en-US" dirty="0" smtClean="0">
                <a:latin typeface="Bodoni MT" pitchFamily="18" charset="0"/>
                <a:cs typeface="Vrinda" pitchFamily="2" charset="0"/>
              </a:rPr>
              <a:t>C. </a:t>
            </a:r>
            <a:r>
              <a:rPr lang="en-US" dirty="0">
                <a:latin typeface="Bodoni MT" pitchFamily="18" charset="0"/>
                <a:cs typeface="Vrinda" pitchFamily="2" charset="0"/>
              </a:rPr>
              <a:t>Classify feed types and identify animal feeds</a:t>
            </a:r>
          </a:p>
        </p:txBody>
      </p:sp>
      <p:sp>
        <p:nvSpPr>
          <p:cNvPr id="15" name="TextBox 14"/>
          <p:cNvSpPr txBox="1"/>
          <p:nvPr/>
        </p:nvSpPr>
        <p:spPr>
          <a:xfrm>
            <a:off x="190500" y="4026530"/>
            <a:ext cx="7086600" cy="2092881"/>
          </a:xfrm>
          <a:prstGeom prst="rect">
            <a:avLst/>
          </a:prstGeom>
          <a:noFill/>
        </p:spPr>
        <p:txBody>
          <a:bodyPr wrap="square" rtlCol="0">
            <a:spAutoFit/>
          </a:bodyPr>
          <a:lstStyle/>
          <a:p>
            <a:pPr algn="ctr"/>
            <a:r>
              <a:rPr lang="en-US" sz="32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Which serving would have the most CALORIES?</a:t>
            </a:r>
          </a:p>
          <a:p>
            <a:pPr lvl="1">
              <a:buFont typeface="Arial" pitchFamily="34" charset="0"/>
              <a:buChar char="•"/>
            </a:pPr>
            <a:r>
              <a:rPr lang="en-US" sz="2400" dirty="0" smtClean="0">
                <a:latin typeface="Times New Roman" pitchFamily="18" charset="0"/>
                <a:cs typeface="Times New Roman" pitchFamily="18" charset="0"/>
              </a:rPr>
              <a:t>1 Snickers bar = 266 calories</a:t>
            </a:r>
          </a:p>
          <a:p>
            <a:pPr lvl="1">
              <a:buFont typeface="Arial" pitchFamily="34" charset="0"/>
              <a:buChar char="•"/>
            </a:pPr>
            <a:r>
              <a:rPr lang="en-US" sz="2400" dirty="0" smtClean="0">
                <a:latin typeface="Times New Roman" pitchFamily="18" charset="0"/>
                <a:cs typeface="Times New Roman" pitchFamily="18" charset="0"/>
              </a:rPr>
              <a:t>1 cup broccoli = 30 calories</a:t>
            </a:r>
          </a:p>
          <a:p>
            <a:pPr>
              <a:buFont typeface="Arial" pitchFamily="34" charset="0"/>
              <a:buChar char="•"/>
            </a:pPr>
            <a:endParaRPr lang="en-US" dirty="0"/>
          </a:p>
        </p:txBody>
      </p:sp>
      <p:sp>
        <p:nvSpPr>
          <p:cNvPr id="16" name="TextBox 15"/>
          <p:cNvSpPr txBox="1"/>
          <p:nvPr/>
        </p:nvSpPr>
        <p:spPr>
          <a:xfrm>
            <a:off x="114300" y="4026455"/>
            <a:ext cx="7086600" cy="2831544"/>
          </a:xfrm>
          <a:prstGeom prst="rect">
            <a:avLst/>
          </a:prstGeom>
          <a:noFill/>
        </p:spPr>
        <p:txBody>
          <a:bodyPr wrap="square" rtlCol="0">
            <a:spAutoFit/>
          </a:bodyPr>
          <a:lstStyle/>
          <a:p>
            <a:pPr algn="ctr"/>
            <a:r>
              <a:rPr lang="en-US" sz="32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Which would FILL YOUR STOMACH??</a:t>
            </a:r>
          </a:p>
          <a:p>
            <a:pPr algn="ctr"/>
            <a:r>
              <a:rPr lang="en-US" sz="32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- 1 snickers bar </a:t>
            </a:r>
            <a:r>
              <a:rPr lang="en-US" sz="20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(266 calories)</a:t>
            </a:r>
          </a:p>
          <a:p>
            <a:pPr algn="ctr"/>
            <a:r>
              <a:rPr lang="en-US" sz="32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OR </a:t>
            </a:r>
          </a:p>
          <a:p>
            <a:pPr algn="ctr"/>
            <a:r>
              <a:rPr lang="en-US" sz="32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9 cups of broccoli </a:t>
            </a:r>
            <a:r>
              <a:rPr lang="en-US" sz="20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(270 calories)</a:t>
            </a:r>
          </a:p>
          <a:p>
            <a:pPr>
              <a:buFont typeface="Arial" pitchFamily="34" charset="0"/>
              <a:buChar char="•"/>
            </a:pPr>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xmlns:p14="http://schemas.microsoft.com/office/powerpoint/2010/main" spd="slow">
        <p:split orient="vert"/>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1" nodeType="clickEffect">
                                  <p:stCondLst>
                                    <p:cond delay="0"/>
                                  </p:stCondLst>
                                  <p:childTnLst>
                                    <p:set>
                                      <p:cBhvr>
                                        <p:cTn id="12" dur="1" fill="hold">
                                          <p:stCondLst>
                                            <p:cond delay="0"/>
                                          </p:stCondLst>
                                        </p:cTn>
                                        <p:tgtEl>
                                          <p:spTgt spid="7"/>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5">
                                            <p:txEl>
                                              <p:pRg st="0" end="0"/>
                                            </p:txEl>
                                          </p:spTgt>
                                        </p:tgtEl>
                                        <p:attrNameLst>
                                          <p:attrName>style.visibility</p:attrName>
                                        </p:attrNameLst>
                                      </p:cBhvr>
                                      <p:to>
                                        <p:strVal val="visible"/>
                                      </p:to>
                                    </p:set>
                                    <p:anim calcmode="lin" valueType="num">
                                      <p:cBhvr additive="base">
                                        <p:cTn id="17" dur="500" fill="hold"/>
                                        <p:tgtEl>
                                          <p:spTgt spid="15">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5">
                                            <p:txEl>
                                              <p:pRg st="1" end="1"/>
                                            </p:txEl>
                                          </p:spTgt>
                                        </p:tgtEl>
                                        <p:attrNameLst>
                                          <p:attrName>style.visibility</p:attrName>
                                        </p:attrNameLst>
                                      </p:cBhvr>
                                      <p:to>
                                        <p:strVal val="visible"/>
                                      </p:to>
                                    </p:set>
                                    <p:anim calcmode="lin" valueType="num">
                                      <p:cBhvr additive="base">
                                        <p:cTn id="23" dur="500" fill="hold"/>
                                        <p:tgtEl>
                                          <p:spTgt spid="15">
                                            <p:txEl>
                                              <p:pRg st="1" end="1"/>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15">
                                            <p:txEl>
                                              <p:pRg st="1" end="1"/>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5">
                                            <p:txEl>
                                              <p:pRg st="2" end="2"/>
                                            </p:txEl>
                                          </p:spTgt>
                                        </p:tgtEl>
                                        <p:attrNameLst>
                                          <p:attrName>style.visibility</p:attrName>
                                        </p:attrNameLst>
                                      </p:cBhvr>
                                      <p:to>
                                        <p:strVal val="visible"/>
                                      </p:to>
                                    </p:set>
                                    <p:anim calcmode="lin" valueType="num">
                                      <p:cBhvr additive="base">
                                        <p:cTn id="27" dur="500" fill="hold"/>
                                        <p:tgtEl>
                                          <p:spTgt spid="15">
                                            <p:txEl>
                                              <p:pRg st="2" end="2"/>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1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xit" presetSubtype="4" fill="hold" nodeType="clickEffect">
                                  <p:stCondLst>
                                    <p:cond delay="0"/>
                                  </p:stCondLst>
                                  <p:childTnLst>
                                    <p:anim calcmode="lin" valueType="num">
                                      <p:cBhvr additive="base">
                                        <p:cTn id="32" dur="500"/>
                                        <p:tgtEl>
                                          <p:spTgt spid="15">
                                            <p:txEl>
                                              <p:pRg st="0" end="0"/>
                                            </p:txEl>
                                          </p:spTgt>
                                        </p:tgtEl>
                                        <p:attrNameLst>
                                          <p:attrName>ppt_x</p:attrName>
                                        </p:attrNameLst>
                                      </p:cBhvr>
                                      <p:tavLst>
                                        <p:tav tm="0">
                                          <p:val>
                                            <p:strVal val="ppt_x"/>
                                          </p:val>
                                        </p:tav>
                                        <p:tav tm="100000">
                                          <p:val>
                                            <p:strVal val="ppt_x"/>
                                          </p:val>
                                        </p:tav>
                                      </p:tavLst>
                                    </p:anim>
                                    <p:anim calcmode="lin" valueType="num">
                                      <p:cBhvr additive="base">
                                        <p:cTn id="33" dur="500"/>
                                        <p:tgtEl>
                                          <p:spTgt spid="15">
                                            <p:txEl>
                                              <p:pRg st="0" end="0"/>
                                            </p:txEl>
                                          </p:spTgt>
                                        </p:tgtEl>
                                        <p:attrNameLst>
                                          <p:attrName>ppt_y</p:attrName>
                                        </p:attrNameLst>
                                      </p:cBhvr>
                                      <p:tavLst>
                                        <p:tav tm="0">
                                          <p:val>
                                            <p:strVal val="ppt_y"/>
                                          </p:val>
                                        </p:tav>
                                        <p:tav tm="100000">
                                          <p:val>
                                            <p:strVal val="1+ppt_h/2"/>
                                          </p:val>
                                        </p:tav>
                                      </p:tavLst>
                                    </p:anim>
                                    <p:set>
                                      <p:cBhvr>
                                        <p:cTn id="34" dur="1" fill="hold">
                                          <p:stCondLst>
                                            <p:cond delay="499"/>
                                          </p:stCondLst>
                                        </p:cTn>
                                        <p:tgtEl>
                                          <p:spTgt spid="15">
                                            <p:txEl>
                                              <p:pRg st="0" end="0"/>
                                            </p:txEl>
                                          </p:spTgt>
                                        </p:tgtEl>
                                        <p:attrNameLst>
                                          <p:attrName>style.visibility</p:attrName>
                                        </p:attrNameLst>
                                      </p:cBhvr>
                                      <p:to>
                                        <p:strVal val="hidden"/>
                                      </p:to>
                                    </p:set>
                                  </p:childTnLst>
                                </p:cTn>
                              </p:par>
                              <p:par>
                                <p:cTn id="35" presetID="2" presetClass="exit" presetSubtype="4" fill="hold" nodeType="withEffect">
                                  <p:stCondLst>
                                    <p:cond delay="0"/>
                                  </p:stCondLst>
                                  <p:childTnLst>
                                    <p:anim calcmode="lin" valueType="num">
                                      <p:cBhvr additive="base">
                                        <p:cTn id="36" dur="500"/>
                                        <p:tgtEl>
                                          <p:spTgt spid="15">
                                            <p:txEl>
                                              <p:pRg st="1" end="1"/>
                                            </p:txEl>
                                          </p:spTgt>
                                        </p:tgtEl>
                                        <p:attrNameLst>
                                          <p:attrName>ppt_x</p:attrName>
                                        </p:attrNameLst>
                                      </p:cBhvr>
                                      <p:tavLst>
                                        <p:tav tm="0">
                                          <p:val>
                                            <p:strVal val="ppt_x"/>
                                          </p:val>
                                        </p:tav>
                                        <p:tav tm="100000">
                                          <p:val>
                                            <p:strVal val="ppt_x"/>
                                          </p:val>
                                        </p:tav>
                                      </p:tavLst>
                                    </p:anim>
                                    <p:anim calcmode="lin" valueType="num">
                                      <p:cBhvr additive="base">
                                        <p:cTn id="37" dur="500"/>
                                        <p:tgtEl>
                                          <p:spTgt spid="15">
                                            <p:txEl>
                                              <p:pRg st="1" end="1"/>
                                            </p:txEl>
                                          </p:spTgt>
                                        </p:tgtEl>
                                        <p:attrNameLst>
                                          <p:attrName>ppt_y</p:attrName>
                                        </p:attrNameLst>
                                      </p:cBhvr>
                                      <p:tavLst>
                                        <p:tav tm="0">
                                          <p:val>
                                            <p:strVal val="ppt_y"/>
                                          </p:val>
                                        </p:tav>
                                        <p:tav tm="100000">
                                          <p:val>
                                            <p:strVal val="1+ppt_h/2"/>
                                          </p:val>
                                        </p:tav>
                                      </p:tavLst>
                                    </p:anim>
                                    <p:set>
                                      <p:cBhvr>
                                        <p:cTn id="38" dur="1" fill="hold">
                                          <p:stCondLst>
                                            <p:cond delay="499"/>
                                          </p:stCondLst>
                                        </p:cTn>
                                        <p:tgtEl>
                                          <p:spTgt spid="15">
                                            <p:txEl>
                                              <p:pRg st="1" end="1"/>
                                            </p:txEl>
                                          </p:spTgt>
                                        </p:tgtEl>
                                        <p:attrNameLst>
                                          <p:attrName>style.visibility</p:attrName>
                                        </p:attrNameLst>
                                      </p:cBhvr>
                                      <p:to>
                                        <p:strVal val="hidden"/>
                                      </p:to>
                                    </p:set>
                                  </p:childTnLst>
                                </p:cTn>
                              </p:par>
                              <p:par>
                                <p:cTn id="39" presetID="2" presetClass="exit" presetSubtype="4" fill="hold" nodeType="withEffect">
                                  <p:stCondLst>
                                    <p:cond delay="0"/>
                                  </p:stCondLst>
                                  <p:childTnLst>
                                    <p:anim calcmode="lin" valueType="num">
                                      <p:cBhvr additive="base">
                                        <p:cTn id="40" dur="500"/>
                                        <p:tgtEl>
                                          <p:spTgt spid="15">
                                            <p:txEl>
                                              <p:pRg st="2" end="2"/>
                                            </p:txEl>
                                          </p:spTgt>
                                        </p:tgtEl>
                                        <p:attrNameLst>
                                          <p:attrName>ppt_x</p:attrName>
                                        </p:attrNameLst>
                                      </p:cBhvr>
                                      <p:tavLst>
                                        <p:tav tm="0">
                                          <p:val>
                                            <p:strVal val="ppt_x"/>
                                          </p:val>
                                        </p:tav>
                                        <p:tav tm="100000">
                                          <p:val>
                                            <p:strVal val="ppt_x"/>
                                          </p:val>
                                        </p:tav>
                                      </p:tavLst>
                                    </p:anim>
                                    <p:anim calcmode="lin" valueType="num">
                                      <p:cBhvr additive="base">
                                        <p:cTn id="41" dur="500"/>
                                        <p:tgtEl>
                                          <p:spTgt spid="15">
                                            <p:txEl>
                                              <p:pRg st="2" end="2"/>
                                            </p:txEl>
                                          </p:spTgt>
                                        </p:tgtEl>
                                        <p:attrNameLst>
                                          <p:attrName>ppt_y</p:attrName>
                                        </p:attrNameLst>
                                      </p:cBhvr>
                                      <p:tavLst>
                                        <p:tav tm="0">
                                          <p:val>
                                            <p:strVal val="ppt_y"/>
                                          </p:val>
                                        </p:tav>
                                        <p:tav tm="100000">
                                          <p:val>
                                            <p:strVal val="1+ppt_h/2"/>
                                          </p:val>
                                        </p:tav>
                                      </p:tavLst>
                                    </p:anim>
                                    <p:set>
                                      <p:cBhvr>
                                        <p:cTn id="42" dur="1" fill="hold">
                                          <p:stCondLst>
                                            <p:cond delay="499"/>
                                          </p:stCondLst>
                                        </p:cTn>
                                        <p:tgtEl>
                                          <p:spTgt spid="15">
                                            <p:txEl>
                                              <p:pRg st="2" end="2"/>
                                            </p:txEl>
                                          </p:spTgt>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16"/>
                                        </p:tgtEl>
                                        <p:attrNameLst>
                                          <p:attrName>style.visibility</p:attrName>
                                        </p:attrNameLst>
                                      </p:cBhvr>
                                      <p:to>
                                        <p:strVal val="visible"/>
                                      </p:to>
                                    </p:set>
                                    <p:anim calcmode="lin" valueType="num">
                                      <p:cBhvr additive="base">
                                        <p:cTn id="47" dur="500" fill="hold"/>
                                        <p:tgtEl>
                                          <p:spTgt spid="16"/>
                                        </p:tgtEl>
                                        <p:attrNameLst>
                                          <p:attrName>ppt_x</p:attrName>
                                        </p:attrNameLst>
                                      </p:cBhvr>
                                      <p:tavLst>
                                        <p:tav tm="0">
                                          <p:val>
                                            <p:strVal val="#ppt_x"/>
                                          </p:val>
                                        </p:tav>
                                        <p:tav tm="100000">
                                          <p:val>
                                            <p:strVal val="#ppt_x"/>
                                          </p:val>
                                        </p:tav>
                                      </p:tavLst>
                                    </p:anim>
                                    <p:anim calcmode="lin" valueType="num">
                                      <p:cBhvr additive="base">
                                        <p:cTn id="4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1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3"/>
          <p:cNvSpPr txBox="1">
            <a:spLocks noChangeArrowheads="1"/>
          </p:cNvSpPr>
          <p:nvPr/>
        </p:nvSpPr>
        <p:spPr bwMode="auto">
          <a:xfrm>
            <a:off x="228600" y="533400"/>
            <a:ext cx="6781800" cy="1107996"/>
          </a:xfrm>
          <a:prstGeom prst="rect">
            <a:avLst/>
          </a:prstGeom>
          <a:noFill/>
          <a:ln w="9525">
            <a:noFill/>
            <a:miter lim="800000"/>
            <a:headEnd/>
            <a:tailEnd/>
          </a:ln>
          <a:effectLst/>
        </p:spPr>
        <p:txBody>
          <a:bodyPr wrap="square">
            <a:spAutoFit/>
          </a:bodyPr>
          <a:lstStyle/>
          <a:p>
            <a:pPr algn="ctr"/>
            <a:r>
              <a:rPr lang="en-US" sz="6600" b="1" dirty="0" smtClean="0">
                <a:solidFill>
                  <a:srgbClr val="FF0000"/>
                </a:solidFill>
                <a:effectLst>
                  <a:outerShdw blurRad="38100" dist="38100" dir="2700000" algn="tl">
                    <a:srgbClr val="000000">
                      <a:alpha val="43137"/>
                    </a:srgbClr>
                  </a:outerShdw>
                </a:effectLst>
              </a:rPr>
              <a:t>3 Types of Feed:</a:t>
            </a:r>
            <a:endParaRPr lang="en-US" sz="6600" b="1" dirty="0">
              <a:solidFill>
                <a:srgbClr val="FF0000"/>
              </a:solidFill>
              <a:effectLst>
                <a:outerShdw blurRad="38100" dist="38100" dir="2700000" algn="tl">
                  <a:srgbClr val="000000">
                    <a:alpha val="43137"/>
                  </a:srgbClr>
                </a:outerShdw>
              </a:effectLst>
            </a:endParaRPr>
          </a:p>
        </p:txBody>
      </p:sp>
      <p:sp>
        <p:nvSpPr>
          <p:cNvPr id="9" name="TextBox 8"/>
          <p:cNvSpPr txBox="1"/>
          <p:nvPr/>
        </p:nvSpPr>
        <p:spPr>
          <a:xfrm>
            <a:off x="457200" y="1828800"/>
            <a:ext cx="4572000" cy="4401205"/>
          </a:xfrm>
          <a:prstGeom prst="rect">
            <a:avLst/>
          </a:prstGeom>
          <a:noFill/>
        </p:spPr>
        <p:txBody>
          <a:bodyPr wrap="square" rtlCol="0">
            <a:spAutoFit/>
          </a:bodyPr>
          <a:lstStyle/>
          <a:p>
            <a:r>
              <a:rPr lang="en-US" sz="4000" b="1" dirty="0" smtClean="0"/>
              <a:t>Roughage</a:t>
            </a:r>
          </a:p>
          <a:p>
            <a:endParaRPr lang="en-US" sz="4000" b="1" dirty="0" smtClean="0"/>
          </a:p>
          <a:p>
            <a:endParaRPr lang="en-US" sz="4000" b="1" dirty="0" smtClean="0"/>
          </a:p>
          <a:p>
            <a:r>
              <a:rPr lang="en-US" sz="4000" b="1" dirty="0" smtClean="0"/>
              <a:t>Concentrates</a:t>
            </a:r>
          </a:p>
          <a:p>
            <a:endParaRPr lang="en-US" sz="4000" b="1" dirty="0" smtClean="0"/>
          </a:p>
          <a:p>
            <a:endParaRPr lang="en-US" sz="4000" b="1" dirty="0" smtClean="0"/>
          </a:p>
          <a:p>
            <a:r>
              <a:rPr lang="en-US" sz="4000" b="1" dirty="0" smtClean="0"/>
              <a:t>Supplements</a:t>
            </a:r>
            <a:endParaRPr lang="en-US" sz="4000" b="1" dirty="0"/>
          </a:p>
        </p:txBody>
      </p:sp>
      <p:pic>
        <p:nvPicPr>
          <p:cNvPr id="10" name="Picture 2" descr="http://www.cherylforberg.com/photos/uncategorized/2008/08/20/broccoli.jpg"/>
          <p:cNvPicPr>
            <a:picLocks noChangeAspect="1" noChangeArrowheads="1"/>
          </p:cNvPicPr>
          <p:nvPr/>
        </p:nvPicPr>
        <p:blipFill>
          <a:blip r:embed="rId3" cstate="print"/>
          <a:srcRect/>
          <a:stretch>
            <a:fillRect/>
          </a:stretch>
        </p:blipFill>
        <p:spPr bwMode="auto">
          <a:xfrm>
            <a:off x="3733800" y="1447800"/>
            <a:ext cx="3124200" cy="1837401"/>
          </a:xfrm>
          <a:prstGeom prst="rect">
            <a:avLst/>
          </a:prstGeom>
          <a:noFill/>
        </p:spPr>
      </p:pic>
      <p:pic>
        <p:nvPicPr>
          <p:cNvPr id="1026" name="Picture 2" descr="http://gosublogger.com/wp-content/uploads/2009/08/flintstones-pills.png"/>
          <p:cNvPicPr>
            <a:picLocks noChangeAspect="1" noChangeArrowheads="1"/>
          </p:cNvPicPr>
          <p:nvPr/>
        </p:nvPicPr>
        <p:blipFill>
          <a:blip r:embed="rId4" cstate="print"/>
          <a:srcRect/>
          <a:stretch>
            <a:fillRect/>
          </a:stretch>
        </p:blipFill>
        <p:spPr bwMode="auto">
          <a:xfrm>
            <a:off x="3429000" y="4876800"/>
            <a:ext cx="1828800" cy="1828800"/>
          </a:xfrm>
          <a:prstGeom prst="rect">
            <a:avLst/>
          </a:prstGeom>
          <a:noFill/>
        </p:spPr>
      </p:pic>
      <p:pic>
        <p:nvPicPr>
          <p:cNvPr id="11" name="Picture 4" descr="http://i.ehow.com/images/GlobalPhoto/Articles/4477379/274500blog-main_Full.jpg"/>
          <p:cNvPicPr>
            <a:picLocks noChangeAspect="1" noChangeArrowheads="1"/>
          </p:cNvPicPr>
          <p:nvPr/>
        </p:nvPicPr>
        <p:blipFill>
          <a:blip r:embed="rId5" cstate="print"/>
          <a:srcRect t="5926" b="11111"/>
          <a:stretch>
            <a:fillRect/>
          </a:stretch>
        </p:blipFill>
        <p:spPr bwMode="auto">
          <a:xfrm rot="21428265">
            <a:off x="4525692" y="4087871"/>
            <a:ext cx="2004597" cy="1247305"/>
          </a:xfrm>
          <a:prstGeom prst="rect">
            <a:avLst/>
          </a:prstGeom>
          <a:noFill/>
        </p:spPr>
      </p:pic>
      <p:pic>
        <p:nvPicPr>
          <p:cNvPr id="12" name="Picture 6" descr="http://assets.kaboose.com/media/00/00/04/ab/62aa2a542305d673d7384afd87ebc8232bde16b8/476x357/Slideshow-Snickers_476x357.jpg"/>
          <p:cNvPicPr>
            <a:picLocks noChangeAspect="1" noChangeArrowheads="1"/>
          </p:cNvPicPr>
          <p:nvPr/>
        </p:nvPicPr>
        <p:blipFill>
          <a:blip r:embed="rId6" cstate="print"/>
          <a:srcRect l="10604" t="27746" r="10526" b="32683"/>
          <a:stretch>
            <a:fillRect/>
          </a:stretch>
        </p:blipFill>
        <p:spPr bwMode="auto">
          <a:xfrm rot="20558066">
            <a:off x="3876979" y="3557933"/>
            <a:ext cx="2000377" cy="754310"/>
          </a:xfrm>
          <a:prstGeom prst="rect">
            <a:avLst/>
          </a:prstGeom>
          <a:noFill/>
        </p:spPr>
      </p:pic>
      <p:sp>
        <p:nvSpPr>
          <p:cNvPr id="14" name="Rectangle 13"/>
          <p:cNvSpPr/>
          <p:nvPr/>
        </p:nvSpPr>
        <p:spPr>
          <a:xfrm>
            <a:off x="152400" y="3810"/>
            <a:ext cx="6172200" cy="369332"/>
          </a:xfrm>
          <a:prstGeom prst="rect">
            <a:avLst/>
          </a:prstGeom>
        </p:spPr>
        <p:txBody>
          <a:bodyPr wrap="square">
            <a:spAutoFit/>
          </a:bodyPr>
          <a:lstStyle/>
          <a:p>
            <a:r>
              <a:rPr lang="en-US" dirty="0" smtClean="0">
                <a:latin typeface="Bodoni MT" pitchFamily="18" charset="0"/>
                <a:cs typeface="Vrinda" pitchFamily="2" charset="0"/>
              </a:rPr>
              <a:t>C. </a:t>
            </a:r>
            <a:r>
              <a:rPr lang="en-US" dirty="0">
                <a:latin typeface="Bodoni MT" pitchFamily="18" charset="0"/>
                <a:cs typeface="Vrinda" pitchFamily="2" charset="0"/>
              </a:rPr>
              <a:t>Classify feed types and identify animal feeds</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xmlns:p14="http://schemas.microsoft.com/office/powerpoint/2010/main" spd="slow">
        <p:split orient="vert"/>
      </p:transition>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5"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4170837" y="1828800"/>
            <a:ext cx="1885950" cy="1885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ctrTitle"/>
          </p:nvPr>
        </p:nvSpPr>
        <p:spPr>
          <a:xfrm>
            <a:off x="-18288" y="381000"/>
            <a:ext cx="7315200" cy="1470025"/>
          </a:xfrm>
        </p:spPr>
        <p:txBody>
          <a:bodyPr>
            <a:noAutofit/>
          </a:bodyPr>
          <a:lstStyle/>
          <a:p>
            <a:r>
              <a:rPr lang="en-US" sz="4800" dirty="0" smtClean="0">
                <a:latin typeface="Times New Roman" pitchFamily="18" charset="0"/>
                <a:cs typeface="Times New Roman" pitchFamily="18" charset="0"/>
              </a:rPr>
              <a:t>Why is understanding animal nutrition important?</a:t>
            </a:r>
            <a:endParaRPr lang="en-US" sz="4800" dirty="0">
              <a:latin typeface="Times New Roman" pitchFamily="18" charset="0"/>
              <a:cs typeface="Times New Roman" pitchFamily="18" charset="0"/>
            </a:endParaRP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144633">
            <a:off x="228600" y="2101405"/>
            <a:ext cx="2983938" cy="1685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rot="21098319">
            <a:off x="533400" y="3509372"/>
            <a:ext cx="2667000" cy="707886"/>
          </a:xfrm>
          <a:prstGeom prst="rect">
            <a:avLst/>
          </a:prstGeom>
          <a:noFill/>
        </p:spPr>
        <p:txBody>
          <a:bodyPr wrap="square" rtlCol="0">
            <a:spAutoFit/>
          </a:bodyPr>
          <a:lstStyle/>
          <a:p>
            <a:pPr algn="ctr"/>
            <a:r>
              <a:rPr lang="en-US" sz="2000" dirty="0" smtClean="0">
                <a:latin typeface="Bodoni MT" pitchFamily="18" charset="0"/>
                <a:cs typeface="Vrinda" pitchFamily="2" charset="0"/>
              </a:rPr>
              <a:t>Animal Feed is Expensive!</a:t>
            </a:r>
            <a:endParaRPr lang="en-US" sz="2000" dirty="0">
              <a:latin typeface="Bodoni MT" pitchFamily="18" charset="0"/>
              <a:cs typeface="Vrinda" pitchFamily="2" charset="0"/>
            </a:endParaRPr>
          </a:p>
        </p:txBody>
      </p:sp>
      <p:sp>
        <p:nvSpPr>
          <p:cNvPr id="11" name="TextBox 10"/>
          <p:cNvSpPr txBox="1"/>
          <p:nvPr/>
        </p:nvSpPr>
        <p:spPr>
          <a:xfrm rot="481953">
            <a:off x="3780312" y="3459767"/>
            <a:ext cx="2667000" cy="646331"/>
          </a:xfrm>
          <a:prstGeom prst="rect">
            <a:avLst/>
          </a:prstGeom>
          <a:noFill/>
        </p:spPr>
        <p:txBody>
          <a:bodyPr wrap="square" rtlCol="0">
            <a:spAutoFit/>
          </a:bodyPr>
          <a:lstStyle/>
          <a:p>
            <a:pPr algn="ctr"/>
            <a:r>
              <a:rPr lang="en-US" dirty="0" smtClean="0">
                <a:latin typeface="Bodoni MT" pitchFamily="18" charset="0"/>
                <a:cs typeface="Vrinda" pitchFamily="2" charset="0"/>
              </a:rPr>
              <a:t>Improper diet can lead to death or unsoundness</a:t>
            </a:r>
            <a:endParaRPr lang="en-US" dirty="0">
              <a:latin typeface="Bodoni MT" pitchFamily="18" charset="0"/>
              <a:cs typeface="Vrinda" pitchFamily="2" charset="0"/>
            </a:endParaRPr>
          </a:p>
        </p:txBody>
      </p:sp>
      <p:sp>
        <p:nvSpPr>
          <p:cNvPr id="12" name="TextBox 11"/>
          <p:cNvSpPr txBox="1"/>
          <p:nvPr/>
        </p:nvSpPr>
        <p:spPr>
          <a:xfrm>
            <a:off x="1720569" y="6150114"/>
            <a:ext cx="3812890" cy="707886"/>
          </a:xfrm>
          <a:prstGeom prst="rect">
            <a:avLst/>
          </a:prstGeom>
          <a:noFill/>
        </p:spPr>
        <p:txBody>
          <a:bodyPr wrap="square" rtlCol="0">
            <a:spAutoFit/>
          </a:bodyPr>
          <a:lstStyle/>
          <a:p>
            <a:pPr algn="ctr"/>
            <a:r>
              <a:rPr lang="en-US" sz="2000" dirty="0" smtClean="0">
                <a:latin typeface="Bodoni MT" pitchFamily="18" charset="0"/>
                <a:cs typeface="Vrinda" pitchFamily="2" charset="0"/>
              </a:rPr>
              <a:t>Feeding will make or break an animal’s performance</a:t>
            </a:r>
            <a:endParaRPr lang="en-US" sz="2000" dirty="0">
              <a:latin typeface="Bodoni MT" pitchFamily="18" charset="0"/>
              <a:cs typeface="Vrinda" pitchFamily="2" charset="0"/>
            </a:endParaRPr>
          </a:p>
        </p:txBody>
      </p:sp>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8200" y="4656903"/>
            <a:ext cx="1799154" cy="151529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738039" y="4656902"/>
            <a:ext cx="2020395" cy="151529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2" name="Picture 8" descr="http://www.californiamidwinterfair.com/CMS/Media/Thumbs/FFA-Grand-Champion-Swine-Richard-Ashurst-Brawley-FFA.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76800" y="4656901"/>
            <a:ext cx="1811112" cy="151529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856429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xmlns:p14="http://schemas.microsoft.com/office/powerpoint/2010/main" spd="slow">
        <p:split orient="vert"/>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barn(inVertical)">
                                      <p:cBhvr>
                                        <p:cTn id="7" dur="500"/>
                                        <p:tgtEl>
                                          <p:spTgt spid="102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035"/>
                                        </p:tgtEl>
                                        <p:attrNameLst>
                                          <p:attrName>style.visibility</p:attrName>
                                        </p:attrNameLst>
                                      </p:cBhvr>
                                      <p:to>
                                        <p:strVal val="visible"/>
                                      </p:to>
                                    </p:set>
                                    <p:animEffect transition="in" filter="barn(inVertical)">
                                      <p:cBhvr>
                                        <p:cTn id="15" dur="500"/>
                                        <p:tgtEl>
                                          <p:spTgt spid="1035"/>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barn(inVertical)">
                                      <p:cBhvr>
                                        <p:cTn id="23" dur="500"/>
                                        <p:tgtEl>
                                          <p:spTgt spid="12"/>
                                        </p:tgtEl>
                                      </p:cBhvr>
                                    </p:animEffect>
                                  </p:childTnLst>
                                </p:cTn>
                              </p:par>
                              <p:par>
                                <p:cTn id="24" presetID="16" presetClass="entr" presetSubtype="21" fill="hold" nodeType="withEffect">
                                  <p:stCondLst>
                                    <p:cond delay="0"/>
                                  </p:stCondLst>
                                  <p:childTnLst>
                                    <p:set>
                                      <p:cBhvr>
                                        <p:cTn id="25" dur="1" fill="hold">
                                          <p:stCondLst>
                                            <p:cond delay="0"/>
                                          </p:stCondLst>
                                        </p:cTn>
                                        <p:tgtEl>
                                          <p:spTgt spid="1032"/>
                                        </p:tgtEl>
                                        <p:attrNameLst>
                                          <p:attrName>style.visibility</p:attrName>
                                        </p:attrNameLst>
                                      </p:cBhvr>
                                      <p:to>
                                        <p:strVal val="visible"/>
                                      </p:to>
                                    </p:set>
                                    <p:animEffect transition="in" filter="barn(inVertical)">
                                      <p:cBhvr>
                                        <p:cTn id="26" dur="500"/>
                                        <p:tgtEl>
                                          <p:spTgt spid="1032"/>
                                        </p:tgtEl>
                                      </p:cBhvr>
                                    </p:animEffect>
                                  </p:childTnLst>
                                </p:cTn>
                              </p:par>
                              <p:par>
                                <p:cTn id="27" presetID="16" presetClass="entr" presetSubtype="21" fill="hold" nodeType="withEffect">
                                  <p:stCondLst>
                                    <p:cond delay="0"/>
                                  </p:stCondLst>
                                  <p:childTnLst>
                                    <p:set>
                                      <p:cBhvr>
                                        <p:cTn id="28" dur="1" fill="hold">
                                          <p:stCondLst>
                                            <p:cond delay="0"/>
                                          </p:stCondLst>
                                        </p:cTn>
                                        <p:tgtEl>
                                          <p:spTgt spid="1029"/>
                                        </p:tgtEl>
                                        <p:attrNameLst>
                                          <p:attrName>style.visibility</p:attrName>
                                        </p:attrNameLst>
                                      </p:cBhvr>
                                      <p:to>
                                        <p:strVal val="visible"/>
                                      </p:to>
                                    </p:set>
                                    <p:animEffect transition="in" filter="barn(inVertical)">
                                      <p:cBhvr>
                                        <p:cTn id="29" dur="500"/>
                                        <p:tgtEl>
                                          <p:spTgt spid="1029"/>
                                        </p:tgtEl>
                                      </p:cBhvr>
                                    </p:animEffect>
                                  </p:childTnLst>
                                </p:cTn>
                              </p:par>
                              <p:par>
                                <p:cTn id="30" presetID="16" presetClass="entr" presetSubtype="21" fill="hold" nodeType="withEffect">
                                  <p:stCondLst>
                                    <p:cond delay="0"/>
                                  </p:stCondLst>
                                  <p:childTnLst>
                                    <p:set>
                                      <p:cBhvr>
                                        <p:cTn id="31" dur="1" fill="hold">
                                          <p:stCondLst>
                                            <p:cond delay="0"/>
                                          </p:stCondLst>
                                        </p:cTn>
                                        <p:tgtEl>
                                          <p:spTgt spid="1028"/>
                                        </p:tgtEl>
                                        <p:attrNameLst>
                                          <p:attrName>style.visibility</p:attrName>
                                        </p:attrNameLst>
                                      </p:cBhvr>
                                      <p:to>
                                        <p:strVal val="visible"/>
                                      </p:to>
                                    </p:set>
                                    <p:animEffect transition="in" filter="barn(inVertical)">
                                      <p:cBhvr>
                                        <p:cTn id="32"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1" grpId="0"/>
      <p:bldP spid="1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7239000" cy="1096962"/>
          </a:xfrm>
        </p:spPr>
        <p:txBody>
          <a:bodyPr>
            <a:normAutofit/>
          </a:bodyPr>
          <a:lstStyle/>
          <a:p>
            <a:r>
              <a:rPr lang="en-US" sz="6000"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Roughage</a:t>
            </a:r>
            <a:endParaRPr lang="en-US" sz="6000"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3" name="Content Placeholder 2"/>
          <p:cNvSpPr>
            <a:spLocks noGrp="1"/>
          </p:cNvSpPr>
          <p:nvPr>
            <p:ph idx="1"/>
          </p:nvPr>
        </p:nvSpPr>
        <p:spPr>
          <a:xfrm>
            <a:off x="0" y="1295400"/>
            <a:ext cx="7315200" cy="4830763"/>
          </a:xfrm>
        </p:spPr>
        <p:txBody>
          <a:bodyPr>
            <a:normAutofit/>
          </a:bodyPr>
          <a:lstStyle/>
          <a:p>
            <a:r>
              <a:rPr lang="en-US" sz="3600" dirty="0" smtClean="0">
                <a:latin typeface="Times New Roman" pitchFamily="18" charset="0"/>
                <a:cs typeface="Times New Roman" pitchFamily="18" charset="0"/>
              </a:rPr>
              <a:t>Contains MORE than 18% Crude Fiber</a:t>
            </a:r>
          </a:p>
          <a:p>
            <a:pPr>
              <a:buNone/>
            </a:pPr>
            <a:endParaRPr lang="en-US" sz="3600" dirty="0" smtClean="0">
              <a:latin typeface="Times New Roman" pitchFamily="18" charset="0"/>
              <a:cs typeface="Times New Roman" pitchFamily="18" charset="0"/>
            </a:endParaRPr>
          </a:p>
          <a:p>
            <a:r>
              <a:rPr lang="en-US" sz="3600" dirty="0" smtClean="0">
                <a:latin typeface="Times New Roman" pitchFamily="18" charset="0"/>
                <a:cs typeface="Times New Roman" pitchFamily="18" charset="0"/>
              </a:rPr>
              <a:t>Fed in HIGH quantities</a:t>
            </a:r>
          </a:p>
          <a:p>
            <a:endParaRPr lang="en-US" sz="3600" dirty="0" smtClean="0">
              <a:latin typeface="Times New Roman" pitchFamily="18" charset="0"/>
              <a:cs typeface="Times New Roman" pitchFamily="18" charset="0"/>
            </a:endParaRPr>
          </a:p>
          <a:p>
            <a:r>
              <a:rPr lang="en-US" sz="3600" dirty="0" smtClean="0">
                <a:latin typeface="Times New Roman" pitchFamily="18" charset="0"/>
                <a:cs typeface="Times New Roman" pitchFamily="18" charset="0"/>
              </a:rPr>
              <a:t>Contains MINIMAL energy per pound of feed</a:t>
            </a:r>
          </a:p>
          <a:p>
            <a:endParaRPr lang="en-US" sz="3600" dirty="0" smtClean="0">
              <a:latin typeface="Times New Roman" pitchFamily="18" charset="0"/>
              <a:cs typeface="Times New Roman" pitchFamily="18" charset="0"/>
            </a:endParaRPr>
          </a:p>
          <a:p>
            <a:endParaRPr lang="en-US" sz="3600" dirty="0">
              <a:latin typeface="Times New Roman" pitchFamily="18" charset="0"/>
              <a:cs typeface="Times New Roman" pitchFamily="18" charset="0"/>
            </a:endParaRPr>
          </a:p>
        </p:txBody>
      </p:sp>
      <p:sp>
        <p:nvSpPr>
          <p:cNvPr id="10" name="Rectangle 9"/>
          <p:cNvSpPr/>
          <p:nvPr/>
        </p:nvSpPr>
        <p:spPr>
          <a:xfrm>
            <a:off x="0" y="0"/>
            <a:ext cx="6172200" cy="369332"/>
          </a:xfrm>
          <a:prstGeom prst="rect">
            <a:avLst/>
          </a:prstGeom>
        </p:spPr>
        <p:txBody>
          <a:bodyPr wrap="square">
            <a:spAutoFit/>
          </a:bodyPr>
          <a:lstStyle/>
          <a:p>
            <a:r>
              <a:rPr lang="en-US" dirty="0" smtClean="0">
                <a:latin typeface="Bodoni MT" pitchFamily="18" charset="0"/>
                <a:cs typeface="Vrinda" pitchFamily="2" charset="0"/>
              </a:rPr>
              <a:t>C. </a:t>
            </a:r>
            <a:r>
              <a:rPr lang="en-US" dirty="0">
                <a:latin typeface="Bodoni MT" pitchFamily="18" charset="0"/>
                <a:cs typeface="Vrinda" pitchFamily="2" charset="0"/>
              </a:rPr>
              <a:t>Classify feed types and identify animal feeds</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xmlns:p14="http://schemas.microsoft.com/office/powerpoint/2010/main" spd="slow">
        <p:split orient="vert"/>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 to="" calcmode="lin" valueType="num">
                                      <p:cBhvr>
                                        <p:cTn id="12" dur="1" fill="hold"/>
                                        <p:tgtEl>
                                          <p:spTgt spid="3">
                                            <p:txEl>
                                              <p:pRg st="2" end="2"/>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 to="" calcmode="lin" valueType="num">
                                      <p:cBhvr>
                                        <p:cTn id="17" dur="1" fill="hold"/>
                                        <p:tgtEl>
                                          <p:spTgt spid="3">
                                            <p:txEl>
                                              <p:pRg st="4" end="4"/>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hayinart.org/images/4702.jpg"/>
          <p:cNvPicPr>
            <a:picLocks noChangeAspect="1" noChangeArrowheads="1"/>
          </p:cNvPicPr>
          <p:nvPr/>
        </p:nvPicPr>
        <p:blipFill>
          <a:blip r:embed="rId3" cstate="print"/>
          <a:srcRect/>
          <a:stretch>
            <a:fillRect/>
          </a:stretch>
        </p:blipFill>
        <p:spPr bwMode="auto">
          <a:xfrm>
            <a:off x="762000" y="1524000"/>
            <a:ext cx="6172200" cy="4098341"/>
          </a:xfrm>
          <a:prstGeom prst="rect">
            <a:avLst/>
          </a:prstGeom>
          <a:ln>
            <a:noFill/>
          </a:ln>
          <a:effectLst>
            <a:outerShdw blurRad="292100" dist="139700" dir="2700000" algn="tl" rotWithShape="0">
              <a:srgbClr val="333333">
                <a:alpha val="65000"/>
              </a:srgbClr>
            </a:outerShdw>
          </a:effectLst>
        </p:spPr>
      </p:pic>
      <p:sp>
        <p:nvSpPr>
          <p:cNvPr id="5" name="TextBox 4"/>
          <p:cNvSpPr txBox="1"/>
          <p:nvPr/>
        </p:nvSpPr>
        <p:spPr>
          <a:xfrm>
            <a:off x="2362200" y="5715000"/>
            <a:ext cx="3048000" cy="914400"/>
          </a:xfrm>
          <a:prstGeom prst="rect">
            <a:avLst/>
          </a:prstGeom>
          <a:noFill/>
        </p:spPr>
        <p:txBody>
          <a:bodyPr wrap="square" rtlCol="0">
            <a:spAutoFit/>
          </a:bodyPr>
          <a:lstStyle/>
          <a:p>
            <a:pPr algn="ctr"/>
            <a:r>
              <a:rPr lang="en-US" sz="5400" b="1" dirty="0" smtClean="0">
                <a:latin typeface="Times New Roman" pitchFamily="18" charset="0"/>
                <a:cs typeface="Times New Roman" pitchFamily="18" charset="0"/>
              </a:rPr>
              <a:t>Dry Hay</a:t>
            </a:r>
            <a:endParaRPr lang="en-US" sz="5400" b="1" dirty="0">
              <a:latin typeface="Times New Roman" pitchFamily="18" charset="0"/>
              <a:cs typeface="Times New Roman" pitchFamily="18" charset="0"/>
            </a:endParaRPr>
          </a:p>
        </p:txBody>
      </p:sp>
      <p:sp>
        <p:nvSpPr>
          <p:cNvPr id="11" name="Title 1"/>
          <p:cNvSpPr txBox="1">
            <a:spLocks/>
          </p:cNvSpPr>
          <p:nvPr/>
        </p:nvSpPr>
        <p:spPr>
          <a:xfrm>
            <a:off x="0" y="381000"/>
            <a:ext cx="6096000" cy="1066800"/>
          </a:xfrm>
          <a:prstGeom prst="rect">
            <a:avLst/>
          </a:prstGeom>
        </p:spPr>
        <p:txBody>
          <a:bodyPr>
            <a:normAutofit fontScale="625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6000" b="0"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Times New Roman" pitchFamily="18" charset="0"/>
                <a:ea typeface="+mj-ea"/>
                <a:cs typeface="Times New Roman" pitchFamily="18" charset="0"/>
              </a:rPr>
              <a:t>Examples…   </a:t>
            </a:r>
          </a:p>
          <a:p>
            <a:pPr marL="0" marR="0" lvl="0" indent="0" algn="ctr" defTabSz="914400" rtl="0" eaLnBrk="1" fontAlgn="auto" latinLnBrk="0" hangingPunct="1">
              <a:lnSpc>
                <a:spcPct val="100000"/>
              </a:lnSpc>
              <a:spcBef>
                <a:spcPct val="0"/>
              </a:spcBef>
              <a:spcAft>
                <a:spcPts val="0"/>
              </a:spcAft>
              <a:buClrTx/>
              <a:buSzTx/>
              <a:buFontTx/>
              <a:buNone/>
              <a:tabLst/>
              <a:defRPr/>
            </a:pPr>
            <a:r>
              <a:rPr lang="en-US" sz="6000" dirty="0" smtClean="0">
                <a:solidFill>
                  <a:srgbClr val="FF0000"/>
                </a:solidFill>
                <a:effectLst>
                  <a:outerShdw blurRad="38100" dist="38100" dir="2700000" algn="tl">
                    <a:srgbClr val="000000">
                      <a:alpha val="43137"/>
                    </a:srgbClr>
                  </a:outerShdw>
                </a:effectLst>
                <a:latin typeface="Times New Roman" pitchFamily="18" charset="0"/>
                <a:ea typeface="+mj-ea"/>
                <a:cs typeface="Times New Roman" pitchFamily="18" charset="0"/>
              </a:rPr>
              <a:t>                              </a:t>
            </a:r>
            <a:r>
              <a:rPr kumimoji="0" lang="en-US" sz="6000" b="0"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Times New Roman" pitchFamily="18" charset="0"/>
                <a:ea typeface="+mj-ea"/>
                <a:cs typeface="Times New Roman" pitchFamily="18" charset="0"/>
              </a:rPr>
              <a:t>Roughage</a:t>
            </a:r>
            <a:endParaRPr kumimoji="0" lang="en-US" sz="60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itchFamily="18" charset="0"/>
              <a:ea typeface="+mj-ea"/>
              <a:cs typeface="Times New Roman" pitchFamily="18" charset="0"/>
            </a:endParaRPr>
          </a:p>
        </p:txBody>
      </p:sp>
      <p:sp>
        <p:nvSpPr>
          <p:cNvPr id="12" name="Rectangle 11"/>
          <p:cNvSpPr/>
          <p:nvPr/>
        </p:nvSpPr>
        <p:spPr>
          <a:xfrm>
            <a:off x="0" y="0"/>
            <a:ext cx="6172200" cy="369332"/>
          </a:xfrm>
          <a:prstGeom prst="rect">
            <a:avLst/>
          </a:prstGeom>
        </p:spPr>
        <p:txBody>
          <a:bodyPr wrap="square">
            <a:spAutoFit/>
          </a:bodyPr>
          <a:lstStyle/>
          <a:p>
            <a:r>
              <a:rPr lang="en-US" dirty="0" smtClean="0">
                <a:latin typeface="Bodoni MT" pitchFamily="18" charset="0"/>
                <a:cs typeface="Vrinda" pitchFamily="2" charset="0"/>
              </a:rPr>
              <a:t>C. </a:t>
            </a:r>
            <a:r>
              <a:rPr lang="en-US" dirty="0">
                <a:latin typeface="Bodoni MT" pitchFamily="18" charset="0"/>
                <a:cs typeface="Vrinda" pitchFamily="2" charset="0"/>
              </a:rPr>
              <a:t>Classify feed types and identify animal feeds</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xmlns:p14="http://schemas.microsoft.com/office/powerpoint/2010/main" spd="slow">
        <p:split orient="vert"/>
      </p:transition>
    </mc:Fallback>
  </mc:AlternateContent>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4" name="Picture 4" descr="http://www.admani.com/AllianceAnimalHealth/images/ProSilageBuilder.jpg"/>
          <p:cNvPicPr>
            <a:picLocks noChangeAspect="1" noChangeArrowheads="1"/>
          </p:cNvPicPr>
          <p:nvPr/>
        </p:nvPicPr>
        <p:blipFill>
          <a:blip r:embed="rId3" cstate="print"/>
          <a:srcRect/>
          <a:stretch>
            <a:fillRect/>
          </a:stretch>
        </p:blipFill>
        <p:spPr bwMode="auto">
          <a:xfrm>
            <a:off x="381000" y="1486285"/>
            <a:ext cx="4343400" cy="3085715"/>
          </a:xfrm>
          <a:prstGeom prst="rect">
            <a:avLst/>
          </a:prstGeom>
          <a:ln>
            <a:noFill/>
          </a:ln>
          <a:effectLst>
            <a:outerShdw blurRad="292100" dist="139700" dir="2700000" algn="tl" rotWithShape="0">
              <a:srgbClr val="333333">
                <a:alpha val="65000"/>
              </a:srgbClr>
            </a:outerShdw>
          </a:effectLst>
        </p:spPr>
      </p:pic>
      <p:pic>
        <p:nvPicPr>
          <p:cNvPr id="15368" name="Picture 8" descr="http://www.uwex.edu/ces/forage/wfc/proceedings2003/shaverppt_files/slide0296_image049.jpg"/>
          <p:cNvPicPr>
            <a:picLocks noChangeAspect="1" noChangeArrowheads="1"/>
          </p:cNvPicPr>
          <p:nvPr/>
        </p:nvPicPr>
        <p:blipFill>
          <a:blip r:embed="rId4" cstate="print"/>
          <a:srcRect/>
          <a:stretch>
            <a:fillRect/>
          </a:stretch>
        </p:blipFill>
        <p:spPr bwMode="auto">
          <a:xfrm>
            <a:off x="3048000" y="3485793"/>
            <a:ext cx="4171950" cy="3125056"/>
          </a:xfrm>
          <a:prstGeom prst="rect">
            <a:avLst/>
          </a:prstGeom>
          <a:ln>
            <a:noFill/>
          </a:ln>
          <a:effectLst>
            <a:outerShdw blurRad="292100" dist="139700" dir="2700000" algn="tl" rotWithShape="0">
              <a:srgbClr val="333333">
                <a:alpha val="65000"/>
              </a:srgbClr>
            </a:outerShdw>
          </a:effectLst>
        </p:spPr>
      </p:pic>
      <p:sp>
        <p:nvSpPr>
          <p:cNvPr id="6" name="TextBox 5"/>
          <p:cNvSpPr txBox="1"/>
          <p:nvPr/>
        </p:nvSpPr>
        <p:spPr>
          <a:xfrm>
            <a:off x="14514" y="4685437"/>
            <a:ext cx="3276600" cy="1754326"/>
          </a:xfrm>
          <a:prstGeom prst="rect">
            <a:avLst/>
          </a:prstGeom>
          <a:noFill/>
        </p:spPr>
        <p:txBody>
          <a:bodyPr wrap="square" rtlCol="0">
            <a:spAutoFit/>
          </a:bodyPr>
          <a:lstStyle/>
          <a:p>
            <a:pPr algn="ctr"/>
            <a:r>
              <a:rPr lang="en-US" sz="5400" dirty="0" smtClean="0">
                <a:latin typeface="Times New Roman" pitchFamily="18" charset="0"/>
                <a:cs typeface="Times New Roman" pitchFamily="18" charset="0"/>
              </a:rPr>
              <a:t>Corn Silage</a:t>
            </a:r>
            <a:endParaRPr lang="en-US" sz="5400" dirty="0">
              <a:latin typeface="Times New Roman" pitchFamily="18" charset="0"/>
              <a:cs typeface="Times New Roman" pitchFamily="18" charset="0"/>
            </a:endParaRPr>
          </a:p>
        </p:txBody>
      </p:sp>
      <p:sp>
        <p:nvSpPr>
          <p:cNvPr id="12" name="Title 1"/>
          <p:cNvSpPr txBox="1">
            <a:spLocks/>
          </p:cNvSpPr>
          <p:nvPr/>
        </p:nvSpPr>
        <p:spPr>
          <a:xfrm>
            <a:off x="0" y="381000"/>
            <a:ext cx="6096000" cy="1066800"/>
          </a:xfrm>
          <a:prstGeom prst="rect">
            <a:avLst/>
          </a:prstGeom>
        </p:spPr>
        <p:txBody>
          <a:bodyPr>
            <a:normAutofit fontScale="625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6000" b="0"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Times New Roman" pitchFamily="18" charset="0"/>
                <a:ea typeface="+mj-ea"/>
                <a:cs typeface="Times New Roman" pitchFamily="18" charset="0"/>
              </a:rPr>
              <a:t>Examples…   </a:t>
            </a:r>
          </a:p>
          <a:p>
            <a:pPr marL="0" marR="0" lvl="0" indent="0" algn="ctr" defTabSz="914400" rtl="0" eaLnBrk="1" fontAlgn="auto" latinLnBrk="0" hangingPunct="1">
              <a:lnSpc>
                <a:spcPct val="100000"/>
              </a:lnSpc>
              <a:spcBef>
                <a:spcPct val="0"/>
              </a:spcBef>
              <a:spcAft>
                <a:spcPts val="0"/>
              </a:spcAft>
              <a:buClrTx/>
              <a:buSzTx/>
              <a:buFontTx/>
              <a:buNone/>
              <a:tabLst/>
              <a:defRPr/>
            </a:pPr>
            <a:r>
              <a:rPr lang="en-US" sz="6000" dirty="0" smtClean="0">
                <a:solidFill>
                  <a:srgbClr val="FF0000"/>
                </a:solidFill>
                <a:effectLst>
                  <a:outerShdw blurRad="38100" dist="38100" dir="2700000" algn="tl">
                    <a:srgbClr val="000000">
                      <a:alpha val="43137"/>
                    </a:srgbClr>
                  </a:outerShdw>
                </a:effectLst>
                <a:latin typeface="Times New Roman" pitchFamily="18" charset="0"/>
                <a:ea typeface="+mj-ea"/>
                <a:cs typeface="Times New Roman" pitchFamily="18" charset="0"/>
              </a:rPr>
              <a:t>                              </a:t>
            </a:r>
            <a:r>
              <a:rPr kumimoji="0" lang="en-US" sz="6000" b="0"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Times New Roman" pitchFamily="18" charset="0"/>
                <a:ea typeface="+mj-ea"/>
                <a:cs typeface="Times New Roman" pitchFamily="18" charset="0"/>
              </a:rPr>
              <a:t>Roughage</a:t>
            </a:r>
            <a:endParaRPr kumimoji="0" lang="en-US" sz="60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itchFamily="18" charset="0"/>
              <a:ea typeface="+mj-ea"/>
              <a:cs typeface="Times New Roman" pitchFamily="18" charset="0"/>
            </a:endParaRPr>
          </a:p>
        </p:txBody>
      </p:sp>
      <p:sp>
        <p:nvSpPr>
          <p:cNvPr id="13" name="Rectangle 12"/>
          <p:cNvSpPr/>
          <p:nvPr/>
        </p:nvSpPr>
        <p:spPr>
          <a:xfrm>
            <a:off x="0" y="0"/>
            <a:ext cx="6172200" cy="369332"/>
          </a:xfrm>
          <a:prstGeom prst="rect">
            <a:avLst/>
          </a:prstGeom>
        </p:spPr>
        <p:txBody>
          <a:bodyPr wrap="square">
            <a:spAutoFit/>
          </a:bodyPr>
          <a:lstStyle/>
          <a:p>
            <a:r>
              <a:rPr lang="en-US" dirty="0" smtClean="0">
                <a:latin typeface="Bodoni MT" pitchFamily="18" charset="0"/>
                <a:cs typeface="Vrinda" pitchFamily="2" charset="0"/>
              </a:rPr>
              <a:t>C. </a:t>
            </a:r>
            <a:r>
              <a:rPr lang="en-US" dirty="0">
                <a:latin typeface="Bodoni MT" pitchFamily="18" charset="0"/>
                <a:cs typeface="Vrinda" pitchFamily="2" charset="0"/>
              </a:rPr>
              <a:t>Classify feed types and identify animal feeds</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xmlns:p14="http://schemas.microsoft.com/office/powerpoint/2010/main" spd="slow">
        <p:split orient="vert"/>
      </p:transition>
    </mc:Fallback>
  </mc:AlternateContent>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52400" y="5022121"/>
            <a:ext cx="3276600" cy="923330"/>
          </a:xfrm>
          <a:prstGeom prst="rect">
            <a:avLst/>
          </a:prstGeom>
          <a:noFill/>
        </p:spPr>
        <p:txBody>
          <a:bodyPr wrap="square" rtlCol="0">
            <a:spAutoFit/>
          </a:bodyPr>
          <a:lstStyle/>
          <a:p>
            <a:pPr algn="ctr"/>
            <a:r>
              <a:rPr lang="en-US" sz="5400" dirty="0" err="1" smtClean="0">
                <a:latin typeface="Times New Roman" pitchFamily="18" charset="0"/>
                <a:cs typeface="Times New Roman" pitchFamily="18" charset="0"/>
              </a:rPr>
              <a:t>Haylage</a:t>
            </a:r>
            <a:endParaRPr lang="en-US" sz="5400" dirty="0">
              <a:latin typeface="Times New Roman" pitchFamily="18" charset="0"/>
              <a:cs typeface="Times New Roman" pitchFamily="18" charset="0"/>
            </a:endParaRPr>
          </a:p>
        </p:txBody>
      </p:sp>
      <p:sp>
        <p:nvSpPr>
          <p:cNvPr id="12" name="Title 1"/>
          <p:cNvSpPr txBox="1">
            <a:spLocks/>
          </p:cNvSpPr>
          <p:nvPr/>
        </p:nvSpPr>
        <p:spPr>
          <a:xfrm>
            <a:off x="0" y="381000"/>
            <a:ext cx="6096000" cy="1066800"/>
          </a:xfrm>
          <a:prstGeom prst="rect">
            <a:avLst/>
          </a:prstGeom>
        </p:spPr>
        <p:txBody>
          <a:bodyPr>
            <a:normAutofit fontScale="625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6000" b="0"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Times New Roman" pitchFamily="18" charset="0"/>
                <a:ea typeface="+mj-ea"/>
                <a:cs typeface="Times New Roman" pitchFamily="18" charset="0"/>
              </a:rPr>
              <a:t>Examples…   </a:t>
            </a:r>
          </a:p>
          <a:p>
            <a:pPr marL="0" marR="0" lvl="0" indent="0" algn="ctr" defTabSz="914400" rtl="0" eaLnBrk="1" fontAlgn="auto" latinLnBrk="0" hangingPunct="1">
              <a:lnSpc>
                <a:spcPct val="100000"/>
              </a:lnSpc>
              <a:spcBef>
                <a:spcPct val="0"/>
              </a:spcBef>
              <a:spcAft>
                <a:spcPts val="0"/>
              </a:spcAft>
              <a:buClrTx/>
              <a:buSzTx/>
              <a:buFontTx/>
              <a:buNone/>
              <a:tabLst/>
              <a:defRPr/>
            </a:pPr>
            <a:r>
              <a:rPr lang="en-US" sz="6000" dirty="0" smtClean="0">
                <a:solidFill>
                  <a:srgbClr val="FF0000"/>
                </a:solidFill>
                <a:effectLst>
                  <a:outerShdw blurRad="38100" dist="38100" dir="2700000" algn="tl">
                    <a:srgbClr val="000000">
                      <a:alpha val="43137"/>
                    </a:srgbClr>
                  </a:outerShdw>
                </a:effectLst>
                <a:latin typeface="Times New Roman" pitchFamily="18" charset="0"/>
                <a:ea typeface="+mj-ea"/>
                <a:cs typeface="Times New Roman" pitchFamily="18" charset="0"/>
              </a:rPr>
              <a:t>                              </a:t>
            </a:r>
            <a:r>
              <a:rPr kumimoji="0" lang="en-US" sz="6000" b="0"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Times New Roman" pitchFamily="18" charset="0"/>
                <a:ea typeface="+mj-ea"/>
                <a:cs typeface="Times New Roman" pitchFamily="18" charset="0"/>
              </a:rPr>
              <a:t>Roughage</a:t>
            </a:r>
            <a:endParaRPr kumimoji="0" lang="en-US" sz="60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itchFamily="18" charset="0"/>
              <a:ea typeface="+mj-ea"/>
              <a:cs typeface="Times New Roman" pitchFamily="18" charset="0"/>
            </a:endParaRPr>
          </a:p>
        </p:txBody>
      </p:sp>
      <p:sp>
        <p:nvSpPr>
          <p:cNvPr id="13" name="Rectangle 12"/>
          <p:cNvSpPr/>
          <p:nvPr/>
        </p:nvSpPr>
        <p:spPr>
          <a:xfrm>
            <a:off x="0" y="0"/>
            <a:ext cx="6172200" cy="369332"/>
          </a:xfrm>
          <a:prstGeom prst="rect">
            <a:avLst/>
          </a:prstGeom>
        </p:spPr>
        <p:txBody>
          <a:bodyPr wrap="square">
            <a:spAutoFit/>
          </a:bodyPr>
          <a:lstStyle/>
          <a:p>
            <a:r>
              <a:rPr lang="en-US" dirty="0" smtClean="0">
                <a:latin typeface="Bodoni MT" pitchFamily="18" charset="0"/>
                <a:cs typeface="Vrinda" pitchFamily="2" charset="0"/>
              </a:rPr>
              <a:t>C. </a:t>
            </a:r>
            <a:r>
              <a:rPr lang="en-US" dirty="0">
                <a:latin typeface="Bodoni MT" pitchFamily="18" charset="0"/>
                <a:cs typeface="Vrinda" pitchFamily="2" charset="0"/>
              </a:rPr>
              <a:t>Classify feed types and identify animal feeds</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676400"/>
            <a:ext cx="3810000" cy="285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05198" y="3105150"/>
            <a:ext cx="3418501" cy="3433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3337392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xmlns:p14="http://schemas.microsoft.com/office/powerpoint/2010/main" spd="slow">
        <p:split orient="vert"/>
      </p:transition>
    </mc:Fallback>
  </mc:AlternateContent>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http://www.honestfarm.org/UserFiles/Image/JulyAugust%20photos/cattle%20grazing.jpg"/>
          <p:cNvPicPr>
            <a:picLocks noChangeAspect="1" noChangeArrowheads="1"/>
          </p:cNvPicPr>
          <p:nvPr/>
        </p:nvPicPr>
        <p:blipFill>
          <a:blip r:embed="rId3" cstate="print"/>
          <a:srcRect/>
          <a:stretch>
            <a:fillRect/>
          </a:stretch>
        </p:blipFill>
        <p:spPr bwMode="auto">
          <a:xfrm>
            <a:off x="457200" y="1371600"/>
            <a:ext cx="6562725" cy="4743450"/>
          </a:xfrm>
          <a:prstGeom prst="rect">
            <a:avLst/>
          </a:prstGeom>
          <a:noFill/>
        </p:spPr>
      </p:pic>
      <p:sp>
        <p:nvSpPr>
          <p:cNvPr id="4" name="TextBox 3"/>
          <p:cNvSpPr txBox="1"/>
          <p:nvPr/>
        </p:nvSpPr>
        <p:spPr>
          <a:xfrm>
            <a:off x="914400" y="6027003"/>
            <a:ext cx="5715000" cy="830997"/>
          </a:xfrm>
          <a:prstGeom prst="rect">
            <a:avLst/>
          </a:prstGeom>
          <a:noFill/>
        </p:spPr>
        <p:txBody>
          <a:bodyPr wrap="square" rtlCol="0">
            <a:spAutoFit/>
          </a:bodyPr>
          <a:lstStyle/>
          <a:p>
            <a:pPr algn="ctr"/>
            <a:r>
              <a:rPr lang="en-US" sz="4800" b="1" dirty="0" smtClean="0">
                <a:latin typeface="Times New Roman" pitchFamily="18" charset="0"/>
                <a:cs typeface="Times New Roman" pitchFamily="18" charset="0"/>
              </a:rPr>
              <a:t>Grass &amp; Pasture</a:t>
            </a:r>
            <a:endParaRPr lang="en-US" sz="4800" b="1" dirty="0">
              <a:latin typeface="Times New Roman" pitchFamily="18" charset="0"/>
              <a:cs typeface="Times New Roman" pitchFamily="18" charset="0"/>
            </a:endParaRPr>
          </a:p>
        </p:txBody>
      </p:sp>
      <p:sp>
        <p:nvSpPr>
          <p:cNvPr id="11" name="Title 1"/>
          <p:cNvSpPr txBox="1">
            <a:spLocks/>
          </p:cNvSpPr>
          <p:nvPr/>
        </p:nvSpPr>
        <p:spPr>
          <a:xfrm>
            <a:off x="0" y="381000"/>
            <a:ext cx="6096000" cy="1066800"/>
          </a:xfrm>
          <a:prstGeom prst="rect">
            <a:avLst/>
          </a:prstGeom>
        </p:spPr>
        <p:txBody>
          <a:bodyPr>
            <a:normAutofit fontScale="625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6000" b="0"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Times New Roman" pitchFamily="18" charset="0"/>
                <a:ea typeface="+mj-ea"/>
                <a:cs typeface="Times New Roman" pitchFamily="18" charset="0"/>
              </a:rPr>
              <a:t>Examples…   </a:t>
            </a:r>
          </a:p>
          <a:p>
            <a:pPr marL="0" marR="0" lvl="0" indent="0" algn="ctr" defTabSz="914400" rtl="0" eaLnBrk="1" fontAlgn="auto" latinLnBrk="0" hangingPunct="1">
              <a:lnSpc>
                <a:spcPct val="100000"/>
              </a:lnSpc>
              <a:spcBef>
                <a:spcPct val="0"/>
              </a:spcBef>
              <a:spcAft>
                <a:spcPts val="0"/>
              </a:spcAft>
              <a:buClrTx/>
              <a:buSzTx/>
              <a:buFontTx/>
              <a:buNone/>
              <a:tabLst/>
              <a:defRPr/>
            </a:pPr>
            <a:r>
              <a:rPr lang="en-US" sz="6000" dirty="0" smtClean="0">
                <a:solidFill>
                  <a:srgbClr val="FF0000"/>
                </a:solidFill>
                <a:effectLst>
                  <a:outerShdw blurRad="38100" dist="38100" dir="2700000" algn="tl">
                    <a:srgbClr val="000000">
                      <a:alpha val="43137"/>
                    </a:srgbClr>
                  </a:outerShdw>
                </a:effectLst>
                <a:latin typeface="Times New Roman" pitchFamily="18" charset="0"/>
                <a:ea typeface="+mj-ea"/>
                <a:cs typeface="Times New Roman" pitchFamily="18" charset="0"/>
              </a:rPr>
              <a:t>                              </a:t>
            </a:r>
            <a:r>
              <a:rPr kumimoji="0" lang="en-US" sz="6000" b="0"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Times New Roman" pitchFamily="18" charset="0"/>
                <a:ea typeface="+mj-ea"/>
                <a:cs typeface="Times New Roman" pitchFamily="18" charset="0"/>
              </a:rPr>
              <a:t>Roughage</a:t>
            </a:r>
            <a:endParaRPr kumimoji="0" lang="en-US" sz="60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itchFamily="18" charset="0"/>
              <a:ea typeface="+mj-ea"/>
              <a:cs typeface="Times New Roman" pitchFamily="18" charset="0"/>
            </a:endParaRPr>
          </a:p>
        </p:txBody>
      </p:sp>
      <p:sp>
        <p:nvSpPr>
          <p:cNvPr id="12" name="Rectangle 11"/>
          <p:cNvSpPr/>
          <p:nvPr/>
        </p:nvSpPr>
        <p:spPr>
          <a:xfrm>
            <a:off x="0" y="0"/>
            <a:ext cx="6172200" cy="369332"/>
          </a:xfrm>
          <a:prstGeom prst="rect">
            <a:avLst/>
          </a:prstGeom>
        </p:spPr>
        <p:txBody>
          <a:bodyPr wrap="square">
            <a:spAutoFit/>
          </a:bodyPr>
          <a:lstStyle/>
          <a:p>
            <a:r>
              <a:rPr lang="en-US" dirty="0" smtClean="0">
                <a:latin typeface="Bodoni MT" pitchFamily="18" charset="0"/>
                <a:cs typeface="Vrinda" pitchFamily="2" charset="0"/>
              </a:rPr>
              <a:t>C. </a:t>
            </a:r>
            <a:r>
              <a:rPr lang="en-US" dirty="0">
                <a:latin typeface="Bodoni MT" pitchFamily="18" charset="0"/>
                <a:cs typeface="Vrinda" pitchFamily="2" charset="0"/>
              </a:rPr>
              <a:t>Classify feed types and identify animal feeds</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xmlns:p14="http://schemas.microsoft.com/office/powerpoint/2010/main" spd="slow">
        <p:split orient="vert"/>
      </p:transition>
    </mc:Fallback>
  </mc:AlternateContent>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381000"/>
            <a:ext cx="7162800" cy="1015663"/>
          </a:xfrm>
          <a:prstGeom prst="rect">
            <a:avLst/>
          </a:prstGeom>
          <a:noFill/>
        </p:spPr>
        <p:txBody>
          <a:bodyPr wrap="square" rtlCol="0">
            <a:spAutoFit/>
          </a:bodyPr>
          <a:lstStyle/>
          <a:p>
            <a:pPr algn="ctr"/>
            <a:r>
              <a:rPr lang="en-US" sz="60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Concentrates</a:t>
            </a:r>
            <a:endParaRPr lang="en-US" sz="6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3" name="TextBox 2"/>
          <p:cNvSpPr txBox="1"/>
          <p:nvPr/>
        </p:nvSpPr>
        <p:spPr>
          <a:xfrm>
            <a:off x="0" y="1752600"/>
            <a:ext cx="7239000" cy="3416320"/>
          </a:xfrm>
          <a:prstGeom prst="rect">
            <a:avLst/>
          </a:prstGeom>
          <a:noFill/>
        </p:spPr>
        <p:txBody>
          <a:bodyPr wrap="square" rtlCol="0">
            <a:spAutoFit/>
          </a:bodyPr>
          <a:lstStyle/>
          <a:p>
            <a:pPr>
              <a:buFont typeface="Arial" pitchFamily="34" charset="0"/>
              <a:buChar char="•"/>
            </a:pPr>
            <a:r>
              <a:rPr lang="en-US" sz="3600" dirty="0" smtClean="0">
                <a:latin typeface="Times New Roman" pitchFamily="18" charset="0"/>
                <a:cs typeface="Times New Roman" pitchFamily="18" charset="0"/>
              </a:rPr>
              <a:t>Contain LESS than 18% Crude Fiber</a:t>
            </a:r>
          </a:p>
          <a:p>
            <a:endParaRPr lang="en-US" sz="3600" dirty="0" smtClean="0">
              <a:latin typeface="Times New Roman" pitchFamily="18" charset="0"/>
              <a:cs typeface="Times New Roman" pitchFamily="18" charset="0"/>
            </a:endParaRPr>
          </a:p>
          <a:p>
            <a:pPr>
              <a:buFont typeface="Arial" pitchFamily="34" charset="0"/>
              <a:buChar char="•"/>
            </a:pPr>
            <a:r>
              <a:rPr lang="en-US" sz="3600" dirty="0" smtClean="0">
                <a:latin typeface="Times New Roman" pitchFamily="18" charset="0"/>
                <a:cs typeface="Times New Roman" pitchFamily="18" charset="0"/>
              </a:rPr>
              <a:t>Feed in SMALL quantities</a:t>
            </a:r>
          </a:p>
          <a:p>
            <a:pPr>
              <a:buFont typeface="Arial" pitchFamily="34" charset="0"/>
              <a:buChar char="•"/>
            </a:pPr>
            <a:endParaRPr lang="en-US" sz="3600" dirty="0" smtClean="0">
              <a:latin typeface="Times New Roman" pitchFamily="18" charset="0"/>
              <a:cs typeface="Times New Roman" pitchFamily="18" charset="0"/>
            </a:endParaRPr>
          </a:p>
          <a:p>
            <a:pPr>
              <a:buFont typeface="Arial" pitchFamily="34" charset="0"/>
              <a:buChar char="•"/>
            </a:pPr>
            <a:r>
              <a:rPr lang="en-US" sz="3600" dirty="0" smtClean="0">
                <a:latin typeface="Times New Roman" pitchFamily="18" charset="0"/>
                <a:cs typeface="Times New Roman" pitchFamily="18" charset="0"/>
              </a:rPr>
              <a:t>Contains HIGH amounts of energy per pound of feed</a:t>
            </a:r>
            <a:endParaRPr lang="en-US" sz="3600" dirty="0">
              <a:latin typeface="Times New Roman" pitchFamily="18" charset="0"/>
              <a:cs typeface="Times New Roman" pitchFamily="18" charset="0"/>
            </a:endParaRPr>
          </a:p>
        </p:txBody>
      </p:sp>
      <p:sp>
        <p:nvSpPr>
          <p:cNvPr id="10" name="Rectangle 9"/>
          <p:cNvSpPr/>
          <p:nvPr/>
        </p:nvSpPr>
        <p:spPr>
          <a:xfrm>
            <a:off x="0" y="0"/>
            <a:ext cx="6172200" cy="369332"/>
          </a:xfrm>
          <a:prstGeom prst="rect">
            <a:avLst/>
          </a:prstGeom>
        </p:spPr>
        <p:txBody>
          <a:bodyPr wrap="square">
            <a:spAutoFit/>
          </a:bodyPr>
          <a:lstStyle/>
          <a:p>
            <a:r>
              <a:rPr lang="en-US" dirty="0" smtClean="0">
                <a:latin typeface="Bodoni MT" pitchFamily="18" charset="0"/>
                <a:cs typeface="Vrinda" pitchFamily="2" charset="0"/>
              </a:rPr>
              <a:t>C. </a:t>
            </a:r>
            <a:r>
              <a:rPr lang="en-US" dirty="0">
                <a:latin typeface="Bodoni MT" pitchFamily="18" charset="0"/>
                <a:cs typeface="Vrinda" pitchFamily="2" charset="0"/>
              </a:rPr>
              <a:t>Classify feed types and identify animal feeds</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xmlns:p14="http://schemas.microsoft.com/office/powerpoint/2010/main" spd="slow">
        <p:split orient="vert"/>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 to="" calcmode="lin" valueType="num">
                                      <p:cBhvr>
                                        <p:cTn id="12" dur="1" fill="hold"/>
                                        <p:tgtEl>
                                          <p:spTgt spid="3">
                                            <p:txEl>
                                              <p:pRg st="2" end="2"/>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 to="" calcmode="lin" valueType="num">
                                      <p:cBhvr>
                                        <p:cTn id="17" dur="1" fill="hold"/>
                                        <p:tgtEl>
                                          <p:spTgt spid="3">
                                            <p:txEl>
                                              <p:pRg st="4" end="4"/>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4" name="Picture 4" descr="http://onemanslens.com/images/2007-07-16-indiana-corn.jpg"/>
          <p:cNvPicPr>
            <a:picLocks noChangeAspect="1" noChangeArrowheads="1"/>
          </p:cNvPicPr>
          <p:nvPr/>
        </p:nvPicPr>
        <p:blipFill>
          <a:blip r:embed="rId3" cstate="print"/>
          <a:srcRect l="19200" t="15000"/>
          <a:stretch>
            <a:fillRect/>
          </a:stretch>
        </p:blipFill>
        <p:spPr bwMode="auto">
          <a:xfrm>
            <a:off x="3352800" y="3276600"/>
            <a:ext cx="3848100" cy="2590800"/>
          </a:xfrm>
          <a:prstGeom prst="rect">
            <a:avLst/>
          </a:prstGeom>
          <a:noFill/>
        </p:spPr>
      </p:pic>
      <p:sp>
        <p:nvSpPr>
          <p:cNvPr id="4" name="TextBox 3"/>
          <p:cNvSpPr txBox="1"/>
          <p:nvPr/>
        </p:nvSpPr>
        <p:spPr>
          <a:xfrm>
            <a:off x="2667000" y="5750004"/>
            <a:ext cx="2438400" cy="1107996"/>
          </a:xfrm>
          <a:prstGeom prst="rect">
            <a:avLst/>
          </a:prstGeom>
          <a:noFill/>
        </p:spPr>
        <p:txBody>
          <a:bodyPr wrap="square" rtlCol="0">
            <a:spAutoFit/>
          </a:bodyPr>
          <a:lstStyle/>
          <a:p>
            <a:pPr algn="ctr"/>
            <a:r>
              <a:rPr lang="en-US" sz="6600" b="1" dirty="0" smtClean="0">
                <a:latin typeface="Times New Roman" pitchFamily="18" charset="0"/>
                <a:cs typeface="Times New Roman" pitchFamily="18" charset="0"/>
              </a:rPr>
              <a:t>Corn</a:t>
            </a:r>
            <a:endParaRPr lang="en-US" sz="6600" b="1" dirty="0">
              <a:latin typeface="Times New Roman" pitchFamily="18" charset="0"/>
              <a:cs typeface="Times New Roman" pitchFamily="18" charset="0"/>
            </a:endParaRPr>
          </a:p>
        </p:txBody>
      </p:sp>
      <p:sp>
        <p:nvSpPr>
          <p:cNvPr id="11" name="Title 1"/>
          <p:cNvSpPr txBox="1">
            <a:spLocks/>
          </p:cNvSpPr>
          <p:nvPr/>
        </p:nvSpPr>
        <p:spPr>
          <a:xfrm>
            <a:off x="0" y="533400"/>
            <a:ext cx="7239000" cy="1143000"/>
          </a:xfrm>
          <a:prstGeom prst="rect">
            <a:avLst/>
          </a:prstGeom>
        </p:spPr>
        <p:txBody>
          <a:bodyPr>
            <a:normAutofit fontScale="700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6000" b="0"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Times New Roman" pitchFamily="18" charset="0"/>
                <a:ea typeface="+mj-ea"/>
                <a:cs typeface="Times New Roman" pitchFamily="18" charset="0"/>
              </a:rPr>
              <a:t>Examples…   </a:t>
            </a:r>
          </a:p>
          <a:p>
            <a:pPr marL="0" marR="0" lvl="0" indent="0" algn="ctr" defTabSz="914400" rtl="0" eaLnBrk="1" fontAlgn="auto" latinLnBrk="0" hangingPunct="1">
              <a:lnSpc>
                <a:spcPct val="100000"/>
              </a:lnSpc>
              <a:spcBef>
                <a:spcPct val="0"/>
              </a:spcBef>
              <a:spcAft>
                <a:spcPts val="0"/>
              </a:spcAft>
              <a:buClrTx/>
              <a:buSzTx/>
              <a:buFontTx/>
              <a:buNone/>
              <a:tabLst/>
              <a:defRPr/>
            </a:pPr>
            <a:r>
              <a:rPr lang="en-US" sz="6000" dirty="0" smtClean="0">
                <a:solidFill>
                  <a:srgbClr val="FF0000"/>
                </a:solidFill>
                <a:effectLst>
                  <a:outerShdw blurRad="38100" dist="38100" dir="2700000" algn="tl">
                    <a:srgbClr val="000000">
                      <a:alpha val="43137"/>
                    </a:srgbClr>
                  </a:outerShdw>
                </a:effectLst>
                <a:latin typeface="Times New Roman" pitchFamily="18" charset="0"/>
                <a:ea typeface="+mj-ea"/>
                <a:cs typeface="Times New Roman" pitchFamily="18" charset="0"/>
              </a:rPr>
              <a:t>                              Concentrates</a:t>
            </a:r>
            <a:endParaRPr kumimoji="0" lang="en-US" sz="60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itchFamily="18" charset="0"/>
              <a:ea typeface="+mj-ea"/>
              <a:cs typeface="Times New Roman" pitchFamily="18" charset="0"/>
            </a:endParaRPr>
          </a:p>
        </p:txBody>
      </p:sp>
      <p:pic>
        <p:nvPicPr>
          <p:cNvPr id="15362" name="Picture 2" descr="http://www.deathfood.com/corn-top.jpg"/>
          <p:cNvPicPr>
            <a:picLocks noChangeAspect="1" noChangeArrowheads="1"/>
          </p:cNvPicPr>
          <p:nvPr/>
        </p:nvPicPr>
        <p:blipFill>
          <a:blip r:embed="rId4" cstate="print"/>
          <a:srcRect/>
          <a:stretch>
            <a:fillRect/>
          </a:stretch>
        </p:blipFill>
        <p:spPr bwMode="auto">
          <a:xfrm>
            <a:off x="228600" y="1676400"/>
            <a:ext cx="4495800" cy="3000375"/>
          </a:xfrm>
          <a:prstGeom prst="rect">
            <a:avLst/>
          </a:prstGeom>
          <a:noFill/>
        </p:spPr>
      </p:pic>
      <p:sp>
        <p:nvSpPr>
          <p:cNvPr id="12" name="Rectangle 11"/>
          <p:cNvSpPr/>
          <p:nvPr/>
        </p:nvSpPr>
        <p:spPr>
          <a:xfrm>
            <a:off x="0" y="0"/>
            <a:ext cx="6172200" cy="369332"/>
          </a:xfrm>
          <a:prstGeom prst="rect">
            <a:avLst/>
          </a:prstGeom>
        </p:spPr>
        <p:txBody>
          <a:bodyPr wrap="square">
            <a:spAutoFit/>
          </a:bodyPr>
          <a:lstStyle/>
          <a:p>
            <a:r>
              <a:rPr lang="en-US" dirty="0" smtClean="0">
                <a:latin typeface="Bodoni MT" pitchFamily="18" charset="0"/>
                <a:cs typeface="Vrinda" pitchFamily="2" charset="0"/>
              </a:rPr>
              <a:t>C. </a:t>
            </a:r>
            <a:r>
              <a:rPr lang="en-US" dirty="0">
                <a:latin typeface="Bodoni MT" pitchFamily="18" charset="0"/>
                <a:cs typeface="Vrinda" pitchFamily="2" charset="0"/>
              </a:rPr>
              <a:t>Classify feed types and identify animal feeds</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xmlns:p14="http://schemas.microsoft.com/office/powerpoint/2010/main" spd="slow">
        <p:split orient="vert"/>
      </p:transition>
    </mc:Fallback>
  </mc:AlternateContent>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http://www.purcellmountainfarms.com/Thick%20Oats.JPG"/>
          <p:cNvPicPr>
            <a:picLocks noChangeAspect="1" noChangeArrowheads="1"/>
          </p:cNvPicPr>
          <p:nvPr/>
        </p:nvPicPr>
        <p:blipFill>
          <a:blip r:embed="rId3" cstate="print"/>
          <a:srcRect/>
          <a:stretch>
            <a:fillRect/>
          </a:stretch>
        </p:blipFill>
        <p:spPr bwMode="auto">
          <a:xfrm>
            <a:off x="1371600" y="1752600"/>
            <a:ext cx="5029200" cy="3886200"/>
          </a:xfrm>
          <a:prstGeom prst="rect">
            <a:avLst/>
          </a:prstGeom>
          <a:noFill/>
        </p:spPr>
      </p:pic>
      <p:sp>
        <p:nvSpPr>
          <p:cNvPr id="3" name="TextBox 2"/>
          <p:cNvSpPr txBox="1"/>
          <p:nvPr/>
        </p:nvSpPr>
        <p:spPr>
          <a:xfrm>
            <a:off x="1752600" y="5842337"/>
            <a:ext cx="4038600" cy="1015663"/>
          </a:xfrm>
          <a:prstGeom prst="rect">
            <a:avLst/>
          </a:prstGeom>
          <a:noFill/>
        </p:spPr>
        <p:txBody>
          <a:bodyPr wrap="square" rtlCol="0">
            <a:spAutoFit/>
          </a:bodyPr>
          <a:lstStyle/>
          <a:p>
            <a:pPr algn="ctr"/>
            <a:r>
              <a:rPr lang="en-US" sz="6000" b="1" dirty="0" smtClean="0">
                <a:latin typeface="Times New Roman" pitchFamily="18" charset="0"/>
                <a:cs typeface="Times New Roman" pitchFamily="18" charset="0"/>
              </a:rPr>
              <a:t>Oats</a:t>
            </a:r>
            <a:endParaRPr lang="en-US" sz="6000" b="1" dirty="0">
              <a:latin typeface="Times New Roman" pitchFamily="18" charset="0"/>
              <a:cs typeface="Times New Roman" pitchFamily="18" charset="0"/>
            </a:endParaRPr>
          </a:p>
        </p:txBody>
      </p:sp>
      <p:sp>
        <p:nvSpPr>
          <p:cNvPr id="10" name="Title 1"/>
          <p:cNvSpPr txBox="1">
            <a:spLocks/>
          </p:cNvSpPr>
          <p:nvPr/>
        </p:nvSpPr>
        <p:spPr>
          <a:xfrm>
            <a:off x="0" y="533400"/>
            <a:ext cx="7239000" cy="1143000"/>
          </a:xfrm>
          <a:prstGeom prst="rect">
            <a:avLst/>
          </a:prstGeom>
        </p:spPr>
        <p:txBody>
          <a:bodyPr>
            <a:normAutofit fontScale="700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6000" b="0"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Times New Roman" pitchFamily="18" charset="0"/>
                <a:ea typeface="+mj-ea"/>
                <a:cs typeface="Times New Roman" pitchFamily="18" charset="0"/>
              </a:rPr>
              <a:t>Examples…   </a:t>
            </a:r>
          </a:p>
          <a:p>
            <a:pPr marL="0" marR="0" lvl="0" indent="0" algn="ctr" defTabSz="914400" rtl="0" eaLnBrk="1" fontAlgn="auto" latinLnBrk="0" hangingPunct="1">
              <a:lnSpc>
                <a:spcPct val="100000"/>
              </a:lnSpc>
              <a:spcBef>
                <a:spcPct val="0"/>
              </a:spcBef>
              <a:spcAft>
                <a:spcPts val="0"/>
              </a:spcAft>
              <a:buClrTx/>
              <a:buSzTx/>
              <a:buFontTx/>
              <a:buNone/>
              <a:tabLst/>
              <a:defRPr/>
            </a:pPr>
            <a:r>
              <a:rPr lang="en-US" sz="6000" dirty="0" smtClean="0">
                <a:solidFill>
                  <a:srgbClr val="FF0000"/>
                </a:solidFill>
                <a:effectLst>
                  <a:outerShdw blurRad="38100" dist="38100" dir="2700000" algn="tl">
                    <a:srgbClr val="000000">
                      <a:alpha val="43137"/>
                    </a:srgbClr>
                  </a:outerShdw>
                </a:effectLst>
                <a:latin typeface="Times New Roman" pitchFamily="18" charset="0"/>
                <a:ea typeface="+mj-ea"/>
                <a:cs typeface="Times New Roman" pitchFamily="18" charset="0"/>
              </a:rPr>
              <a:t>                              Concentrates</a:t>
            </a:r>
            <a:endParaRPr kumimoji="0" lang="en-US" sz="60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itchFamily="18" charset="0"/>
              <a:ea typeface="+mj-ea"/>
              <a:cs typeface="Times New Roman" pitchFamily="18" charset="0"/>
            </a:endParaRPr>
          </a:p>
        </p:txBody>
      </p:sp>
      <p:sp>
        <p:nvSpPr>
          <p:cNvPr id="11" name="Rectangle 10"/>
          <p:cNvSpPr/>
          <p:nvPr/>
        </p:nvSpPr>
        <p:spPr>
          <a:xfrm>
            <a:off x="0" y="0"/>
            <a:ext cx="6172200" cy="369332"/>
          </a:xfrm>
          <a:prstGeom prst="rect">
            <a:avLst/>
          </a:prstGeom>
        </p:spPr>
        <p:txBody>
          <a:bodyPr wrap="square">
            <a:spAutoFit/>
          </a:bodyPr>
          <a:lstStyle/>
          <a:p>
            <a:r>
              <a:rPr lang="en-US" dirty="0" smtClean="0">
                <a:latin typeface="Bodoni MT" pitchFamily="18" charset="0"/>
                <a:cs typeface="Vrinda" pitchFamily="2" charset="0"/>
              </a:rPr>
              <a:t>C. </a:t>
            </a:r>
            <a:r>
              <a:rPr lang="en-US" dirty="0">
                <a:latin typeface="Bodoni MT" pitchFamily="18" charset="0"/>
                <a:cs typeface="Vrinda" pitchFamily="2" charset="0"/>
              </a:rPr>
              <a:t>Classify feed types and identify animal feeds</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xmlns:p14="http://schemas.microsoft.com/office/powerpoint/2010/main" spd="slow">
        <p:split orient="vert"/>
      </p:transition>
    </mc:Fallback>
  </mc:AlternateContent>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http://www.all-creatures.org/recipes/images/i-barley.jpg"/>
          <p:cNvPicPr>
            <a:picLocks noChangeAspect="1" noChangeArrowheads="1"/>
          </p:cNvPicPr>
          <p:nvPr/>
        </p:nvPicPr>
        <p:blipFill>
          <a:blip r:embed="rId3" cstate="print"/>
          <a:srcRect/>
          <a:stretch>
            <a:fillRect/>
          </a:stretch>
        </p:blipFill>
        <p:spPr bwMode="auto">
          <a:xfrm>
            <a:off x="609600" y="1600200"/>
            <a:ext cx="6343650" cy="4400550"/>
          </a:xfrm>
          <a:prstGeom prst="rect">
            <a:avLst/>
          </a:prstGeom>
          <a:noFill/>
        </p:spPr>
      </p:pic>
      <p:sp>
        <p:nvSpPr>
          <p:cNvPr id="3" name="TextBox 2"/>
          <p:cNvSpPr txBox="1"/>
          <p:nvPr/>
        </p:nvSpPr>
        <p:spPr>
          <a:xfrm>
            <a:off x="1905000" y="5842337"/>
            <a:ext cx="4038600" cy="1015663"/>
          </a:xfrm>
          <a:prstGeom prst="rect">
            <a:avLst/>
          </a:prstGeom>
          <a:noFill/>
        </p:spPr>
        <p:txBody>
          <a:bodyPr wrap="square" rtlCol="0">
            <a:spAutoFit/>
          </a:bodyPr>
          <a:lstStyle/>
          <a:p>
            <a:pPr algn="ctr"/>
            <a:r>
              <a:rPr lang="en-US" sz="6000" b="1" dirty="0" smtClean="0">
                <a:latin typeface="Times New Roman" pitchFamily="18" charset="0"/>
                <a:cs typeface="Times New Roman" pitchFamily="18" charset="0"/>
              </a:rPr>
              <a:t>Barley</a:t>
            </a:r>
            <a:endParaRPr lang="en-US" sz="6000" b="1" dirty="0">
              <a:latin typeface="Times New Roman" pitchFamily="18" charset="0"/>
              <a:cs typeface="Times New Roman" pitchFamily="18" charset="0"/>
            </a:endParaRPr>
          </a:p>
        </p:txBody>
      </p:sp>
      <p:sp>
        <p:nvSpPr>
          <p:cNvPr id="10" name="Title 1"/>
          <p:cNvSpPr txBox="1">
            <a:spLocks/>
          </p:cNvSpPr>
          <p:nvPr/>
        </p:nvSpPr>
        <p:spPr>
          <a:xfrm>
            <a:off x="0" y="381000"/>
            <a:ext cx="7239000" cy="1143000"/>
          </a:xfrm>
          <a:prstGeom prst="rect">
            <a:avLst/>
          </a:prstGeom>
        </p:spPr>
        <p:txBody>
          <a:bodyPr>
            <a:normAutofit fontScale="700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6000" b="0"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Times New Roman" pitchFamily="18" charset="0"/>
                <a:ea typeface="+mj-ea"/>
                <a:cs typeface="Times New Roman" pitchFamily="18" charset="0"/>
              </a:rPr>
              <a:t>Examples…   </a:t>
            </a:r>
          </a:p>
          <a:p>
            <a:pPr marL="0" marR="0" lvl="0" indent="0" algn="ctr" defTabSz="914400" rtl="0" eaLnBrk="1" fontAlgn="auto" latinLnBrk="0" hangingPunct="1">
              <a:lnSpc>
                <a:spcPct val="100000"/>
              </a:lnSpc>
              <a:spcBef>
                <a:spcPct val="0"/>
              </a:spcBef>
              <a:spcAft>
                <a:spcPts val="0"/>
              </a:spcAft>
              <a:buClrTx/>
              <a:buSzTx/>
              <a:buFontTx/>
              <a:buNone/>
              <a:tabLst/>
              <a:defRPr/>
            </a:pPr>
            <a:r>
              <a:rPr lang="en-US" sz="6000" dirty="0" smtClean="0">
                <a:solidFill>
                  <a:srgbClr val="FF0000"/>
                </a:solidFill>
                <a:effectLst>
                  <a:outerShdw blurRad="38100" dist="38100" dir="2700000" algn="tl">
                    <a:srgbClr val="000000">
                      <a:alpha val="43137"/>
                    </a:srgbClr>
                  </a:outerShdw>
                </a:effectLst>
                <a:latin typeface="Times New Roman" pitchFamily="18" charset="0"/>
                <a:ea typeface="+mj-ea"/>
                <a:cs typeface="Times New Roman" pitchFamily="18" charset="0"/>
              </a:rPr>
              <a:t>                              Concentrates</a:t>
            </a:r>
            <a:endParaRPr kumimoji="0" lang="en-US" sz="60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itchFamily="18" charset="0"/>
              <a:ea typeface="+mj-ea"/>
              <a:cs typeface="Times New Roman" pitchFamily="18" charset="0"/>
            </a:endParaRPr>
          </a:p>
        </p:txBody>
      </p:sp>
      <p:sp>
        <p:nvSpPr>
          <p:cNvPr id="11" name="Rectangle 10"/>
          <p:cNvSpPr/>
          <p:nvPr/>
        </p:nvSpPr>
        <p:spPr>
          <a:xfrm>
            <a:off x="0" y="0"/>
            <a:ext cx="6172200" cy="369332"/>
          </a:xfrm>
          <a:prstGeom prst="rect">
            <a:avLst/>
          </a:prstGeom>
        </p:spPr>
        <p:txBody>
          <a:bodyPr wrap="square">
            <a:spAutoFit/>
          </a:bodyPr>
          <a:lstStyle/>
          <a:p>
            <a:r>
              <a:rPr lang="en-US" dirty="0" smtClean="0">
                <a:latin typeface="Bodoni MT" pitchFamily="18" charset="0"/>
                <a:cs typeface="Vrinda" pitchFamily="2" charset="0"/>
              </a:rPr>
              <a:t>C. </a:t>
            </a:r>
            <a:r>
              <a:rPr lang="en-US" dirty="0">
                <a:latin typeface="Bodoni MT" pitchFamily="18" charset="0"/>
                <a:cs typeface="Vrinda" pitchFamily="2" charset="0"/>
              </a:rPr>
              <a:t>Classify feed types and identify animal feeds</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xmlns:p14="http://schemas.microsoft.com/office/powerpoint/2010/main" spd="slow">
        <p:split orient="vert"/>
      </p:transition>
    </mc:Fallback>
  </mc:AlternateContent>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http://www.qcotton.com.au/images/Fuzzy_seed.763.JPG"/>
          <p:cNvPicPr>
            <a:picLocks noChangeAspect="1" noChangeArrowheads="1"/>
          </p:cNvPicPr>
          <p:nvPr/>
        </p:nvPicPr>
        <p:blipFill>
          <a:blip r:embed="rId3" cstate="print"/>
          <a:srcRect/>
          <a:stretch>
            <a:fillRect/>
          </a:stretch>
        </p:blipFill>
        <p:spPr bwMode="auto">
          <a:xfrm>
            <a:off x="838200" y="1905000"/>
            <a:ext cx="5949550" cy="3962400"/>
          </a:xfrm>
          <a:prstGeom prst="rect">
            <a:avLst/>
          </a:prstGeom>
          <a:noFill/>
        </p:spPr>
      </p:pic>
      <p:sp>
        <p:nvSpPr>
          <p:cNvPr id="3" name="TextBox 2"/>
          <p:cNvSpPr txBox="1"/>
          <p:nvPr/>
        </p:nvSpPr>
        <p:spPr>
          <a:xfrm>
            <a:off x="1371600" y="6027003"/>
            <a:ext cx="5105400" cy="830997"/>
          </a:xfrm>
          <a:prstGeom prst="rect">
            <a:avLst/>
          </a:prstGeom>
          <a:noFill/>
        </p:spPr>
        <p:txBody>
          <a:bodyPr wrap="square" rtlCol="0">
            <a:spAutoFit/>
          </a:bodyPr>
          <a:lstStyle/>
          <a:p>
            <a:pPr algn="ctr"/>
            <a:r>
              <a:rPr lang="en-US" sz="4800" b="1" dirty="0" smtClean="0">
                <a:latin typeface="Times New Roman" pitchFamily="18" charset="0"/>
                <a:cs typeface="Times New Roman" pitchFamily="18" charset="0"/>
              </a:rPr>
              <a:t>Cotton Seed</a:t>
            </a:r>
            <a:endParaRPr lang="en-US" sz="4800" b="1" dirty="0">
              <a:latin typeface="Times New Roman" pitchFamily="18" charset="0"/>
              <a:cs typeface="Times New Roman" pitchFamily="18" charset="0"/>
            </a:endParaRPr>
          </a:p>
        </p:txBody>
      </p:sp>
      <p:sp>
        <p:nvSpPr>
          <p:cNvPr id="10" name="Title 1"/>
          <p:cNvSpPr txBox="1">
            <a:spLocks/>
          </p:cNvSpPr>
          <p:nvPr/>
        </p:nvSpPr>
        <p:spPr>
          <a:xfrm>
            <a:off x="0" y="533400"/>
            <a:ext cx="7239000" cy="1143000"/>
          </a:xfrm>
          <a:prstGeom prst="rect">
            <a:avLst/>
          </a:prstGeom>
        </p:spPr>
        <p:txBody>
          <a:bodyPr>
            <a:normAutofit fontScale="700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6000" b="0"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Times New Roman" pitchFamily="18" charset="0"/>
                <a:ea typeface="+mj-ea"/>
                <a:cs typeface="Times New Roman" pitchFamily="18" charset="0"/>
              </a:rPr>
              <a:t>Examples…   </a:t>
            </a:r>
          </a:p>
          <a:p>
            <a:pPr marL="0" marR="0" lvl="0" indent="0" algn="ctr" defTabSz="914400" rtl="0" eaLnBrk="1" fontAlgn="auto" latinLnBrk="0" hangingPunct="1">
              <a:lnSpc>
                <a:spcPct val="100000"/>
              </a:lnSpc>
              <a:spcBef>
                <a:spcPct val="0"/>
              </a:spcBef>
              <a:spcAft>
                <a:spcPts val="0"/>
              </a:spcAft>
              <a:buClrTx/>
              <a:buSzTx/>
              <a:buFontTx/>
              <a:buNone/>
              <a:tabLst/>
              <a:defRPr/>
            </a:pPr>
            <a:r>
              <a:rPr lang="en-US" sz="6000" dirty="0" smtClean="0">
                <a:solidFill>
                  <a:srgbClr val="FF0000"/>
                </a:solidFill>
                <a:effectLst>
                  <a:outerShdw blurRad="38100" dist="38100" dir="2700000" algn="tl">
                    <a:srgbClr val="000000">
                      <a:alpha val="43137"/>
                    </a:srgbClr>
                  </a:outerShdw>
                </a:effectLst>
                <a:latin typeface="Times New Roman" pitchFamily="18" charset="0"/>
                <a:ea typeface="+mj-ea"/>
                <a:cs typeface="Times New Roman" pitchFamily="18" charset="0"/>
              </a:rPr>
              <a:t>                              Concentrates</a:t>
            </a:r>
            <a:endParaRPr kumimoji="0" lang="en-US" sz="60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itchFamily="18" charset="0"/>
              <a:ea typeface="+mj-ea"/>
              <a:cs typeface="Times New Roman" pitchFamily="18" charset="0"/>
            </a:endParaRPr>
          </a:p>
        </p:txBody>
      </p:sp>
      <p:sp>
        <p:nvSpPr>
          <p:cNvPr id="11" name="Rectangle 10"/>
          <p:cNvSpPr/>
          <p:nvPr/>
        </p:nvSpPr>
        <p:spPr>
          <a:xfrm>
            <a:off x="0" y="0"/>
            <a:ext cx="6172200" cy="369332"/>
          </a:xfrm>
          <a:prstGeom prst="rect">
            <a:avLst/>
          </a:prstGeom>
        </p:spPr>
        <p:txBody>
          <a:bodyPr wrap="square">
            <a:spAutoFit/>
          </a:bodyPr>
          <a:lstStyle/>
          <a:p>
            <a:r>
              <a:rPr lang="en-US" dirty="0" smtClean="0">
                <a:latin typeface="Bodoni MT" pitchFamily="18" charset="0"/>
                <a:cs typeface="Vrinda" pitchFamily="2" charset="0"/>
              </a:rPr>
              <a:t>C. </a:t>
            </a:r>
            <a:r>
              <a:rPr lang="en-US" dirty="0">
                <a:latin typeface="Bodoni MT" pitchFamily="18" charset="0"/>
                <a:cs typeface="Vrinda" pitchFamily="2" charset="0"/>
              </a:rPr>
              <a:t>Classify feed types and identify animal feeds</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xmlns:p14="http://schemas.microsoft.com/office/powerpoint/2010/main" spd="slow">
        <p:split orient="vert"/>
      </p:transition>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609600"/>
            <a:ext cx="7315200" cy="1470025"/>
          </a:xfrm>
        </p:spPr>
        <p:txBody>
          <a:bodyPr>
            <a:noAutofit/>
          </a:bodyPr>
          <a:lstStyle/>
          <a:p>
            <a:r>
              <a:rPr lang="en-US" sz="6000" dirty="0" smtClean="0">
                <a:latin typeface="Times New Roman" pitchFamily="18" charset="0"/>
                <a:cs typeface="Times New Roman" pitchFamily="18" charset="0"/>
              </a:rPr>
              <a:t>Animal Nutrition &amp; Feeding</a:t>
            </a:r>
            <a:endParaRPr lang="en-US" sz="6000" dirty="0">
              <a:latin typeface="Times New Roman" pitchFamily="18" charset="0"/>
              <a:cs typeface="Times New Roman" pitchFamily="18" charset="0"/>
            </a:endParaRPr>
          </a:p>
        </p:txBody>
      </p:sp>
      <p:sp>
        <p:nvSpPr>
          <p:cNvPr id="3" name="TextBox 2"/>
          <p:cNvSpPr txBox="1"/>
          <p:nvPr/>
        </p:nvSpPr>
        <p:spPr>
          <a:xfrm>
            <a:off x="0" y="2514600"/>
            <a:ext cx="7315200" cy="3046988"/>
          </a:xfrm>
          <a:prstGeom prst="rect">
            <a:avLst/>
          </a:prstGeom>
          <a:noFill/>
        </p:spPr>
        <p:txBody>
          <a:bodyPr wrap="square" rtlCol="0">
            <a:spAutoFit/>
          </a:bodyPr>
          <a:lstStyle/>
          <a:p>
            <a:pPr marL="457200" indent="-457200">
              <a:buFont typeface="+mj-lt"/>
              <a:buAutoNum type="alphaUcPeriod"/>
            </a:pPr>
            <a:r>
              <a:rPr lang="en-US" sz="2400" dirty="0" smtClean="0">
                <a:latin typeface="Bodoni MT" pitchFamily="18" charset="0"/>
                <a:cs typeface="Vrinda" pitchFamily="2" charset="0"/>
              </a:rPr>
              <a:t>List essential nutrients &amp; their function</a:t>
            </a:r>
          </a:p>
          <a:p>
            <a:pPr marL="457200" indent="-457200">
              <a:buFont typeface="+mj-lt"/>
              <a:buAutoNum type="alphaUcPeriod"/>
            </a:pPr>
            <a:r>
              <a:rPr lang="en-US" sz="2400" dirty="0" smtClean="0">
                <a:latin typeface="Bodoni MT" pitchFamily="18" charset="0"/>
                <a:cs typeface="Vrinda" pitchFamily="2" charset="0"/>
              </a:rPr>
              <a:t>Identify factors effecting nutrition requirements in animals</a:t>
            </a:r>
          </a:p>
          <a:p>
            <a:pPr marL="457200" indent="-457200">
              <a:buFont typeface="+mj-lt"/>
              <a:buAutoNum type="alphaUcPeriod"/>
            </a:pPr>
            <a:r>
              <a:rPr lang="en-US" sz="2400" dirty="0">
                <a:latin typeface="Bodoni MT" pitchFamily="18" charset="0"/>
                <a:cs typeface="Vrinda" pitchFamily="2" charset="0"/>
              </a:rPr>
              <a:t>Classify feed types and identify animal feeds</a:t>
            </a:r>
          </a:p>
          <a:p>
            <a:pPr marL="457200" indent="-457200">
              <a:buFont typeface="+mj-lt"/>
              <a:buAutoNum type="alphaUcPeriod"/>
            </a:pPr>
            <a:r>
              <a:rPr lang="en-US" sz="2400" dirty="0" smtClean="0">
                <a:latin typeface="Bodoni MT" pitchFamily="18" charset="0"/>
                <a:cs typeface="Vrinda" pitchFamily="2" charset="0"/>
              </a:rPr>
              <a:t>Compare </a:t>
            </a:r>
            <a:r>
              <a:rPr lang="en-US" sz="2400" dirty="0">
                <a:latin typeface="Bodoni MT" pitchFamily="18" charset="0"/>
                <a:cs typeface="Vrinda" pitchFamily="2" charset="0"/>
              </a:rPr>
              <a:t>&amp; contrast common feeds </a:t>
            </a:r>
            <a:r>
              <a:rPr lang="en-US" sz="2400" dirty="0" smtClean="0">
                <a:latin typeface="Bodoni MT" pitchFamily="18" charset="0"/>
                <a:cs typeface="Vrinda" pitchFamily="2" charset="0"/>
              </a:rPr>
              <a:t>according to species, age, and energy requirements</a:t>
            </a:r>
          </a:p>
          <a:p>
            <a:pPr marL="457200" indent="-457200">
              <a:buFont typeface="+mj-lt"/>
              <a:buAutoNum type="alphaUcPeriod"/>
            </a:pPr>
            <a:r>
              <a:rPr lang="en-US" sz="2400" dirty="0" smtClean="0">
                <a:latin typeface="Bodoni MT" pitchFamily="18" charset="0"/>
                <a:cs typeface="Vrinda" pitchFamily="2" charset="0"/>
              </a:rPr>
              <a:t>Interpret a feed label </a:t>
            </a:r>
          </a:p>
          <a:p>
            <a:pPr marL="457200" indent="-457200">
              <a:buFont typeface="+mj-lt"/>
              <a:buAutoNum type="alphaUcPeriod"/>
            </a:pPr>
            <a:r>
              <a:rPr lang="en-US" sz="2400" dirty="0" smtClean="0">
                <a:latin typeface="Bodoni MT" pitchFamily="18" charset="0"/>
                <a:cs typeface="Vrinda" pitchFamily="2" charset="0"/>
              </a:rPr>
              <a:t>Balance a ration</a:t>
            </a:r>
            <a:endParaRPr lang="en-US" sz="2400" dirty="0">
              <a:latin typeface="Bodoni MT" pitchFamily="18" charset="0"/>
              <a:cs typeface="Vrinda" pitchFamily="2" charset="0"/>
            </a:endParaRPr>
          </a:p>
        </p:txBody>
      </p:sp>
    </p:spTree>
    <p:extLst>
      <p:ext uri="{BB962C8B-B14F-4D97-AF65-F5344CB8AC3E}">
        <p14:creationId xmlns:p14="http://schemas.microsoft.com/office/powerpoint/2010/main" val="211973081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xmlns:p14="http://schemas.microsoft.com/office/powerpoint/2010/main" spd="slow">
        <p:split orient="vert"/>
      </p:transition>
    </mc:Fallback>
  </mc:AlternateContent>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http://www.horseswithamie.com/images/grain.jpg"/>
          <p:cNvPicPr>
            <a:picLocks noChangeAspect="1" noChangeArrowheads="1"/>
          </p:cNvPicPr>
          <p:nvPr/>
        </p:nvPicPr>
        <p:blipFill>
          <a:blip r:embed="rId3" cstate="print"/>
          <a:srcRect/>
          <a:stretch>
            <a:fillRect/>
          </a:stretch>
        </p:blipFill>
        <p:spPr bwMode="auto">
          <a:xfrm>
            <a:off x="304800" y="1600200"/>
            <a:ext cx="4461901" cy="3352800"/>
          </a:xfrm>
          <a:prstGeom prst="rect">
            <a:avLst/>
          </a:prstGeom>
          <a:noFill/>
        </p:spPr>
      </p:pic>
      <p:pic>
        <p:nvPicPr>
          <p:cNvPr id="20484" name="Picture 4" descr="http://www.thehorse.com/enews/images/horse-grain.jpg"/>
          <p:cNvPicPr>
            <a:picLocks noChangeAspect="1" noChangeArrowheads="1"/>
          </p:cNvPicPr>
          <p:nvPr/>
        </p:nvPicPr>
        <p:blipFill>
          <a:blip r:embed="rId4" cstate="print"/>
          <a:srcRect/>
          <a:stretch>
            <a:fillRect/>
          </a:stretch>
        </p:blipFill>
        <p:spPr bwMode="auto">
          <a:xfrm>
            <a:off x="5159756" y="2971800"/>
            <a:ext cx="2079244" cy="3087986"/>
          </a:xfrm>
          <a:prstGeom prst="rect">
            <a:avLst/>
          </a:prstGeom>
          <a:noFill/>
        </p:spPr>
      </p:pic>
      <p:sp>
        <p:nvSpPr>
          <p:cNvPr id="4" name="TextBox 3"/>
          <p:cNvSpPr txBox="1"/>
          <p:nvPr/>
        </p:nvSpPr>
        <p:spPr>
          <a:xfrm>
            <a:off x="685800" y="4953000"/>
            <a:ext cx="3962400" cy="830997"/>
          </a:xfrm>
          <a:prstGeom prst="rect">
            <a:avLst/>
          </a:prstGeom>
          <a:noFill/>
        </p:spPr>
        <p:txBody>
          <a:bodyPr wrap="square" rtlCol="0">
            <a:spAutoFit/>
          </a:bodyPr>
          <a:lstStyle/>
          <a:p>
            <a:pPr algn="ctr"/>
            <a:r>
              <a:rPr lang="en-US" sz="4800" b="1" dirty="0" smtClean="0">
                <a:latin typeface="Times New Roman" pitchFamily="18" charset="0"/>
                <a:cs typeface="Times New Roman" pitchFamily="18" charset="0"/>
              </a:rPr>
              <a:t>Grain</a:t>
            </a:r>
            <a:endParaRPr lang="en-US" sz="4800" b="1" dirty="0">
              <a:latin typeface="Times New Roman" pitchFamily="18" charset="0"/>
              <a:cs typeface="Times New Roman" pitchFamily="18" charset="0"/>
            </a:endParaRPr>
          </a:p>
        </p:txBody>
      </p:sp>
      <p:sp>
        <p:nvSpPr>
          <p:cNvPr id="11" name="Title 1"/>
          <p:cNvSpPr txBox="1">
            <a:spLocks/>
          </p:cNvSpPr>
          <p:nvPr/>
        </p:nvSpPr>
        <p:spPr>
          <a:xfrm>
            <a:off x="0" y="533400"/>
            <a:ext cx="7239000" cy="1143000"/>
          </a:xfrm>
          <a:prstGeom prst="rect">
            <a:avLst/>
          </a:prstGeom>
        </p:spPr>
        <p:txBody>
          <a:bodyPr>
            <a:normAutofit fontScale="700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6000" b="0"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Times New Roman" pitchFamily="18" charset="0"/>
                <a:ea typeface="+mj-ea"/>
                <a:cs typeface="Times New Roman" pitchFamily="18" charset="0"/>
              </a:rPr>
              <a:t>Examples…   </a:t>
            </a:r>
          </a:p>
          <a:p>
            <a:pPr marL="0" marR="0" lvl="0" indent="0" algn="ctr" defTabSz="914400" rtl="0" eaLnBrk="1" fontAlgn="auto" latinLnBrk="0" hangingPunct="1">
              <a:lnSpc>
                <a:spcPct val="100000"/>
              </a:lnSpc>
              <a:spcBef>
                <a:spcPct val="0"/>
              </a:spcBef>
              <a:spcAft>
                <a:spcPts val="0"/>
              </a:spcAft>
              <a:buClrTx/>
              <a:buSzTx/>
              <a:buFontTx/>
              <a:buNone/>
              <a:tabLst/>
              <a:defRPr/>
            </a:pPr>
            <a:r>
              <a:rPr lang="en-US" sz="6000" dirty="0" smtClean="0">
                <a:solidFill>
                  <a:srgbClr val="FF0000"/>
                </a:solidFill>
                <a:effectLst>
                  <a:outerShdw blurRad="38100" dist="38100" dir="2700000" algn="tl">
                    <a:srgbClr val="000000">
                      <a:alpha val="43137"/>
                    </a:srgbClr>
                  </a:outerShdw>
                </a:effectLst>
                <a:latin typeface="Times New Roman" pitchFamily="18" charset="0"/>
                <a:ea typeface="+mj-ea"/>
                <a:cs typeface="Times New Roman" pitchFamily="18" charset="0"/>
              </a:rPr>
              <a:t>                              Concentrates</a:t>
            </a:r>
            <a:endParaRPr kumimoji="0" lang="en-US" sz="60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itchFamily="18" charset="0"/>
              <a:ea typeface="+mj-ea"/>
              <a:cs typeface="Times New Roman" pitchFamily="18" charset="0"/>
            </a:endParaRPr>
          </a:p>
        </p:txBody>
      </p:sp>
      <p:sp>
        <p:nvSpPr>
          <p:cNvPr id="12" name="TextBox 11"/>
          <p:cNvSpPr txBox="1"/>
          <p:nvPr/>
        </p:nvSpPr>
        <p:spPr>
          <a:xfrm>
            <a:off x="0" y="5715000"/>
            <a:ext cx="5181600" cy="1200329"/>
          </a:xfrm>
          <a:prstGeom prst="rect">
            <a:avLst/>
          </a:prstGeom>
          <a:noFill/>
        </p:spPr>
        <p:txBody>
          <a:bodyPr wrap="square" rtlCol="0">
            <a:spAutoFit/>
          </a:bodyPr>
          <a:lstStyle/>
          <a:p>
            <a:pPr algn="ctr"/>
            <a:r>
              <a:rPr lang="en-US" sz="2400" b="1" dirty="0" smtClean="0">
                <a:solidFill>
                  <a:srgbClr val="00B050"/>
                </a:solidFill>
                <a:latin typeface="Times New Roman" pitchFamily="18" charset="0"/>
                <a:cs typeface="Times New Roman" pitchFamily="18" charset="0"/>
              </a:rPr>
              <a:t>FYI: “Grain” is a general term for a mixture of specific grains such as corn, oats, barley, etc.</a:t>
            </a:r>
            <a:endParaRPr lang="en-US" sz="2400" b="1" dirty="0">
              <a:solidFill>
                <a:srgbClr val="00B050"/>
              </a:solidFill>
              <a:latin typeface="Times New Roman" pitchFamily="18" charset="0"/>
              <a:cs typeface="Times New Roman" pitchFamily="18" charset="0"/>
            </a:endParaRPr>
          </a:p>
        </p:txBody>
      </p:sp>
      <p:sp>
        <p:nvSpPr>
          <p:cNvPr id="13" name="Rectangle 12"/>
          <p:cNvSpPr/>
          <p:nvPr/>
        </p:nvSpPr>
        <p:spPr>
          <a:xfrm>
            <a:off x="0" y="-19050"/>
            <a:ext cx="6172200" cy="369332"/>
          </a:xfrm>
          <a:prstGeom prst="rect">
            <a:avLst/>
          </a:prstGeom>
        </p:spPr>
        <p:txBody>
          <a:bodyPr wrap="square">
            <a:spAutoFit/>
          </a:bodyPr>
          <a:lstStyle/>
          <a:p>
            <a:r>
              <a:rPr lang="en-US" dirty="0" smtClean="0">
                <a:latin typeface="Bodoni MT" pitchFamily="18" charset="0"/>
                <a:cs typeface="Vrinda" pitchFamily="2" charset="0"/>
              </a:rPr>
              <a:t>C. </a:t>
            </a:r>
            <a:r>
              <a:rPr lang="en-US" dirty="0">
                <a:latin typeface="Bodoni MT" pitchFamily="18" charset="0"/>
                <a:cs typeface="Vrinda" pitchFamily="2" charset="0"/>
              </a:rPr>
              <a:t>Classify feed types and identify animal feeds</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xmlns:p14="http://schemas.microsoft.com/office/powerpoint/2010/main" spd="slow">
        <p:split orient="vert"/>
      </p:transition>
    </mc:Fallback>
  </mc:AlternateContent>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33400" y="457200"/>
            <a:ext cx="6172200" cy="1015663"/>
          </a:xfrm>
          <a:prstGeom prst="rect">
            <a:avLst/>
          </a:prstGeom>
          <a:noFill/>
        </p:spPr>
        <p:txBody>
          <a:bodyPr wrap="square" rtlCol="0">
            <a:spAutoFit/>
          </a:bodyPr>
          <a:lstStyle/>
          <a:p>
            <a:pPr algn="ctr"/>
            <a:r>
              <a:rPr lang="en-US" sz="6000"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Supplements</a:t>
            </a:r>
            <a:endParaRPr lang="en-US" sz="6000"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3" name="TextBox 2"/>
          <p:cNvSpPr txBox="1"/>
          <p:nvPr/>
        </p:nvSpPr>
        <p:spPr>
          <a:xfrm>
            <a:off x="762000" y="1676400"/>
            <a:ext cx="6400800" cy="4524315"/>
          </a:xfrm>
          <a:prstGeom prst="rect">
            <a:avLst/>
          </a:prstGeom>
          <a:noFill/>
        </p:spPr>
        <p:txBody>
          <a:bodyPr wrap="square" rtlCol="0">
            <a:spAutoFit/>
          </a:bodyPr>
          <a:lstStyle/>
          <a:p>
            <a:pPr>
              <a:buFont typeface="Arial" pitchFamily="34" charset="0"/>
              <a:buChar char="•"/>
            </a:pPr>
            <a:r>
              <a:rPr lang="en-US" sz="3600" dirty="0" smtClean="0">
                <a:latin typeface="Times New Roman" pitchFamily="18" charset="0"/>
                <a:cs typeface="Times New Roman" pitchFamily="18" charset="0"/>
              </a:rPr>
              <a:t>Nutritional Boost to a ration:</a:t>
            </a:r>
          </a:p>
          <a:p>
            <a:pPr>
              <a:buFont typeface="Arial" pitchFamily="34" charset="0"/>
              <a:buChar char="•"/>
            </a:pPr>
            <a:endParaRPr lang="en-US" sz="3600" dirty="0" smtClean="0">
              <a:latin typeface="Times New Roman" pitchFamily="18" charset="0"/>
              <a:cs typeface="Times New Roman" pitchFamily="18" charset="0"/>
            </a:endParaRPr>
          </a:p>
          <a:p>
            <a:pPr>
              <a:buFont typeface="Arial" pitchFamily="34" charset="0"/>
              <a:buChar char="•"/>
            </a:pPr>
            <a:r>
              <a:rPr lang="en-US" sz="3600" dirty="0" smtClean="0">
                <a:latin typeface="Times New Roman" pitchFamily="18" charset="0"/>
                <a:cs typeface="Times New Roman" pitchFamily="18" charset="0"/>
              </a:rPr>
              <a:t>Usually vitamins, minerals, or protein in form of:</a:t>
            </a:r>
          </a:p>
          <a:p>
            <a:pPr>
              <a:buFont typeface="Arial" pitchFamily="34" charset="0"/>
              <a:buChar char="•"/>
            </a:pPr>
            <a:endParaRPr lang="en-US" sz="3600" dirty="0" smtClean="0">
              <a:latin typeface="Times New Roman" pitchFamily="18" charset="0"/>
              <a:cs typeface="Times New Roman" pitchFamily="18" charset="0"/>
            </a:endParaRPr>
          </a:p>
          <a:p>
            <a:pPr marL="1485900" lvl="2" indent="-571500">
              <a:buFont typeface="Courier New" pitchFamily="49" charset="0"/>
              <a:buChar char="o"/>
            </a:pPr>
            <a:r>
              <a:rPr lang="en-US" sz="3600" dirty="0" smtClean="0">
                <a:latin typeface="Times New Roman" pitchFamily="18" charset="0"/>
                <a:cs typeface="Times New Roman" pitchFamily="18" charset="0"/>
              </a:rPr>
              <a:t>Powders</a:t>
            </a:r>
          </a:p>
          <a:p>
            <a:pPr marL="1485900" lvl="2" indent="-571500">
              <a:buFont typeface="Courier New" pitchFamily="49" charset="0"/>
              <a:buChar char="o"/>
            </a:pPr>
            <a:r>
              <a:rPr lang="en-US" sz="3600" dirty="0" smtClean="0">
                <a:latin typeface="Times New Roman" pitchFamily="18" charset="0"/>
                <a:cs typeface="Times New Roman" pitchFamily="18" charset="0"/>
              </a:rPr>
              <a:t>Lick blocks</a:t>
            </a:r>
          </a:p>
          <a:p>
            <a:pPr lvl="1"/>
            <a:endParaRPr lang="en-US" sz="3600" dirty="0">
              <a:latin typeface="Times New Roman" pitchFamily="18" charset="0"/>
              <a:cs typeface="Times New Roman" pitchFamily="18" charset="0"/>
            </a:endParaRPr>
          </a:p>
        </p:txBody>
      </p:sp>
      <p:sp>
        <p:nvSpPr>
          <p:cNvPr id="13" name="Rectangle 12"/>
          <p:cNvSpPr/>
          <p:nvPr/>
        </p:nvSpPr>
        <p:spPr>
          <a:xfrm>
            <a:off x="0" y="0"/>
            <a:ext cx="6172200" cy="369332"/>
          </a:xfrm>
          <a:prstGeom prst="rect">
            <a:avLst/>
          </a:prstGeom>
        </p:spPr>
        <p:txBody>
          <a:bodyPr wrap="square">
            <a:spAutoFit/>
          </a:bodyPr>
          <a:lstStyle/>
          <a:p>
            <a:r>
              <a:rPr lang="en-US" dirty="0" smtClean="0">
                <a:latin typeface="Bodoni MT" pitchFamily="18" charset="0"/>
                <a:cs typeface="Vrinda" pitchFamily="2" charset="0"/>
              </a:rPr>
              <a:t>C. </a:t>
            </a:r>
            <a:r>
              <a:rPr lang="en-US" dirty="0">
                <a:latin typeface="Bodoni MT" pitchFamily="18" charset="0"/>
                <a:cs typeface="Vrinda" pitchFamily="2" charset="0"/>
              </a:rPr>
              <a:t>Classify feed types and identify animal feeds</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xmlns:p14="http://schemas.microsoft.com/office/powerpoint/2010/main" spd="slow">
        <p:split orient="vert"/>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wipe(down)">
                                      <p:cBhvr>
                                        <p:cTn id="12" dur="500"/>
                                        <p:tgtEl>
                                          <p:spTgt spid="3">
                                            <p:txEl>
                                              <p:pRg st="2" end="2"/>
                                            </p:txEl>
                                          </p:spTgt>
                                        </p:tgtEl>
                                      </p:cBhvr>
                                    </p:animEffect>
                                  </p:childTnLst>
                                </p:cTn>
                              </p:par>
                              <p:par>
                                <p:cTn id="13" presetID="22" presetClass="entr" presetSubtype="4"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animEffect transition="in" filter="wipe(down)">
                                      <p:cBhvr>
                                        <p:cTn id="15" dur="500"/>
                                        <p:tgtEl>
                                          <p:spTgt spid="3">
                                            <p:txEl>
                                              <p:pRg st="4" end="4"/>
                                            </p:txEl>
                                          </p:spTgt>
                                        </p:tgtEl>
                                      </p:cBhvr>
                                    </p:animEffect>
                                  </p:childTnLst>
                                </p:cTn>
                              </p:par>
                              <p:par>
                                <p:cTn id="16" presetID="22" presetClass="entr" presetSubtype="4" fill="hold" nodeType="withEffect">
                                  <p:stCondLst>
                                    <p:cond delay="0"/>
                                  </p:stCondLst>
                                  <p:childTnLst>
                                    <p:set>
                                      <p:cBhvr>
                                        <p:cTn id="17" dur="1" fill="hold">
                                          <p:stCondLst>
                                            <p:cond delay="0"/>
                                          </p:stCondLst>
                                        </p:cTn>
                                        <p:tgtEl>
                                          <p:spTgt spid="3">
                                            <p:txEl>
                                              <p:pRg st="5" end="5"/>
                                            </p:txEl>
                                          </p:spTgt>
                                        </p:tgtEl>
                                        <p:attrNameLst>
                                          <p:attrName>style.visibility</p:attrName>
                                        </p:attrNameLst>
                                      </p:cBhvr>
                                      <p:to>
                                        <p:strVal val="visible"/>
                                      </p:to>
                                    </p:set>
                                    <p:animEffect transition="in" filter="wipe(down)">
                                      <p:cBhvr>
                                        <p:cTn id="18"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 y="457200"/>
            <a:ext cx="7229604" cy="1446550"/>
          </a:xfrm>
          <a:prstGeom prst="rect">
            <a:avLst/>
          </a:prstGeom>
          <a:noFill/>
        </p:spPr>
        <p:txBody>
          <a:bodyPr wrap="square" rtlCol="0">
            <a:spAutoFit/>
          </a:bodyPr>
          <a:lstStyle/>
          <a:p>
            <a:pPr lvl="0" algn="ctr">
              <a:spcBef>
                <a:spcPct val="0"/>
              </a:spcBef>
              <a:defRPr/>
            </a:pPr>
            <a:r>
              <a:rPr lang="en-US" sz="4400"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Examples…  </a:t>
            </a:r>
            <a:r>
              <a:rPr lang="en-US" sz="4400"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Supplements</a:t>
            </a:r>
            <a:endParaRPr lang="en-US" sz="4400"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3" name="TextBox 2"/>
          <p:cNvSpPr txBox="1"/>
          <p:nvPr/>
        </p:nvSpPr>
        <p:spPr>
          <a:xfrm>
            <a:off x="762000" y="1782083"/>
            <a:ext cx="6467605" cy="646331"/>
          </a:xfrm>
          <a:prstGeom prst="rect">
            <a:avLst/>
          </a:prstGeom>
          <a:noFill/>
        </p:spPr>
        <p:txBody>
          <a:bodyPr wrap="square" rtlCol="0">
            <a:spAutoFit/>
          </a:bodyPr>
          <a:lstStyle/>
          <a:p>
            <a:pPr>
              <a:buFont typeface="Arial" pitchFamily="34" charset="0"/>
              <a:buChar char="•"/>
            </a:pPr>
            <a:r>
              <a:rPr lang="en-US" sz="3600" dirty="0" smtClean="0">
                <a:latin typeface="Times New Roman" pitchFamily="18" charset="0"/>
                <a:cs typeface="Times New Roman" pitchFamily="18" charset="0"/>
              </a:rPr>
              <a:t>Salt or mineral block</a:t>
            </a:r>
            <a:endParaRPr lang="en-US" sz="3600" dirty="0">
              <a:latin typeface="Times New Roman" pitchFamily="18" charset="0"/>
              <a:cs typeface="Times New Roman" pitchFamily="18" charset="0"/>
            </a:endParaRPr>
          </a:p>
        </p:txBody>
      </p:sp>
      <p:pic>
        <p:nvPicPr>
          <p:cNvPr id="23554" name="Picture 2" descr="http://www.teara.govt.nz/NR/rdonlyres/90CEE05A-9E6F-468C-8D65-7015728083EE/133704/p4341nrml.jpg"/>
          <p:cNvPicPr>
            <a:picLocks noChangeAspect="1" noChangeArrowheads="1"/>
          </p:cNvPicPr>
          <p:nvPr/>
        </p:nvPicPr>
        <p:blipFill>
          <a:blip r:embed="rId3" cstate="print"/>
          <a:srcRect/>
          <a:stretch>
            <a:fillRect/>
          </a:stretch>
        </p:blipFill>
        <p:spPr bwMode="auto">
          <a:xfrm>
            <a:off x="609600" y="2476583"/>
            <a:ext cx="2667000" cy="3902161"/>
          </a:xfrm>
          <a:prstGeom prst="rect">
            <a:avLst/>
          </a:prstGeom>
          <a:ln>
            <a:noFill/>
          </a:ln>
          <a:effectLst>
            <a:outerShdw blurRad="292100" dist="139700" dir="2700000" algn="tl" rotWithShape="0">
              <a:srgbClr val="333333">
                <a:alpha val="65000"/>
              </a:srgbClr>
            </a:outerShdw>
          </a:effectLst>
        </p:spPr>
      </p:pic>
      <p:sp>
        <p:nvSpPr>
          <p:cNvPr id="13" name="Rectangle 12"/>
          <p:cNvSpPr/>
          <p:nvPr/>
        </p:nvSpPr>
        <p:spPr>
          <a:xfrm>
            <a:off x="0" y="0"/>
            <a:ext cx="6172200" cy="369332"/>
          </a:xfrm>
          <a:prstGeom prst="rect">
            <a:avLst/>
          </a:prstGeom>
        </p:spPr>
        <p:txBody>
          <a:bodyPr wrap="square">
            <a:spAutoFit/>
          </a:bodyPr>
          <a:lstStyle/>
          <a:p>
            <a:r>
              <a:rPr lang="en-US" dirty="0" smtClean="0">
                <a:latin typeface="Bodoni MT" pitchFamily="18" charset="0"/>
                <a:cs typeface="Vrinda" pitchFamily="2" charset="0"/>
              </a:rPr>
              <a:t>C. </a:t>
            </a:r>
            <a:r>
              <a:rPr lang="en-US" dirty="0">
                <a:latin typeface="Bodoni MT" pitchFamily="18" charset="0"/>
                <a:cs typeface="Vrinda" pitchFamily="2" charset="0"/>
              </a:rPr>
              <a:t>Classify feed types and identify animal feeds</a:t>
            </a: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46887" y="2755232"/>
            <a:ext cx="2857500" cy="28575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8930307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xmlns:p14="http://schemas.microsoft.com/office/powerpoint/2010/main" spd="slow">
        <p:split orient="vert"/>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23554"/>
                                        </p:tgtEl>
                                        <p:attrNameLst>
                                          <p:attrName>style.visibility</p:attrName>
                                        </p:attrNameLst>
                                      </p:cBhvr>
                                      <p:to>
                                        <p:strVal val="visible"/>
                                      </p:to>
                                    </p:set>
                                    <p:anim to="" calcmode="lin" valueType="num">
                                      <p:cBhvr>
                                        <p:cTn id="12" dur="1" fill="hold"/>
                                        <p:tgtEl>
                                          <p:spTgt spid="23554"/>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 y="457200"/>
            <a:ext cx="7229604" cy="1446550"/>
          </a:xfrm>
          <a:prstGeom prst="rect">
            <a:avLst/>
          </a:prstGeom>
          <a:noFill/>
        </p:spPr>
        <p:txBody>
          <a:bodyPr wrap="square" rtlCol="0">
            <a:spAutoFit/>
          </a:bodyPr>
          <a:lstStyle/>
          <a:p>
            <a:pPr lvl="0" algn="ctr">
              <a:spcBef>
                <a:spcPct val="0"/>
              </a:spcBef>
              <a:defRPr/>
            </a:pPr>
            <a:r>
              <a:rPr lang="en-US" sz="4400"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Examples…  </a:t>
            </a:r>
            <a:r>
              <a:rPr lang="en-US" sz="4400"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400"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Supplements</a:t>
            </a:r>
          </a:p>
        </p:txBody>
      </p:sp>
      <p:sp>
        <p:nvSpPr>
          <p:cNvPr id="3" name="TextBox 2"/>
          <p:cNvSpPr txBox="1"/>
          <p:nvPr/>
        </p:nvSpPr>
        <p:spPr>
          <a:xfrm>
            <a:off x="762000" y="1782083"/>
            <a:ext cx="6467605" cy="646331"/>
          </a:xfrm>
          <a:prstGeom prst="rect">
            <a:avLst/>
          </a:prstGeom>
          <a:noFill/>
        </p:spPr>
        <p:txBody>
          <a:bodyPr wrap="square" rtlCol="0">
            <a:spAutoFit/>
          </a:bodyPr>
          <a:lstStyle/>
          <a:p>
            <a:pPr>
              <a:buFont typeface="Arial" pitchFamily="34" charset="0"/>
              <a:buChar char="•"/>
            </a:pPr>
            <a:r>
              <a:rPr lang="en-US" sz="3600" dirty="0" smtClean="0">
                <a:latin typeface="Times New Roman" pitchFamily="18" charset="0"/>
                <a:cs typeface="Times New Roman" pitchFamily="18" charset="0"/>
              </a:rPr>
              <a:t>Protein Licks</a:t>
            </a:r>
            <a:endParaRPr lang="en-US" sz="3600" dirty="0">
              <a:latin typeface="Times New Roman" pitchFamily="18" charset="0"/>
              <a:cs typeface="Times New Roman" pitchFamily="18" charset="0"/>
            </a:endParaRPr>
          </a:p>
        </p:txBody>
      </p:sp>
      <p:pic>
        <p:nvPicPr>
          <p:cNvPr id="23556" name="Picture 4" descr="http://www.admani.com/allianceresearch/images/Equine/QuadBlockWrapped.jpg"/>
          <p:cNvPicPr>
            <a:picLocks noChangeAspect="1" noChangeArrowheads="1"/>
          </p:cNvPicPr>
          <p:nvPr/>
        </p:nvPicPr>
        <p:blipFill>
          <a:blip r:embed="rId3" cstate="print"/>
          <a:srcRect/>
          <a:stretch>
            <a:fillRect/>
          </a:stretch>
        </p:blipFill>
        <p:spPr bwMode="auto">
          <a:xfrm>
            <a:off x="3958548" y="3733800"/>
            <a:ext cx="3050533" cy="2969186"/>
          </a:xfrm>
          <a:prstGeom prst="rect">
            <a:avLst/>
          </a:prstGeom>
          <a:noFill/>
        </p:spPr>
      </p:pic>
      <p:sp>
        <p:nvSpPr>
          <p:cNvPr id="13" name="Rectangle 12"/>
          <p:cNvSpPr/>
          <p:nvPr/>
        </p:nvSpPr>
        <p:spPr>
          <a:xfrm>
            <a:off x="0" y="0"/>
            <a:ext cx="6172200" cy="369332"/>
          </a:xfrm>
          <a:prstGeom prst="rect">
            <a:avLst/>
          </a:prstGeom>
        </p:spPr>
        <p:txBody>
          <a:bodyPr wrap="square">
            <a:spAutoFit/>
          </a:bodyPr>
          <a:lstStyle/>
          <a:p>
            <a:r>
              <a:rPr lang="en-US" dirty="0" smtClean="0">
                <a:latin typeface="Bodoni MT" pitchFamily="18" charset="0"/>
                <a:cs typeface="Vrinda" pitchFamily="2" charset="0"/>
              </a:rPr>
              <a:t>C. </a:t>
            </a:r>
            <a:r>
              <a:rPr lang="en-US" dirty="0">
                <a:latin typeface="Bodoni MT" pitchFamily="18" charset="0"/>
                <a:cs typeface="Vrinda" pitchFamily="2" charset="0"/>
              </a:rPr>
              <a:t>Classify feed types and identify animal feeds</a:t>
            </a:r>
          </a:p>
        </p:txBody>
      </p:sp>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2592949"/>
            <a:ext cx="3778285" cy="2398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0650817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xmlns:p14="http://schemas.microsoft.com/office/powerpoint/2010/main" spd="slow">
        <p:split orient="vert"/>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par>
                                <p:cTn id="8" presetID="24" presetClass="entr" presetSubtype="0" fill="hold" nodeType="withEffect">
                                  <p:stCondLst>
                                    <p:cond delay="0"/>
                                  </p:stCondLst>
                                  <p:childTnLst>
                                    <p:set>
                                      <p:cBhvr>
                                        <p:cTn id="9" dur="1" fill="hold">
                                          <p:stCondLst>
                                            <p:cond delay="0"/>
                                          </p:stCondLst>
                                        </p:cTn>
                                        <p:tgtEl>
                                          <p:spTgt spid="23556"/>
                                        </p:tgtEl>
                                        <p:attrNameLst>
                                          <p:attrName>style.visibility</p:attrName>
                                        </p:attrNameLst>
                                      </p:cBhvr>
                                      <p:to>
                                        <p:strVal val="visible"/>
                                      </p:to>
                                    </p:set>
                                    <p:anim to="" calcmode="lin" valueType="num">
                                      <p:cBhvr>
                                        <p:cTn id="10" dur="1" fill="hold"/>
                                        <p:tgtEl>
                                          <p:spTgt spid="23556"/>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0"/>
            <a:ext cx="4711867" cy="369332"/>
          </a:xfrm>
          <a:prstGeom prst="rect">
            <a:avLst/>
          </a:prstGeom>
        </p:spPr>
        <p:txBody>
          <a:bodyPr wrap="none">
            <a:spAutoFit/>
          </a:bodyPr>
          <a:lstStyle/>
          <a:p>
            <a:r>
              <a:rPr lang="en-US" dirty="0">
                <a:latin typeface="Bodoni MT" pitchFamily="18" charset="0"/>
                <a:cs typeface="Vrinda" pitchFamily="2" charset="0"/>
              </a:rPr>
              <a:t>C. Classify feed types and identify animal feeds</a:t>
            </a:r>
          </a:p>
        </p:txBody>
      </p:sp>
      <p:sp>
        <p:nvSpPr>
          <p:cNvPr id="12" name="Text Box 2"/>
          <p:cNvSpPr txBox="1">
            <a:spLocks noChangeArrowheads="1"/>
          </p:cNvSpPr>
          <p:nvPr/>
        </p:nvSpPr>
        <p:spPr bwMode="auto">
          <a:xfrm>
            <a:off x="-3089" y="1292352"/>
            <a:ext cx="7327900" cy="1446550"/>
          </a:xfrm>
          <a:prstGeom prst="rect">
            <a:avLst/>
          </a:prstGeom>
          <a:noFill/>
          <a:ln w="9525">
            <a:noFill/>
            <a:miter lim="800000"/>
            <a:headEnd/>
            <a:tailEnd/>
          </a:ln>
          <a:effectLst/>
        </p:spPr>
        <p:txBody>
          <a:bodyPr>
            <a:spAutoFit/>
          </a:bodyPr>
          <a:lstStyle/>
          <a:p>
            <a:pPr algn="ctr"/>
            <a:r>
              <a:rPr lang="en-US" sz="8800" b="1" dirty="0" smtClean="0">
                <a:solidFill>
                  <a:srgbClr val="0000FF"/>
                </a:solidFill>
                <a:effectLst>
                  <a:outerShdw blurRad="38100" dist="38100" dir="2700000" algn="tl">
                    <a:srgbClr val="000000">
                      <a:alpha val="43137"/>
                    </a:srgbClr>
                  </a:outerShdw>
                </a:effectLst>
              </a:rPr>
              <a:t>Feed ID</a:t>
            </a:r>
            <a:endParaRPr lang="en-US" sz="8800" b="1" dirty="0">
              <a:solidFill>
                <a:srgbClr val="0000FF"/>
              </a:solidFill>
              <a:effectLst>
                <a:outerShdw blurRad="38100" dist="38100" dir="2700000" algn="tl">
                  <a:srgbClr val="000000">
                    <a:alpha val="43137"/>
                  </a:srgbClr>
                </a:outerShdw>
              </a:effectLst>
            </a:endParaRPr>
          </a:p>
        </p:txBody>
      </p:sp>
      <p:sp>
        <p:nvSpPr>
          <p:cNvPr id="2" name="Rectangle 1"/>
          <p:cNvSpPr/>
          <p:nvPr/>
        </p:nvSpPr>
        <p:spPr>
          <a:xfrm>
            <a:off x="152400" y="3505200"/>
            <a:ext cx="6775533" cy="1477328"/>
          </a:xfrm>
          <a:prstGeom prst="rect">
            <a:avLst/>
          </a:prstGeom>
        </p:spPr>
        <p:txBody>
          <a:bodyPr wrap="square">
            <a:spAutoFit/>
          </a:bodyPr>
          <a:lstStyle/>
          <a:p>
            <a:pPr algn="ctr"/>
            <a:r>
              <a:rPr lang="en-US" b="1" i="1" dirty="0">
                <a:latin typeface="Times New Roman" pitchFamily="18" charset="0"/>
                <a:cs typeface="Times New Roman" pitchFamily="18" charset="0"/>
              </a:rPr>
              <a:t>Directions:  </a:t>
            </a:r>
            <a:r>
              <a:rPr lang="en-US" dirty="0">
                <a:latin typeface="Times New Roman" pitchFamily="18" charset="0"/>
                <a:cs typeface="Times New Roman" pitchFamily="18" charset="0"/>
              </a:rPr>
              <a:t>There are 20 feed samples that will be passed through the class.  As you receive each sample, list the name of the feed in EVERY category that it applies to.  It may apply to zero, one, or more categories.  Do your best to memorize the name and characteristics of each feed. </a:t>
            </a:r>
          </a:p>
        </p:txBody>
      </p:sp>
    </p:spTree>
    <p:extLst>
      <p:ext uri="{BB962C8B-B14F-4D97-AF65-F5344CB8AC3E}">
        <p14:creationId xmlns:p14="http://schemas.microsoft.com/office/powerpoint/2010/main" val="341024281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xmlns:p14="http://schemas.microsoft.com/office/powerpoint/2010/main" spd="slow">
        <p:split orient="vert"/>
      </p:transition>
    </mc:Fallback>
  </mc:AlternateContent>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p:cNvPicPr>
            <a:picLocks noChangeAspect="1" noChangeArrowheads="1"/>
          </p:cNvPicPr>
          <p:nvPr/>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1447800" y="2340864"/>
            <a:ext cx="4578167" cy="37474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tangle 8"/>
          <p:cNvSpPr/>
          <p:nvPr/>
        </p:nvSpPr>
        <p:spPr>
          <a:xfrm>
            <a:off x="0" y="0"/>
            <a:ext cx="4711867" cy="369332"/>
          </a:xfrm>
          <a:prstGeom prst="rect">
            <a:avLst/>
          </a:prstGeom>
        </p:spPr>
        <p:txBody>
          <a:bodyPr wrap="none">
            <a:spAutoFit/>
          </a:bodyPr>
          <a:lstStyle/>
          <a:p>
            <a:r>
              <a:rPr lang="en-US" dirty="0">
                <a:latin typeface="Bodoni MT" pitchFamily="18" charset="0"/>
                <a:cs typeface="Vrinda" pitchFamily="2" charset="0"/>
              </a:rPr>
              <a:t>C. Classify feed types and identify animal feeds</a:t>
            </a:r>
          </a:p>
        </p:txBody>
      </p:sp>
      <p:sp>
        <p:nvSpPr>
          <p:cNvPr id="12" name="Text Box 2"/>
          <p:cNvSpPr txBox="1">
            <a:spLocks noChangeArrowheads="1"/>
          </p:cNvSpPr>
          <p:nvPr/>
        </p:nvSpPr>
        <p:spPr bwMode="auto">
          <a:xfrm>
            <a:off x="-12700" y="3572"/>
            <a:ext cx="7327900" cy="2185214"/>
          </a:xfrm>
          <a:prstGeom prst="rect">
            <a:avLst/>
          </a:prstGeom>
          <a:noFill/>
          <a:ln w="9525">
            <a:noFill/>
            <a:miter lim="800000"/>
            <a:headEnd/>
            <a:tailEnd/>
          </a:ln>
          <a:effectLst/>
        </p:spPr>
        <p:txBody>
          <a:bodyPr>
            <a:spAutoFit/>
          </a:bodyPr>
          <a:lstStyle/>
          <a:p>
            <a:pPr algn="ctr"/>
            <a:r>
              <a:rPr lang="en-US" sz="8800" b="1" dirty="0" smtClean="0">
                <a:solidFill>
                  <a:srgbClr val="0000FF"/>
                </a:solidFill>
                <a:effectLst>
                  <a:outerShdw blurRad="38100" dist="38100" dir="2700000" algn="tl">
                    <a:srgbClr val="000000">
                      <a:alpha val="43137"/>
                    </a:srgbClr>
                  </a:outerShdw>
                </a:effectLst>
              </a:rPr>
              <a:t>Feed ID</a:t>
            </a:r>
          </a:p>
          <a:p>
            <a:pPr algn="ctr"/>
            <a:r>
              <a:rPr lang="en-US" sz="4800" b="1" dirty="0" smtClean="0">
                <a:solidFill>
                  <a:srgbClr val="0000FF"/>
                </a:solidFill>
                <a:effectLst>
                  <a:outerShdw blurRad="38100" dist="38100" dir="2700000" algn="tl">
                    <a:srgbClr val="000000">
                      <a:alpha val="43137"/>
                    </a:srgbClr>
                  </a:outerShdw>
                </a:effectLst>
              </a:rPr>
              <a:t>Minute-To-Win-It Challenge</a:t>
            </a:r>
            <a:endParaRPr lang="en-US" sz="4800" b="1" dirty="0">
              <a:solidFill>
                <a:srgbClr val="0000FF"/>
              </a:solidFill>
              <a:effectLst>
                <a:outerShdw blurRad="38100" dist="38100" dir="2700000" algn="tl">
                  <a:srgbClr val="000000">
                    <a:alpha val="43137"/>
                  </a:srgbClr>
                </a:outerShdw>
              </a:effectLst>
            </a:endParaRPr>
          </a:p>
        </p:txBody>
      </p:sp>
      <p:sp>
        <p:nvSpPr>
          <p:cNvPr id="2" name="Rectangle 1"/>
          <p:cNvSpPr/>
          <p:nvPr/>
        </p:nvSpPr>
        <p:spPr>
          <a:xfrm>
            <a:off x="164592" y="2436798"/>
            <a:ext cx="6775533" cy="4093428"/>
          </a:xfrm>
          <a:prstGeom prst="rect">
            <a:avLst/>
          </a:prstGeom>
        </p:spPr>
        <p:txBody>
          <a:bodyPr wrap="square">
            <a:spAutoFit/>
          </a:bodyPr>
          <a:lstStyle/>
          <a:p>
            <a:pPr marL="285750" indent="-285750">
              <a:buFont typeface="Arial" pitchFamily="34" charset="0"/>
              <a:buChar char="•"/>
            </a:pPr>
            <a:r>
              <a:rPr lang="en-US" sz="3200" dirty="0" smtClean="0">
                <a:latin typeface="Times New Roman" pitchFamily="18" charset="0"/>
                <a:cs typeface="Times New Roman" pitchFamily="18" charset="0"/>
              </a:rPr>
              <a:t>2 Teams</a:t>
            </a:r>
          </a:p>
          <a:p>
            <a:pPr marL="285750" indent="-285750">
              <a:buFont typeface="Arial" pitchFamily="34" charset="0"/>
              <a:buChar char="•"/>
            </a:pPr>
            <a:endParaRPr lang="en-US" sz="1200" dirty="0" smtClean="0">
              <a:latin typeface="Times New Roman" pitchFamily="18" charset="0"/>
              <a:cs typeface="Times New Roman" pitchFamily="18" charset="0"/>
            </a:endParaRPr>
          </a:p>
          <a:p>
            <a:pPr marL="285750" indent="-285750">
              <a:buFont typeface="Arial" pitchFamily="34" charset="0"/>
              <a:buChar char="•"/>
            </a:pPr>
            <a:r>
              <a:rPr lang="en-US" sz="3200" dirty="0" smtClean="0">
                <a:latin typeface="Times New Roman" pitchFamily="18" charset="0"/>
                <a:cs typeface="Times New Roman" pitchFamily="18" charset="0"/>
              </a:rPr>
              <a:t>1 minute to accomplish the challenge successfully</a:t>
            </a:r>
          </a:p>
          <a:p>
            <a:pPr marL="285750" indent="-285750">
              <a:buFont typeface="Arial" pitchFamily="34" charset="0"/>
              <a:buChar char="•"/>
            </a:pPr>
            <a:endParaRPr lang="en-US" sz="1200" dirty="0" smtClean="0">
              <a:latin typeface="Times New Roman" pitchFamily="18" charset="0"/>
              <a:cs typeface="Times New Roman" pitchFamily="18" charset="0"/>
            </a:endParaRPr>
          </a:p>
          <a:p>
            <a:pPr marL="285750" indent="-285750">
              <a:buFont typeface="Arial" pitchFamily="34" charset="0"/>
              <a:buChar char="•"/>
            </a:pPr>
            <a:r>
              <a:rPr lang="en-US" sz="3200" dirty="0" smtClean="0">
                <a:latin typeface="Times New Roman" pitchFamily="18" charset="0"/>
                <a:cs typeface="Times New Roman" pitchFamily="18" charset="0"/>
              </a:rPr>
              <a:t>Each challenge will require completion of 3 tasks by 3 team members</a:t>
            </a:r>
          </a:p>
          <a:p>
            <a:pPr marL="285750" indent="-285750">
              <a:buFont typeface="Arial" pitchFamily="34" charset="0"/>
              <a:buChar char="•"/>
            </a:pPr>
            <a:endParaRPr lang="en-US" sz="1200" dirty="0" smtClean="0">
              <a:latin typeface="Times New Roman" pitchFamily="18" charset="0"/>
              <a:cs typeface="Times New Roman" pitchFamily="18" charset="0"/>
            </a:endParaRPr>
          </a:p>
          <a:p>
            <a:pPr marL="285750" indent="-285750">
              <a:buFont typeface="Arial" pitchFamily="34" charset="0"/>
              <a:buChar char="•"/>
            </a:pPr>
            <a:r>
              <a:rPr lang="en-US" sz="3200" dirty="0" smtClean="0">
                <a:latin typeface="Times New Roman" pitchFamily="18" charset="0"/>
                <a:cs typeface="Times New Roman" pitchFamily="18" charset="0"/>
              </a:rPr>
              <a:t>1 Point for every successful challenge</a:t>
            </a:r>
            <a:endParaRPr lang="en-US" sz="3200" dirty="0">
              <a:latin typeface="Times New Roman" pitchFamily="18" charset="0"/>
              <a:cs typeface="Times New Roman" pitchFamily="18" charset="0"/>
            </a:endParaRPr>
          </a:p>
        </p:txBody>
      </p:sp>
    </p:spTree>
    <p:extLst>
      <p:ext uri="{BB962C8B-B14F-4D97-AF65-F5344CB8AC3E}">
        <p14:creationId xmlns:p14="http://schemas.microsoft.com/office/powerpoint/2010/main" val="416511551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xmlns:p14="http://schemas.microsoft.com/office/powerpoint/2010/main" spd="slow">
        <p:split orient="vert"/>
      </p:transition>
    </mc:Fallback>
  </mc:AlternateContent>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2"/>
          <p:cNvPicPr>
            <a:picLocks noChangeAspect="1" noChangeArrowheads="1"/>
          </p:cNvPicPr>
          <p:nvPr/>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1447800" y="2340864"/>
            <a:ext cx="4578167" cy="37474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tangle 8"/>
          <p:cNvSpPr/>
          <p:nvPr/>
        </p:nvSpPr>
        <p:spPr>
          <a:xfrm>
            <a:off x="0" y="0"/>
            <a:ext cx="4711867" cy="369332"/>
          </a:xfrm>
          <a:prstGeom prst="rect">
            <a:avLst/>
          </a:prstGeom>
        </p:spPr>
        <p:txBody>
          <a:bodyPr wrap="none">
            <a:spAutoFit/>
          </a:bodyPr>
          <a:lstStyle/>
          <a:p>
            <a:r>
              <a:rPr lang="en-US" dirty="0">
                <a:latin typeface="Bodoni MT" pitchFamily="18" charset="0"/>
                <a:cs typeface="Vrinda" pitchFamily="2" charset="0"/>
              </a:rPr>
              <a:t>C. Classify feed types and identify animal feeds</a:t>
            </a:r>
          </a:p>
        </p:txBody>
      </p:sp>
      <p:sp>
        <p:nvSpPr>
          <p:cNvPr id="12" name="Text Box 2"/>
          <p:cNvSpPr txBox="1">
            <a:spLocks noChangeArrowheads="1"/>
          </p:cNvSpPr>
          <p:nvPr/>
        </p:nvSpPr>
        <p:spPr bwMode="auto">
          <a:xfrm>
            <a:off x="-12700" y="3572"/>
            <a:ext cx="7327900" cy="2185214"/>
          </a:xfrm>
          <a:prstGeom prst="rect">
            <a:avLst/>
          </a:prstGeom>
          <a:noFill/>
          <a:ln w="9525">
            <a:noFill/>
            <a:miter lim="800000"/>
            <a:headEnd/>
            <a:tailEnd/>
          </a:ln>
          <a:effectLst/>
        </p:spPr>
        <p:txBody>
          <a:bodyPr>
            <a:spAutoFit/>
          </a:bodyPr>
          <a:lstStyle/>
          <a:p>
            <a:pPr algn="ctr"/>
            <a:r>
              <a:rPr lang="en-US" sz="8800" b="1" dirty="0" smtClean="0">
                <a:solidFill>
                  <a:srgbClr val="0000FF"/>
                </a:solidFill>
                <a:effectLst>
                  <a:outerShdw blurRad="38100" dist="38100" dir="2700000" algn="tl">
                    <a:srgbClr val="000000">
                      <a:alpha val="43137"/>
                    </a:srgbClr>
                  </a:outerShdw>
                </a:effectLst>
              </a:rPr>
              <a:t>Feed ID</a:t>
            </a:r>
          </a:p>
          <a:p>
            <a:pPr algn="ctr"/>
            <a:r>
              <a:rPr lang="en-US" sz="4800" b="1" dirty="0" smtClean="0">
                <a:solidFill>
                  <a:srgbClr val="0000FF"/>
                </a:solidFill>
                <a:effectLst>
                  <a:outerShdw blurRad="38100" dist="38100" dir="2700000" algn="tl">
                    <a:srgbClr val="000000">
                      <a:alpha val="43137"/>
                    </a:srgbClr>
                  </a:outerShdw>
                </a:effectLst>
              </a:rPr>
              <a:t>Minute-To-Win-It Challenge</a:t>
            </a:r>
            <a:endParaRPr lang="en-US" sz="4800" b="1" dirty="0">
              <a:solidFill>
                <a:srgbClr val="0000FF"/>
              </a:solidFill>
              <a:effectLst>
                <a:outerShdw blurRad="38100" dist="38100" dir="2700000" algn="tl">
                  <a:srgbClr val="000000">
                    <a:alpha val="43137"/>
                  </a:srgbClr>
                </a:outerShdw>
              </a:effectLst>
            </a:endParaRPr>
          </a:p>
        </p:txBody>
      </p:sp>
      <p:sp>
        <p:nvSpPr>
          <p:cNvPr id="2" name="Rectangle 1"/>
          <p:cNvSpPr/>
          <p:nvPr/>
        </p:nvSpPr>
        <p:spPr>
          <a:xfrm>
            <a:off x="263483" y="2158048"/>
            <a:ext cx="6775533" cy="584775"/>
          </a:xfrm>
          <a:prstGeom prst="rect">
            <a:avLst/>
          </a:prstGeom>
        </p:spPr>
        <p:txBody>
          <a:bodyPr wrap="square">
            <a:spAutoFit/>
          </a:bodyPr>
          <a:lstStyle/>
          <a:p>
            <a:pPr algn="ctr"/>
            <a:r>
              <a:rPr lang="en-US" sz="3200" b="1" dirty="0" smtClean="0">
                <a:effectLst>
                  <a:outerShdw blurRad="38100" dist="38100" dir="2700000" algn="tl">
                    <a:srgbClr val="000000">
                      <a:alpha val="43137"/>
                    </a:srgbClr>
                  </a:outerShdw>
                </a:effectLst>
                <a:latin typeface="Times New Roman" pitchFamily="18" charset="0"/>
                <a:cs typeface="Times New Roman" pitchFamily="18" charset="0"/>
              </a:rPr>
              <a:t>Challenge #1</a:t>
            </a:r>
            <a:endParaRPr lang="en-US" sz="3200" b="1" dirty="0">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3" name="TextBox 2"/>
          <p:cNvSpPr txBox="1"/>
          <p:nvPr/>
        </p:nvSpPr>
        <p:spPr>
          <a:xfrm>
            <a:off x="76200" y="3109079"/>
            <a:ext cx="6775533" cy="3139321"/>
          </a:xfrm>
          <a:prstGeom prst="rect">
            <a:avLst/>
          </a:prstGeom>
          <a:noFill/>
        </p:spPr>
        <p:txBody>
          <a:bodyPr wrap="square" rtlCol="0">
            <a:spAutoFit/>
          </a:bodyPr>
          <a:lstStyle/>
          <a:p>
            <a:r>
              <a:rPr lang="en-US" b="1" dirty="0" smtClean="0">
                <a:latin typeface="Times New Roman" pitchFamily="18" charset="0"/>
                <a:cs typeface="Times New Roman" pitchFamily="18" charset="0"/>
              </a:rPr>
              <a:t>Team Member 1:</a:t>
            </a:r>
          </a:p>
          <a:p>
            <a:endParaRPr lang="en-US" b="1" dirty="0">
              <a:latin typeface="Times New Roman" pitchFamily="18" charset="0"/>
              <a:cs typeface="Times New Roman" pitchFamily="18" charset="0"/>
            </a:endParaRPr>
          </a:p>
          <a:p>
            <a:endParaRPr lang="en-US" b="1" dirty="0">
              <a:latin typeface="Times New Roman" pitchFamily="18" charset="0"/>
              <a:cs typeface="Times New Roman" pitchFamily="18" charset="0"/>
            </a:endParaRPr>
          </a:p>
          <a:p>
            <a:endParaRPr lang="en-US" b="1" dirty="0" smtClean="0">
              <a:latin typeface="Times New Roman" pitchFamily="18" charset="0"/>
              <a:cs typeface="Times New Roman" pitchFamily="18" charset="0"/>
            </a:endParaRPr>
          </a:p>
          <a:p>
            <a:endParaRPr lang="en-US" b="1" dirty="0">
              <a:latin typeface="Times New Roman" pitchFamily="18" charset="0"/>
              <a:cs typeface="Times New Roman" pitchFamily="18" charset="0"/>
            </a:endParaRPr>
          </a:p>
          <a:p>
            <a:r>
              <a:rPr lang="en-US" b="1" dirty="0" smtClean="0">
                <a:latin typeface="Times New Roman" pitchFamily="18" charset="0"/>
                <a:cs typeface="Times New Roman" pitchFamily="18" charset="0"/>
              </a:rPr>
              <a:t>Team Member 2:</a:t>
            </a:r>
          </a:p>
          <a:p>
            <a:endParaRPr lang="en-US" b="1" dirty="0" smtClean="0">
              <a:latin typeface="Times New Roman" pitchFamily="18" charset="0"/>
              <a:cs typeface="Times New Roman" pitchFamily="18" charset="0"/>
            </a:endParaRPr>
          </a:p>
          <a:p>
            <a:endParaRPr lang="en-US" b="1" dirty="0">
              <a:latin typeface="Times New Roman" pitchFamily="18" charset="0"/>
              <a:cs typeface="Times New Roman" pitchFamily="18" charset="0"/>
            </a:endParaRPr>
          </a:p>
          <a:p>
            <a:endParaRPr lang="en-US" b="1" dirty="0" smtClean="0">
              <a:latin typeface="Times New Roman" pitchFamily="18" charset="0"/>
              <a:cs typeface="Times New Roman" pitchFamily="18" charset="0"/>
            </a:endParaRPr>
          </a:p>
          <a:p>
            <a:endParaRPr lang="en-US" b="1" dirty="0">
              <a:latin typeface="Times New Roman" pitchFamily="18" charset="0"/>
              <a:cs typeface="Times New Roman" pitchFamily="18" charset="0"/>
            </a:endParaRPr>
          </a:p>
          <a:p>
            <a:r>
              <a:rPr lang="en-US" b="1" dirty="0" smtClean="0">
                <a:latin typeface="Times New Roman" pitchFamily="18" charset="0"/>
                <a:cs typeface="Times New Roman" pitchFamily="18" charset="0"/>
              </a:rPr>
              <a:t>Team Member 3:</a:t>
            </a:r>
            <a:endParaRPr lang="en-US" b="1" dirty="0">
              <a:latin typeface="Times New Roman" pitchFamily="18" charset="0"/>
              <a:cs typeface="Times New Roman" pitchFamily="18" charset="0"/>
            </a:endParaRPr>
          </a:p>
        </p:txBody>
      </p:sp>
      <p:sp>
        <p:nvSpPr>
          <p:cNvPr id="7" name="TextBox 6"/>
          <p:cNvSpPr txBox="1"/>
          <p:nvPr/>
        </p:nvSpPr>
        <p:spPr>
          <a:xfrm>
            <a:off x="1905000" y="2895600"/>
            <a:ext cx="5334000" cy="954107"/>
          </a:xfrm>
          <a:prstGeom prst="rect">
            <a:avLst/>
          </a:prstGeom>
          <a:noFill/>
        </p:spPr>
        <p:txBody>
          <a:bodyPr wrap="square" rtlCol="0">
            <a:spAutoFit/>
          </a:bodyPr>
          <a:lstStyle/>
          <a:p>
            <a:pPr algn="ctr"/>
            <a:r>
              <a:rPr lang="en-US" sz="2800" dirty="0" smtClean="0">
                <a:solidFill>
                  <a:srgbClr val="FF0000"/>
                </a:solidFill>
                <a:latin typeface="Times New Roman" pitchFamily="18" charset="0"/>
                <a:cs typeface="Times New Roman" pitchFamily="18" charset="0"/>
              </a:rPr>
              <a:t>Touch the sample of WHOLE BARLEY</a:t>
            </a:r>
            <a:endParaRPr lang="en-US" sz="2800" dirty="0">
              <a:solidFill>
                <a:srgbClr val="FF0000"/>
              </a:solidFill>
              <a:latin typeface="Times New Roman" pitchFamily="18" charset="0"/>
              <a:cs typeface="Times New Roman" pitchFamily="18" charset="0"/>
            </a:endParaRPr>
          </a:p>
        </p:txBody>
      </p:sp>
      <p:sp>
        <p:nvSpPr>
          <p:cNvPr id="15" name="TextBox 14"/>
          <p:cNvSpPr txBox="1"/>
          <p:nvPr/>
        </p:nvSpPr>
        <p:spPr>
          <a:xfrm>
            <a:off x="1905000" y="4201685"/>
            <a:ext cx="5334000" cy="954107"/>
          </a:xfrm>
          <a:prstGeom prst="rect">
            <a:avLst/>
          </a:prstGeom>
          <a:noFill/>
        </p:spPr>
        <p:txBody>
          <a:bodyPr wrap="square" rtlCol="0">
            <a:spAutoFit/>
          </a:bodyPr>
          <a:lstStyle/>
          <a:p>
            <a:pPr algn="ctr"/>
            <a:r>
              <a:rPr lang="en-US" sz="2800" dirty="0" smtClean="0">
                <a:solidFill>
                  <a:srgbClr val="FF0000"/>
                </a:solidFill>
                <a:latin typeface="Times New Roman" pitchFamily="18" charset="0"/>
                <a:cs typeface="Times New Roman" pitchFamily="18" charset="0"/>
              </a:rPr>
              <a:t>On the board, list 3 plants on the board that are used for animal feeds</a:t>
            </a:r>
            <a:endParaRPr lang="en-US" sz="2800" dirty="0">
              <a:solidFill>
                <a:srgbClr val="FF0000"/>
              </a:solidFill>
              <a:latin typeface="Times New Roman" pitchFamily="18" charset="0"/>
              <a:cs typeface="Times New Roman" pitchFamily="18" charset="0"/>
            </a:endParaRPr>
          </a:p>
        </p:txBody>
      </p:sp>
      <p:sp>
        <p:nvSpPr>
          <p:cNvPr id="16" name="TextBox 15"/>
          <p:cNvSpPr txBox="1"/>
          <p:nvPr/>
        </p:nvSpPr>
        <p:spPr>
          <a:xfrm>
            <a:off x="1935480" y="5693838"/>
            <a:ext cx="5334000" cy="1200329"/>
          </a:xfrm>
          <a:prstGeom prst="rect">
            <a:avLst/>
          </a:prstGeom>
          <a:noFill/>
        </p:spPr>
        <p:txBody>
          <a:bodyPr wrap="square" rtlCol="0">
            <a:spAutoFit/>
          </a:bodyPr>
          <a:lstStyle/>
          <a:p>
            <a:pPr algn="ctr"/>
            <a:r>
              <a:rPr lang="en-US" sz="2400" dirty="0" smtClean="0">
                <a:solidFill>
                  <a:srgbClr val="FF0000"/>
                </a:solidFill>
                <a:latin typeface="Times New Roman" pitchFamily="18" charset="0"/>
                <a:cs typeface="Times New Roman" pitchFamily="18" charset="0"/>
              </a:rPr>
              <a:t>On the board, correctly spell the name of the liquid sugar used to sweeten feed… BACKWARDS</a:t>
            </a:r>
            <a:endParaRPr lang="en-US" sz="2400"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209652445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xmlns:p14="http://schemas.microsoft.com/office/powerpoint/2010/main" spd="slow">
        <p:split orient="vert"/>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500" fill="hold"/>
                                        <p:tgtEl>
                                          <p:spTgt spid="16"/>
                                        </p:tgtEl>
                                        <p:attrNameLst>
                                          <p:attrName>ppt_x</p:attrName>
                                        </p:attrNameLst>
                                      </p:cBhvr>
                                      <p:tavLst>
                                        <p:tav tm="0">
                                          <p:val>
                                            <p:strVal val="#ppt_x"/>
                                          </p:val>
                                        </p:tav>
                                        <p:tav tm="100000">
                                          <p:val>
                                            <p:strVal val="#ppt_x"/>
                                          </p:val>
                                        </p:tav>
                                      </p:tavLst>
                                    </p:anim>
                                    <p:anim calcmode="lin" valueType="num">
                                      <p:cBhvr additive="base">
                                        <p:cTn id="1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5" grpId="0"/>
      <p:bldP spid="16"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p:cNvPicPr>
            <a:picLocks noChangeAspect="1" noChangeArrowheads="1"/>
          </p:cNvPicPr>
          <p:nvPr/>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1447800" y="2340864"/>
            <a:ext cx="4578167" cy="37474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tangle 8"/>
          <p:cNvSpPr/>
          <p:nvPr/>
        </p:nvSpPr>
        <p:spPr>
          <a:xfrm>
            <a:off x="0" y="0"/>
            <a:ext cx="4711867" cy="369332"/>
          </a:xfrm>
          <a:prstGeom prst="rect">
            <a:avLst/>
          </a:prstGeom>
        </p:spPr>
        <p:txBody>
          <a:bodyPr wrap="none">
            <a:spAutoFit/>
          </a:bodyPr>
          <a:lstStyle/>
          <a:p>
            <a:r>
              <a:rPr lang="en-US" dirty="0">
                <a:latin typeface="Bodoni MT" pitchFamily="18" charset="0"/>
                <a:cs typeface="Vrinda" pitchFamily="2" charset="0"/>
              </a:rPr>
              <a:t>C. Classify feed types and identify animal feeds</a:t>
            </a:r>
          </a:p>
        </p:txBody>
      </p:sp>
      <p:sp>
        <p:nvSpPr>
          <p:cNvPr id="12" name="Text Box 2"/>
          <p:cNvSpPr txBox="1">
            <a:spLocks noChangeArrowheads="1"/>
          </p:cNvSpPr>
          <p:nvPr/>
        </p:nvSpPr>
        <p:spPr bwMode="auto">
          <a:xfrm>
            <a:off x="-12700" y="3572"/>
            <a:ext cx="7327900" cy="2185214"/>
          </a:xfrm>
          <a:prstGeom prst="rect">
            <a:avLst/>
          </a:prstGeom>
          <a:noFill/>
          <a:ln w="9525">
            <a:noFill/>
            <a:miter lim="800000"/>
            <a:headEnd/>
            <a:tailEnd/>
          </a:ln>
          <a:effectLst/>
        </p:spPr>
        <p:txBody>
          <a:bodyPr>
            <a:spAutoFit/>
          </a:bodyPr>
          <a:lstStyle/>
          <a:p>
            <a:pPr algn="ctr"/>
            <a:r>
              <a:rPr lang="en-US" sz="8800" b="1" dirty="0" smtClean="0">
                <a:solidFill>
                  <a:srgbClr val="0000FF"/>
                </a:solidFill>
                <a:effectLst>
                  <a:outerShdw blurRad="38100" dist="38100" dir="2700000" algn="tl">
                    <a:srgbClr val="000000">
                      <a:alpha val="43137"/>
                    </a:srgbClr>
                  </a:outerShdw>
                </a:effectLst>
              </a:rPr>
              <a:t>Feed ID</a:t>
            </a:r>
          </a:p>
          <a:p>
            <a:pPr algn="ctr"/>
            <a:r>
              <a:rPr lang="en-US" sz="4800" b="1" dirty="0" smtClean="0">
                <a:solidFill>
                  <a:srgbClr val="0000FF"/>
                </a:solidFill>
                <a:effectLst>
                  <a:outerShdw blurRad="38100" dist="38100" dir="2700000" algn="tl">
                    <a:srgbClr val="000000">
                      <a:alpha val="43137"/>
                    </a:srgbClr>
                  </a:outerShdw>
                </a:effectLst>
              </a:rPr>
              <a:t>Minute-To-Win-It Challenge</a:t>
            </a:r>
            <a:endParaRPr lang="en-US" sz="4800" b="1" dirty="0">
              <a:solidFill>
                <a:srgbClr val="0000FF"/>
              </a:solidFill>
              <a:effectLst>
                <a:outerShdw blurRad="38100" dist="38100" dir="2700000" algn="tl">
                  <a:srgbClr val="000000">
                    <a:alpha val="43137"/>
                  </a:srgbClr>
                </a:outerShdw>
              </a:effectLst>
            </a:endParaRPr>
          </a:p>
        </p:txBody>
      </p:sp>
      <p:sp>
        <p:nvSpPr>
          <p:cNvPr id="2" name="Rectangle 1"/>
          <p:cNvSpPr/>
          <p:nvPr/>
        </p:nvSpPr>
        <p:spPr>
          <a:xfrm>
            <a:off x="263483" y="2158048"/>
            <a:ext cx="6775533" cy="584775"/>
          </a:xfrm>
          <a:prstGeom prst="rect">
            <a:avLst/>
          </a:prstGeom>
        </p:spPr>
        <p:txBody>
          <a:bodyPr wrap="square">
            <a:spAutoFit/>
          </a:bodyPr>
          <a:lstStyle/>
          <a:p>
            <a:pPr algn="ctr"/>
            <a:r>
              <a:rPr lang="en-US" sz="3200" b="1" dirty="0" smtClean="0">
                <a:effectLst>
                  <a:outerShdw blurRad="38100" dist="38100" dir="2700000" algn="tl">
                    <a:srgbClr val="000000">
                      <a:alpha val="43137"/>
                    </a:srgbClr>
                  </a:outerShdw>
                </a:effectLst>
                <a:latin typeface="Times New Roman" pitchFamily="18" charset="0"/>
                <a:cs typeface="Times New Roman" pitchFamily="18" charset="0"/>
              </a:rPr>
              <a:t>Challenge #2</a:t>
            </a:r>
            <a:endParaRPr lang="en-US" sz="3200" b="1" dirty="0">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3" name="TextBox 2"/>
          <p:cNvSpPr txBox="1"/>
          <p:nvPr/>
        </p:nvSpPr>
        <p:spPr>
          <a:xfrm>
            <a:off x="76200" y="3109079"/>
            <a:ext cx="6775533" cy="3139321"/>
          </a:xfrm>
          <a:prstGeom prst="rect">
            <a:avLst/>
          </a:prstGeom>
          <a:noFill/>
        </p:spPr>
        <p:txBody>
          <a:bodyPr wrap="square" rtlCol="0">
            <a:spAutoFit/>
          </a:bodyPr>
          <a:lstStyle/>
          <a:p>
            <a:r>
              <a:rPr lang="en-US" b="1" dirty="0" smtClean="0">
                <a:latin typeface="Times New Roman" pitchFamily="18" charset="0"/>
                <a:cs typeface="Times New Roman" pitchFamily="18" charset="0"/>
              </a:rPr>
              <a:t>Team Member 1:</a:t>
            </a:r>
          </a:p>
          <a:p>
            <a:endParaRPr lang="en-US" b="1" dirty="0">
              <a:latin typeface="Times New Roman" pitchFamily="18" charset="0"/>
              <a:cs typeface="Times New Roman" pitchFamily="18" charset="0"/>
            </a:endParaRPr>
          </a:p>
          <a:p>
            <a:endParaRPr lang="en-US" b="1" dirty="0">
              <a:latin typeface="Times New Roman" pitchFamily="18" charset="0"/>
              <a:cs typeface="Times New Roman" pitchFamily="18" charset="0"/>
            </a:endParaRPr>
          </a:p>
          <a:p>
            <a:endParaRPr lang="en-US" b="1" dirty="0" smtClean="0">
              <a:latin typeface="Times New Roman" pitchFamily="18" charset="0"/>
              <a:cs typeface="Times New Roman" pitchFamily="18" charset="0"/>
            </a:endParaRPr>
          </a:p>
          <a:p>
            <a:endParaRPr lang="en-US" b="1" dirty="0">
              <a:latin typeface="Times New Roman" pitchFamily="18" charset="0"/>
              <a:cs typeface="Times New Roman" pitchFamily="18" charset="0"/>
            </a:endParaRPr>
          </a:p>
          <a:p>
            <a:r>
              <a:rPr lang="en-US" b="1" dirty="0" smtClean="0">
                <a:latin typeface="Times New Roman" pitchFamily="18" charset="0"/>
                <a:cs typeface="Times New Roman" pitchFamily="18" charset="0"/>
              </a:rPr>
              <a:t>Team Member 2:</a:t>
            </a:r>
          </a:p>
          <a:p>
            <a:endParaRPr lang="en-US" b="1" dirty="0" smtClean="0">
              <a:latin typeface="Times New Roman" pitchFamily="18" charset="0"/>
              <a:cs typeface="Times New Roman" pitchFamily="18" charset="0"/>
            </a:endParaRPr>
          </a:p>
          <a:p>
            <a:endParaRPr lang="en-US" b="1" dirty="0">
              <a:latin typeface="Times New Roman" pitchFamily="18" charset="0"/>
              <a:cs typeface="Times New Roman" pitchFamily="18" charset="0"/>
            </a:endParaRPr>
          </a:p>
          <a:p>
            <a:endParaRPr lang="en-US" b="1" dirty="0" smtClean="0">
              <a:latin typeface="Times New Roman" pitchFamily="18" charset="0"/>
              <a:cs typeface="Times New Roman" pitchFamily="18" charset="0"/>
            </a:endParaRPr>
          </a:p>
          <a:p>
            <a:endParaRPr lang="en-US" b="1" dirty="0">
              <a:latin typeface="Times New Roman" pitchFamily="18" charset="0"/>
              <a:cs typeface="Times New Roman" pitchFamily="18" charset="0"/>
            </a:endParaRPr>
          </a:p>
          <a:p>
            <a:r>
              <a:rPr lang="en-US" b="1" dirty="0" smtClean="0">
                <a:latin typeface="Times New Roman" pitchFamily="18" charset="0"/>
                <a:cs typeface="Times New Roman" pitchFamily="18" charset="0"/>
              </a:rPr>
              <a:t>Team Member 3:</a:t>
            </a:r>
            <a:endParaRPr lang="en-US" b="1" dirty="0">
              <a:latin typeface="Times New Roman" pitchFamily="18" charset="0"/>
              <a:cs typeface="Times New Roman" pitchFamily="18" charset="0"/>
            </a:endParaRPr>
          </a:p>
        </p:txBody>
      </p:sp>
      <p:sp>
        <p:nvSpPr>
          <p:cNvPr id="7" name="TextBox 6"/>
          <p:cNvSpPr txBox="1"/>
          <p:nvPr/>
        </p:nvSpPr>
        <p:spPr>
          <a:xfrm>
            <a:off x="1828800" y="2895600"/>
            <a:ext cx="5410200" cy="954107"/>
          </a:xfrm>
          <a:prstGeom prst="rect">
            <a:avLst/>
          </a:prstGeom>
          <a:noFill/>
        </p:spPr>
        <p:txBody>
          <a:bodyPr wrap="square" rtlCol="0">
            <a:spAutoFit/>
          </a:bodyPr>
          <a:lstStyle/>
          <a:p>
            <a:pPr algn="ctr"/>
            <a:r>
              <a:rPr lang="en-US" sz="2800" dirty="0" smtClean="0">
                <a:solidFill>
                  <a:srgbClr val="FF0000"/>
                </a:solidFill>
                <a:latin typeface="Times New Roman" pitchFamily="18" charset="0"/>
                <a:cs typeface="Times New Roman" pitchFamily="18" charset="0"/>
              </a:rPr>
              <a:t>Touch the feed sample that is a pelleted by-product of the sugar beet</a:t>
            </a:r>
            <a:endParaRPr lang="en-US" sz="2800" dirty="0">
              <a:solidFill>
                <a:srgbClr val="FF0000"/>
              </a:solidFill>
              <a:latin typeface="Times New Roman" pitchFamily="18" charset="0"/>
              <a:cs typeface="Times New Roman" pitchFamily="18" charset="0"/>
            </a:endParaRPr>
          </a:p>
        </p:txBody>
      </p:sp>
      <p:sp>
        <p:nvSpPr>
          <p:cNvPr id="15" name="TextBox 14"/>
          <p:cNvSpPr txBox="1"/>
          <p:nvPr/>
        </p:nvSpPr>
        <p:spPr>
          <a:xfrm>
            <a:off x="1905000" y="4201685"/>
            <a:ext cx="5334000" cy="954107"/>
          </a:xfrm>
          <a:prstGeom prst="rect">
            <a:avLst/>
          </a:prstGeom>
          <a:noFill/>
        </p:spPr>
        <p:txBody>
          <a:bodyPr wrap="square" rtlCol="0">
            <a:spAutoFit/>
          </a:bodyPr>
          <a:lstStyle/>
          <a:p>
            <a:pPr algn="ctr"/>
            <a:r>
              <a:rPr lang="en-US" sz="2800" dirty="0" smtClean="0">
                <a:solidFill>
                  <a:srgbClr val="FF0000"/>
                </a:solidFill>
                <a:latin typeface="Times New Roman" pitchFamily="18" charset="0"/>
                <a:cs typeface="Times New Roman" pitchFamily="18" charset="0"/>
              </a:rPr>
              <a:t>On the board, list 2 </a:t>
            </a:r>
            <a:r>
              <a:rPr lang="en-US" sz="2800" b="1" u="sng" dirty="0" smtClean="0">
                <a:solidFill>
                  <a:srgbClr val="FF0000"/>
                </a:solidFill>
                <a:latin typeface="Times New Roman" pitchFamily="18" charset="0"/>
                <a:cs typeface="Times New Roman" pitchFamily="18" charset="0"/>
              </a:rPr>
              <a:t>forms</a:t>
            </a:r>
            <a:r>
              <a:rPr lang="en-US" sz="2800" dirty="0" smtClean="0">
                <a:solidFill>
                  <a:srgbClr val="FF0000"/>
                </a:solidFill>
                <a:latin typeface="Times New Roman" pitchFamily="18" charset="0"/>
                <a:cs typeface="Times New Roman" pitchFamily="18" charset="0"/>
              </a:rPr>
              <a:t> that the supplement SALT is found in</a:t>
            </a:r>
            <a:endParaRPr lang="en-US" sz="2800" dirty="0">
              <a:solidFill>
                <a:srgbClr val="FF0000"/>
              </a:solidFill>
              <a:latin typeface="Times New Roman" pitchFamily="18" charset="0"/>
              <a:cs typeface="Times New Roman" pitchFamily="18" charset="0"/>
            </a:endParaRPr>
          </a:p>
        </p:txBody>
      </p:sp>
      <p:sp>
        <p:nvSpPr>
          <p:cNvPr id="16" name="TextBox 15"/>
          <p:cNvSpPr txBox="1"/>
          <p:nvPr/>
        </p:nvSpPr>
        <p:spPr>
          <a:xfrm>
            <a:off x="1935480" y="5693838"/>
            <a:ext cx="5334000" cy="830997"/>
          </a:xfrm>
          <a:prstGeom prst="rect">
            <a:avLst/>
          </a:prstGeom>
          <a:noFill/>
        </p:spPr>
        <p:txBody>
          <a:bodyPr wrap="square" rtlCol="0">
            <a:spAutoFit/>
          </a:bodyPr>
          <a:lstStyle/>
          <a:p>
            <a:pPr algn="ctr"/>
            <a:r>
              <a:rPr lang="en-US" sz="2400" dirty="0" smtClean="0">
                <a:solidFill>
                  <a:srgbClr val="FF0000"/>
                </a:solidFill>
                <a:latin typeface="Times New Roman" pitchFamily="18" charset="0"/>
                <a:cs typeface="Times New Roman" pitchFamily="18" charset="0"/>
              </a:rPr>
              <a:t>On the board, list all of the feeds that come from the alfalfa plant</a:t>
            </a:r>
            <a:endParaRPr lang="en-US" sz="2400"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173551989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xmlns:p14="http://schemas.microsoft.com/office/powerpoint/2010/main" spd="slow">
        <p:split orient="vert"/>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500" fill="hold"/>
                                        <p:tgtEl>
                                          <p:spTgt spid="16"/>
                                        </p:tgtEl>
                                        <p:attrNameLst>
                                          <p:attrName>ppt_x</p:attrName>
                                        </p:attrNameLst>
                                      </p:cBhvr>
                                      <p:tavLst>
                                        <p:tav tm="0">
                                          <p:val>
                                            <p:strVal val="#ppt_x"/>
                                          </p:val>
                                        </p:tav>
                                        <p:tav tm="100000">
                                          <p:val>
                                            <p:strVal val="#ppt_x"/>
                                          </p:val>
                                        </p:tav>
                                      </p:tavLst>
                                    </p:anim>
                                    <p:anim calcmode="lin" valueType="num">
                                      <p:cBhvr additive="base">
                                        <p:cTn id="1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5" grpId="0"/>
      <p:bldP spid="16"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p:cNvPicPr>
            <a:picLocks noChangeAspect="1" noChangeArrowheads="1"/>
          </p:cNvPicPr>
          <p:nvPr/>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1447800" y="2340864"/>
            <a:ext cx="4578167" cy="37474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tangle 8"/>
          <p:cNvSpPr/>
          <p:nvPr/>
        </p:nvSpPr>
        <p:spPr>
          <a:xfrm>
            <a:off x="0" y="0"/>
            <a:ext cx="4711867" cy="369332"/>
          </a:xfrm>
          <a:prstGeom prst="rect">
            <a:avLst/>
          </a:prstGeom>
        </p:spPr>
        <p:txBody>
          <a:bodyPr wrap="none">
            <a:spAutoFit/>
          </a:bodyPr>
          <a:lstStyle/>
          <a:p>
            <a:r>
              <a:rPr lang="en-US" dirty="0">
                <a:latin typeface="Bodoni MT" pitchFamily="18" charset="0"/>
                <a:cs typeface="Vrinda" pitchFamily="2" charset="0"/>
              </a:rPr>
              <a:t>C. Classify feed types and identify animal feeds</a:t>
            </a:r>
          </a:p>
        </p:txBody>
      </p:sp>
      <p:sp>
        <p:nvSpPr>
          <p:cNvPr id="12" name="Text Box 2"/>
          <p:cNvSpPr txBox="1">
            <a:spLocks noChangeArrowheads="1"/>
          </p:cNvSpPr>
          <p:nvPr/>
        </p:nvSpPr>
        <p:spPr bwMode="auto">
          <a:xfrm>
            <a:off x="-12700" y="3572"/>
            <a:ext cx="7327900" cy="2185214"/>
          </a:xfrm>
          <a:prstGeom prst="rect">
            <a:avLst/>
          </a:prstGeom>
          <a:noFill/>
          <a:ln w="9525">
            <a:noFill/>
            <a:miter lim="800000"/>
            <a:headEnd/>
            <a:tailEnd/>
          </a:ln>
          <a:effectLst/>
        </p:spPr>
        <p:txBody>
          <a:bodyPr>
            <a:spAutoFit/>
          </a:bodyPr>
          <a:lstStyle/>
          <a:p>
            <a:pPr algn="ctr"/>
            <a:r>
              <a:rPr lang="en-US" sz="8800" b="1" dirty="0" smtClean="0">
                <a:solidFill>
                  <a:srgbClr val="0000FF"/>
                </a:solidFill>
                <a:effectLst>
                  <a:outerShdw blurRad="38100" dist="38100" dir="2700000" algn="tl">
                    <a:srgbClr val="000000">
                      <a:alpha val="43137"/>
                    </a:srgbClr>
                  </a:outerShdw>
                </a:effectLst>
              </a:rPr>
              <a:t>Feed ID</a:t>
            </a:r>
          </a:p>
          <a:p>
            <a:pPr algn="ctr"/>
            <a:r>
              <a:rPr lang="en-US" sz="4800" b="1" dirty="0" smtClean="0">
                <a:solidFill>
                  <a:srgbClr val="0000FF"/>
                </a:solidFill>
                <a:effectLst>
                  <a:outerShdw blurRad="38100" dist="38100" dir="2700000" algn="tl">
                    <a:srgbClr val="000000">
                      <a:alpha val="43137"/>
                    </a:srgbClr>
                  </a:outerShdw>
                </a:effectLst>
              </a:rPr>
              <a:t>Minute-To-Win-It Challenge</a:t>
            </a:r>
            <a:endParaRPr lang="en-US" sz="4800" b="1" dirty="0">
              <a:solidFill>
                <a:srgbClr val="0000FF"/>
              </a:solidFill>
              <a:effectLst>
                <a:outerShdw blurRad="38100" dist="38100" dir="2700000" algn="tl">
                  <a:srgbClr val="000000">
                    <a:alpha val="43137"/>
                  </a:srgbClr>
                </a:outerShdw>
              </a:effectLst>
            </a:endParaRPr>
          </a:p>
        </p:txBody>
      </p:sp>
      <p:sp>
        <p:nvSpPr>
          <p:cNvPr id="2" name="Rectangle 1"/>
          <p:cNvSpPr/>
          <p:nvPr/>
        </p:nvSpPr>
        <p:spPr>
          <a:xfrm>
            <a:off x="263483" y="2158048"/>
            <a:ext cx="6775533" cy="584775"/>
          </a:xfrm>
          <a:prstGeom prst="rect">
            <a:avLst/>
          </a:prstGeom>
        </p:spPr>
        <p:txBody>
          <a:bodyPr wrap="square">
            <a:spAutoFit/>
          </a:bodyPr>
          <a:lstStyle/>
          <a:p>
            <a:pPr algn="ctr"/>
            <a:r>
              <a:rPr lang="en-US" sz="3200" b="1" dirty="0" smtClean="0">
                <a:effectLst>
                  <a:outerShdw blurRad="38100" dist="38100" dir="2700000" algn="tl">
                    <a:srgbClr val="000000">
                      <a:alpha val="43137"/>
                    </a:srgbClr>
                  </a:outerShdw>
                </a:effectLst>
                <a:latin typeface="Times New Roman" pitchFamily="18" charset="0"/>
                <a:cs typeface="Times New Roman" pitchFamily="18" charset="0"/>
              </a:rPr>
              <a:t>Challenge #3</a:t>
            </a:r>
            <a:endParaRPr lang="en-US" sz="3200" b="1" dirty="0">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3" name="TextBox 2"/>
          <p:cNvSpPr txBox="1"/>
          <p:nvPr/>
        </p:nvSpPr>
        <p:spPr>
          <a:xfrm>
            <a:off x="76200" y="3109079"/>
            <a:ext cx="6775533" cy="3139321"/>
          </a:xfrm>
          <a:prstGeom prst="rect">
            <a:avLst/>
          </a:prstGeom>
          <a:noFill/>
        </p:spPr>
        <p:txBody>
          <a:bodyPr wrap="square" rtlCol="0">
            <a:spAutoFit/>
          </a:bodyPr>
          <a:lstStyle/>
          <a:p>
            <a:r>
              <a:rPr lang="en-US" b="1" dirty="0" smtClean="0">
                <a:latin typeface="Times New Roman" pitchFamily="18" charset="0"/>
                <a:cs typeface="Times New Roman" pitchFamily="18" charset="0"/>
              </a:rPr>
              <a:t>Team Member 1:</a:t>
            </a:r>
          </a:p>
          <a:p>
            <a:endParaRPr lang="en-US" b="1" dirty="0">
              <a:latin typeface="Times New Roman" pitchFamily="18" charset="0"/>
              <a:cs typeface="Times New Roman" pitchFamily="18" charset="0"/>
            </a:endParaRPr>
          </a:p>
          <a:p>
            <a:endParaRPr lang="en-US" b="1" dirty="0">
              <a:latin typeface="Times New Roman" pitchFamily="18" charset="0"/>
              <a:cs typeface="Times New Roman" pitchFamily="18" charset="0"/>
            </a:endParaRPr>
          </a:p>
          <a:p>
            <a:endParaRPr lang="en-US" b="1" dirty="0" smtClean="0">
              <a:latin typeface="Times New Roman" pitchFamily="18" charset="0"/>
              <a:cs typeface="Times New Roman" pitchFamily="18" charset="0"/>
            </a:endParaRPr>
          </a:p>
          <a:p>
            <a:endParaRPr lang="en-US" b="1" dirty="0">
              <a:latin typeface="Times New Roman" pitchFamily="18" charset="0"/>
              <a:cs typeface="Times New Roman" pitchFamily="18" charset="0"/>
            </a:endParaRPr>
          </a:p>
          <a:p>
            <a:r>
              <a:rPr lang="en-US" b="1" dirty="0" smtClean="0">
                <a:latin typeface="Times New Roman" pitchFamily="18" charset="0"/>
                <a:cs typeface="Times New Roman" pitchFamily="18" charset="0"/>
              </a:rPr>
              <a:t>Team Member 2:</a:t>
            </a:r>
          </a:p>
          <a:p>
            <a:endParaRPr lang="en-US" b="1" dirty="0" smtClean="0">
              <a:latin typeface="Times New Roman" pitchFamily="18" charset="0"/>
              <a:cs typeface="Times New Roman" pitchFamily="18" charset="0"/>
            </a:endParaRPr>
          </a:p>
          <a:p>
            <a:endParaRPr lang="en-US" b="1" dirty="0">
              <a:latin typeface="Times New Roman" pitchFamily="18" charset="0"/>
              <a:cs typeface="Times New Roman" pitchFamily="18" charset="0"/>
            </a:endParaRPr>
          </a:p>
          <a:p>
            <a:endParaRPr lang="en-US" b="1" dirty="0" smtClean="0">
              <a:latin typeface="Times New Roman" pitchFamily="18" charset="0"/>
              <a:cs typeface="Times New Roman" pitchFamily="18" charset="0"/>
            </a:endParaRPr>
          </a:p>
          <a:p>
            <a:endParaRPr lang="en-US" b="1" dirty="0">
              <a:latin typeface="Times New Roman" pitchFamily="18" charset="0"/>
              <a:cs typeface="Times New Roman" pitchFamily="18" charset="0"/>
            </a:endParaRPr>
          </a:p>
          <a:p>
            <a:r>
              <a:rPr lang="en-US" b="1" dirty="0" smtClean="0">
                <a:latin typeface="Times New Roman" pitchFamily="18" charset="0"/>
                <a:cs typeface="Times New Roman" pitchFamily="18" charset="0"/>
              </a:rPr>
              <a:t>Team Member 3:</a:t>
            </a:r>
            <a:endParaRPr lang="en-US" b="1" dirty="0">
              <a:latin typeface="Times New Roman" pitchFamily="18" charset="0"/>
              <a:cs typeface="Times New Roman" pitchFamily="18" charset="0"/>
            </a:endParaRPr>
          </a:p>
        </p:txBody>
      </p:sp>
      <p:sp>
        <p:nvSpPr>
          <p:cNvPr id="7" name="TextBox 6"/>
          <p:cNvSpPr txBox="1"/>
          <p:nvPr/>
        </p:nvSpPr>
        <p:spPr>
          <a:xfrm>
            <a:off x="1828800" y="2895600"/>
            <a:ext cx="5410200" cy="954107"/>
          </a:xfrm>
          <a:prstGeom prst="rect">
            <a:avLst/>
          </a:prstGeom>
          <a:noFill/>
        </p:spPr>
        <p:txBody>
          <a:bodyPr wrap="square" rtlCol="0">
            <a:spAutoFit/>
          </a:bodyPr>
          <a:lstStyle/>
          <a:p>
            <a:pPr algn="ctr"/>
            <a:r>
              <a:rPr lang="en-US" sz="2800" dirty="0" smtClean="0">
                <a:solidFill>
                  <a:srgbClr val="FF0000"/>
                </a:solidFill>
                <a:latin typeface="Times New Roman" pitchFamily="18" charset="0"/>
                <a:cs typeface="Times New Roman" pitchFamily="18" charset="0"/>
              </a:rPr>
              <a:t>Touch a feed sample that is a natural, inorganic compound</a:t>
            </a:r>
            <a:endParaRPr lang="en-US" sz="2800" dirty="0">
              <a:solidFill>
                <a:srgbClr val="FF0000"/>
              </a:solidFill>
              <a:latin typeface="Times New Roman" pitchFamily="18" charset="0"/>
              <a:cs typeface="Times New Roman" pitchFamily="18" charset="0"/>
            </a:endParaRPr>
          </a:p>
        </p:txBody>
      </p:sp>
      <p:sp>
        <p:nvSpPr>
          <p:cNvPr id="15" name="TextBox 14"/>
          <p:cNvSpPr txBox="1"/>
          <p:nvPr/>
        </p:nvSpPr>
        <p:spPr>
          <a:xfrm>
            <a:off x="1905000" y="4201685"/>
            <a:ext cx="5334000" cy="954107"/>
          </a:xfrm>
          <a:prstGeom prst="rect">
            <a:avLst/>
          </a:prstGeom>
          <a:noFill/>
        </p:spPr>
        <p:txBody>
          <a:bodyPr wrap="square" rtlCol="0">
            <a:spAutoFit/>
          </a:bodyPr>
          <a:lstStyle/>
          <a:p>
            <a:pPr algn="ctr"/>
            <a:r>
              <a:rPr lang="en-US" sz="2800" dirty="0" smtClean="0">
                <a:solidFill>
                  <a:srgbClr val="FF0000"/>
                </a:solidFill>
                <a:latin typeface="Times New Roman" pitchFamily="18" charset="0"/>
                <a:cs typeface="Times New Roman" pitchFamily="18" charset="0"/>
              </a:rPr>
              <a:t>On the board, list 1 animal feed that comes from an animal</a:t>
            </a:r>
            <a:endParaRPr lang="en-US" sz="2800" dirty="0">
              <a:solidFill>
                <a:srgbClr val="FF0000"/>
              </a:solidFill>
              <a:latin typeface="Times New Roman" pitchFamily="18" charset="0"/>
              <a:cs typeface="Times New Roman" pitchFamily="18" charset="0"/>
            </a:endParaRPr>
          </a:p>
        </p:txBody>
      </p:sp>
      <p:sp>
        <p:nvSpPr>
          <p:cNvPr id="16" name="TextBox 15"/>
          <p:cNvSpPr txBox="1"/>
          <p:nvPr/>
        </p:nvSpPr>
        <p:spPr>
          <a:xfrm>
            <a:off x="1935480" y="5693838"/>
            <a:ext cx="5334000" cy="1200329"/>
          </a:xfrm>
          <a:prstGeom prst="rect">
            <a:avLst/>
          </a:prstGeom>
          <a:noFill/>
        </p:spPr>
        <p:txBody>
          <a:bodyPr wrap="square" rtlCol="0">
            <a:spAutoFit/>
          </a:bodyPr>
          <a:lstStyle/>
          <a:p>
            <a:pPr algn="ctr"/>
            <a:r>
              <a:rPr lang="en-US" sz="2400" dirty="0" smtClean="0">
                <a:solidFill>
                  <a:srgbClr val="FF0000"/>
                </a:solidFill>
                <a:latin typeface="Times New Roman" pitchFamily="18" charset="0"/>
                <a:cs typeface="Times New Roman" pitchFamily="18" charset="0"/>
              </a:rPr>
              <a:t>On the board, sketch the machine that separates grain from the stalk and label it with the proper name</a:t>
            </a:r>
            <a:endParaRPr lang="en-US" sz="2400"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343558837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xmlns:p14="http://schemas.microsoft.com/office/powerpoint/2010/main" spd="slow">
        <p:split orient="vert"/>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500" fill="hold"/>
                                        <p:tgtEl>
                                          <p:spTgt spid="16"/>
                                        </p:tgtEl>
                                        <p:attrNameLst>
                                          <p:attrName>ppt_x</p:attrName>
                                        </p:attrNameLst>
                                      </p:cBhvr>
                                      <p:tavLst>
                                        <p:tav tm="0">
                                          <p:val>
                                            <p:strVal val="#ppt_x"/>
                                          </p:val>
                                        </p:tav>
                                        <p:tav tm="100000">
                                          <p:val>
                                            <p:strVal val="#ppt_x"/>
                                          </p:val>
                                        </p:tav>
                                      </p:tavLst>
                                    </p:anim>
                                    <p:anim calcmode="lin" valueType="num">
                                      <p:cBhvr additive="base">
                                        <p:cTn id="1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5" grpId="0"/>
      <p:bldP spid="16"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p:cNvPicPr>
            <a:picLocks noChangeAspect="1" noChangeArrowheads="1"/>
          </p:cNvPicPr>
          <p:nvPr/>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1447800" y="2340864"/>
            <a:ext cx="4578167" cy="37474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tangle 8"/>
          <p:cNvSpPr/>
          <p:nvPr/>
        </p:nvSpPr>
        <p:spPr>
          <a:xfrm>
            <a:off x="0" y="0"/>
            <a:ext cx="4711867" cy="369332"/>
          </a:xfrm>
          <a:prstGeom prst="rect">
            <a:avLst/>
          </a:prstGeom>
        </p:spPr>
        <p:txBody>
          <a:bodyPr wrap="none">
            <a:spAutoFit/>
          </a:bodyPr>
          <a:lstStyle/>
          <a:p>
            <a:r>
              <a:rPr lang="en-US" dirty="0">
                <a:latin typeface="Bodoni MT" pitchFamily="18" charset="0"/>
                <a:cs typeface="Vrinda" pitchFamily="2" charset="0"/>
              </a:rPr>
              <a:t>C. Classify feed types and identify animal feeds</a:t>
            </a:r>
          </a:p>
        </p:txBody>
      </p:sp>
      <p:sp>
        <p:nvSpPr>
          <p:cNvPr id="12" name="Text Box 2"/>
          <p:cNvSpPr txBox="1">
            <a:spLocks noChangeArrowheads="1"/>
          </p:cNvSpPr>
          <p:nvPr/>
        </p:nvSpPr>
        <p:spPr bwMode="auto">
          <a:xfrm>
            <a:off x="-12700" y="3572"/>
            <a:ext cx="7327900" cy="2185214"/>
          </a:xfrm>
          <a:prstGeom prst="rect">
            <a:avLst/>
          </a:prstGeom>
          <a:noFill/>
          <a:ln w="9525">
            <a:noFill/>
            <a:miter lim="800000"/>
            <a:headEnd/>
            <a:tailEnd/>
          </a:ln>
          <a:effectLst/>
        </p:spPr>
        <p:txBody>
          <a:bodyPr>
            <a:spAutoFit/>
          </a:bodyPr>
          <a:lstStyle/>
          <a:p>
            <a:pPr algn="ctr"/>
            <a:r>
              <a:rPr lang="en-US" sz="8800" b="1" dirty="0" smtClean="0">
                <a:solidFill>
                  <a:srgbClr val="0000FF"/>
                </a:solidFill>
                <a:effectLst>
                  <a:outerShdw blurRad="38100" dist="38100" dir="2700000" algn="tl">
                    <a:srgbClr val="000000">
                      <a:alpha val="43137"/>
                    </a:srgbClr>
                  </a:outerShdw>
                </a:effectLst>
              </a:rPr>
              <a:t>Feed ID</a:t>
            </a:r>
          </a:p>
          <a:p>
            <a:pPr algn="ctr"/>
            <a:r>
              <a:rPr lang="en-US" sz="4800" b="1" dirty="0" smtClean="0">
                <a:solidFill>
                  <a:srgbClr val="0000FF"/>
                </a:solidFill>
                <a:effectLst>
                  <a:outerShdw blurRad="38100" dist="38100" dir="2700000" algn="tl">
                    <a:srgbClr val="000000">
                      <a:alpha val="43137"/>
                    </a:srgbClr>
                  </a:outerShdw>
                </a:effectLst>
              </a:rPr>
              <a:t>Minute-To-Win-It Challenge</a:t>
            </a:r>
            <a:endParaRPr lang="en-US" sz="4800" b="1" dirty="0">
              <a:solidFill>
                <a:srgbClr val="0000FF"/>
              </a:solidFill>
              <a:effectLst>
                <a:outerShdw blurRad="38100" dist="38100" dir="2700000" algn="tl">
                  <a:srgbClr val="000000">
                    <a:alpha val="43137"/>
                  </a:srgbClr>
                </a:outerShdw>
              </a:effectLst>
            </a:endParaRPr>
          </a:p>
        </p:txBody>
      </p:sp>
      <p:sp>
        <p:nvSpPr>
          <p:cNvPr id="2" name="Rectangle 1"/>
          <p:cNvSpPr/>
          <p:nvPr/>
        </p:nvSpPr>
        <p:spPr>
          <a:xfrm>
            <a:off x="263483" y="2158048"/>
            <a:ext cx="6775533" cy="584775"/>
          </a:xfrm>
          <a:prstGeom prst="rect">
            <a:avLst/>
          </a:prstGeom>
        </p:spPr>
        <p:txBody>
          <a:bodyPr wrap="square">
            <a:spAutoFit/>
          </a:bodyPr>
          <a:lstStyle/>
          <a:p>
            <a:pPr algn="ctr"/>
            <a:r>
              <a:rPr lang="en-US" sz="3200" b="1" dirty="0" smtClean="0">
                <a:effectLst>
                  <a:outerShdw blurRad="38100" dist="38100" dir="2700000" algn="tl">
                    <a:srgbClr val="000000">
                      <a:alpha val="43137"/>
                    </a:srgbClr>
                  </a:outerShdw>
                </a:effectLst>
                <a:latin typeface="Times New Roman" pitchFamily="18" charset="0"/>
                <a:cs typeface="Times New Roman" pitchFamily="18" charset="0"/>
              </a:rPr>
              <a:t>Challenge #4</a:t>
            </a:r>
            <a:endParaRPr lang="en-US" sz="3200" b="1" dirty="0">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3" name="TextBox 2"/>
          <p:cNvSpPr txBox="1"/>
          <p:nvPr/>
        </p:nvSpPr>
        <p:spPr>
          <a:xfrm>
            <a:off x="76200" y="3109079"/>
            <a:ext cx="6775533" cy="3139321"/>
          </a:xfrm>
          <a:prstGeom prst="rect">
            <a:avLst/>
          </a:prstGeom>
          <a:noFill/>
        </p:spPr>
        <p:txBody>
          <a:bodyPr wrap="square" rtlCol="0">
            <a:spAutoFit/>
          </a:bodyPr>
          <a:lstStyle/>
          <a:p>
            <a:r>
              <a:rPr lang="en-US" b="1" dirty="0" smtClean="0">
                <a:latin typeface="Times New Roman" pitchFamily="18" charset="0"/>
                <a:cs typeface="Times New Roman" pitchFamily="18" charset="0"/>
              </a:rPr>
              <a:t>Team Member 1:</a:t>
            </a:r>
          </a:p>
          <a:p>
            <a:endParaRPr lang="en-US" b="1" dirty="0">
              <a:latin typeface="Times New Roman" pitchFamily="18" charset="0"/>
              <a:cs typeface="Times New Roman" pitchFamily="18" charset="0"/>
            </a:endParaRPr>
          </a:p>
          <a:p>
            <a:endParaRPr lang="en-US" b="1" dirty="0">
              <a:latin typeface="Times New Roman" pitchFamily="18" charset="0"/>
              <a:cs typeface="Times New Roman" pitchFamily="18" charset="0"/>
            </a:endParaRPr>
          </a:p>
          <a:p>
            <a:endParaRPr lang="en-US" b="1" dirty="0" smtClean="0">
              <a:latin typeface="Times New Roman" pitchFamily="18" charset="0"/>
              <a:cs typeface="Times New Roman" pitchFamily="18" charset="0"/>
            </a:endParaRPr>
          </a:p>
          <a:p>
            <a:endParaRPr lang="en-US" b="1" dirty="0">
              <a:latin typeface="Times New Roman" pitchFamily="18" charset="0"/>
              <a:cs typeface="Times New Roman" pitchFamily="18" charset="0"/>
            </a:endParaRPr>
          </a:p>
          <a:p>
            <a:r>
              <a:rPr lang="en-US" b="1" dirty="0" smtClean="0">
                <a:latin typeface="Times New Roman" pitchFamily="18" charset="0"/>
                <a:cs typeface="Times New Roman" pitchFamily="18" charset="0"/>
              </a:rPr>
              <a:t>Team Member 2:</a:t>
            </a:r>
          </a:p>
          <a:p>
            <a:endParaRPr lang="en-US" b="1" dirty="0" smtClean="0">
              <a:latin typeface="Times New Roman" pitchFamily="18" charset="0"/>
              <a:cs typeface="Times New Roman" pitchFamily="18" charset="0"/>
            </a:endParaRPr>
          </a:p>
          <a:p>
            <a:endParaRPr lang="en-US" b="1" dirty="0">
              <a:latin typeface="Times New Roman" pitchFamily="18" charset="0"/>
              <a:cs typeface="Times New Roman" pitchFamily="18" charset="0"/>
            </a:endParaRPr>
          </a:p>
          <a:p>
            <a:endParaRPr lang="en-US" b="1" dirty="0" smtClean="0">
              <a:latin typeface="Times New Roman" pitchFamily="18" charset="0"/>
              <a:cs typeface="Times New Roman" pitchFamily="18" charset="0"/>
            </a:endParaRPr>
          </a:p>
          <a:p>
            <a:endParaRPr lang="en-US" b="1" dirty="0">
              <a:latin typeface="Times New Roman" pitchFamily="18" charset="0"/>
              <a:cs typeface="Times New Roman" pitchFamily="18" charset="0"/>
            </a:endParaRPr>
          </a:p>
          <a:p>
            <a:r>
              <a:rPr lang="en-US" b="1" dirty="0" smtClean="0">
                <a:latin typeface="Times New Roman" pitchFamily="18" charset="0"/>
                <a:cs typeface="Times New Roman" pitchFamily="18" charset="0"/>
              </a:rPr>
              <a:t>Team Member 3:</a:t>
            </a:r>
            <a:endParaRPr lang="en-US" b="1" dirty="0">
              <a:latin typeface="Times New Roman" pitchFamily="18" charset="0"/>
              <a:cs typeface="Times New Roman" pitchFamily="18" charset="0"/>
            </a:endParaRPr>
          </a:p>
        </p:txBody>
      </p:sp>
      <p:sp>
        <p:nvSpPr>
          <p:cNvPr id="7" name="TextBox 6"/>
          <p:cNvSpPr txBox="1"/>
          <p:nvPr/>
        </p:nvSpPr>
        <p:spPr>
          <a:xfrm>
            <a:off x="1828800" y="2895600"/>
            <a:ext cx="5410200" cy="954107"/>
          </a:xfrm>
          <a:prstGeom prst="rect">
            <a:avLst/>
          </a:prstGeom>
          <a:noFill/>
        </p:spPr>
        <p:txBody>
          <a:bodyPr wrap="square" rtlCol="0">
            <a:spAutoFit/>
          </a:bodyPr>
          <a:lstStyle/>
          <a:p>
            <a:pPr algn="ctr"/>
            <a:r>
              <a:rPr lang="en-US" sz="2800" dirty="0" smtClean="0">
                <a:solidFill>
                  <a:srgbClr val="FF0000"/>
                </a:solidFill>
                <a:latin typeface="Times New Roman" pitchFamily="18" charset="0"/>
                <a:cs typeface="Times New Roman" pitchFamily="18" charset="0"/>
              </a:rPr>
              <a:t>Touch 2 feeds that have been processed by rolling them</a:t>
            </a:r>
            <a:endParaRPr lang="en-US" sz="2800" dirty="0">
              <a:solidFill>
                <a:srgbClr val="FF0000"/>
              </a:solidFill>
              <a:latin typeface="Times New Roman" pitchFamily="18" charset="0"/>
              <a:cs typeface="Times New Roman" pitchFamily="18" charset="0"/>
            </a:endParaRPr>
          </a:p>
        </p:txBody>
      </p:sp>
      <p:sp>
        <p:nvSpPr>
          <p:cNvPr id="15" name="TextBox 14"/>
          <p:cNvSpPr txBox="1"/>
          <p:nvPr/>
        </p:nvSpPr>
        <p:spPr>
          <a:xfrm>
            <a:off x="1905000" y="4201685"/>
            <a:ext cx="5334000" cy="954107"/>
          </a:xfrm>
          <a:prstGeom prst="rect">
            <a:avLst/>
          </a:prstGeom>
          <a:noFill/>
        </p:spPr>
        <p:txBody>
          <a:bodyPr wrap="square" rtlCol="0">
            <a:spAutoFit/>
          </a:bodyPr>
          <a:lstStyle/>
          <a:p>
            <a:pPr algn="ctr"/>
            <a:r>
              <a:rPr lang="en-US" sz="2800" dirty="0" smtClean="0">
                <a:solidFill>
                  <a:srgbClr val="FF0000"/>
                </a:solidFill>
                <a:latin typeface="Times New Roman" pitchFamily="18" charset="0"/>
                <a:cs typeface="Times New Roman" pitchFamily="18" charset="0"/>
              </a:rPr>
              <a:t>On the board, list 3 different feeds that come from the corn plant</a:t>
            </a:r>
            <a:endParaRPr lang="en-US" sz="2800" dirty="0">
              <a:solidFill>
                <a:srgbClr val="FF0000"/>
              </a:solidFill>
              <a:latin typeface="Times New Roman" pitchFamily="18" charset="0"/>
              <a:cs typeface="Times New Roman" pitchFamily="18" charset="0"/>
            </a:endParaRPr>
          </a:p>
        </p:txBody>
      </p:sp>
      <p:sp>
        <p:nvSpPr>
          <p:cNvPr id="16" name="TextBox 15"/>
          <p:cNvSpPr txBox="1"/>
          <p:nvPr/>
        </p:nvSpPr>
        <p:spPr>
          <a:xfrm>
            <a:off x="1935480" y="5693838"/>
            <a:ext cx="5334000" cy="1200329"/>
          </a:xfrm>
          <a:prstGeom prst="rect">
            <a:avLst/>
          </a:prstGeom>
          <a:noFill/>
        </p:spPr>
        <p:txBody>
          <a:bodyPr wrap="square" rtlCol="0">
            <a:spAutoFit/>
          </a:bodyPr>
          <a:lstStyle/>
          <a:p>
            <a:pPr algn="ctr"/>
            <a:r>
              <a:rPr lang="en-US" sz="2400" dirty="0" smtClean="0">
                <a:solidFill>
                  <a:srgbClr val="FF0000"/>
                </a:solidFill>
                <a:latin typeface="Times New Roman" pitchFamily="18" charset="0"/>
                <a:cs typeface="Times New Roman" pitchFamily="18" charset="0"/>
              </a:rPr>
              <a:t>On the board, correctly spell the name of the feed that is a by-product of the same plant that made your t-shirt</a:t>
            </a:r>
            <a:endParaRPr lang="en-US" sz="2400"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36085138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xmlns:p14="http://schemas.microsoft.com/office/powerpoint/2010/main" spd="slow">
        <p:split orient="vert"/>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500" fill="hold"/>
                                        <p:tgtEl>
                                          <p:spTgt spid="16"/>
                                        </p:tgtEl>
                                        <p:attrNameLst>
                                          <p:attrName>ppt_x</p:attrName>
                                        </p:attrNameLst>
                                      </p:cBhvr>
                                      <p:tavLst>
                                        <p:tav tm="0">
                                          <p:val>
                                            <p:strVal val="#ppt_x"/>
                                          </p:val>
                                        </p:tav>
                                        <p:tav tm="100000">
                                          <p:val>
                                            <p:strVal val="#ppt_x"/>
                                          </p:val>
                                        </p:tav>
                                      </p:tavLst>
                                    </p:anim>
                                    <p:anim calcmode="lin" valueType="num">
                                      <p:cBhvr additive="base">
                                        <p:cTn id="1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5" grpId="0"/>
      <p:bldP spid="1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0"/>
            <a:ext cx="4321376" cy="369332"/>
          </a:xfrm>
          <a:prstGeom prst="rect">
            <a:avLst/>
          </a:prstGeom>
        </p:spPr>
        <p:txBody>
          <a:bodyPr wrap="none">
            <a:spAutoFit/>
          </a:bodyPr>
          <a:lstStyle/>
          <a:p>
            <a:pPr algn="ctr"/>
            <a:r>
              <a:rPr lang="en-US" dirty="0" smtClean="0">
                <a:latin typeface="Bodoni MT" pitchFamily="18" charset="0"/>
                <a:cs typeface="Vrinda" pitchFamily="2" charset="0"/>
              </a:rPr>
              <a:t>A.  List essential nutrients &amp; their function</a:t>
            </a:r>
          </a:p>
        </p:txBody>
      </p:sp>
      <p:sp>
        <p:nvSpPr>
          <p:cNvPr id="12" name="Text Box 2"/>
          <p:cNvSpPr txBox="1">
            <a:spLocks noChangeArrowheads="1"/>
          </p:cNvSpPr>
          <p:nvPr/>
        </p:nvSpPr>
        <p:spPr bwMode="auto">
          <a:xfrm>
            <a:off x="0" y="457200"/>
            <a:ext cx="7327900" cy="1754326"/>
          </a:xfrm>
          <a:prstGeom prst="rect">
            <a:avLst/>
          </a:prstGeom>
          <a:noFill/>
          <a:ln w="9525">
            <a:noFill/>
            <a:miter lim="800000"/>
            <a:headEnd/>
            <a:tailEnd/>
          </a:ln>
          <a:effectLst/>
        </p:spPr>
        <p:txBody>
          <a:bodyPr>
            <a:spAutoFit/>
          </a:bodyPr>
          <a:lstStyle/>
          <a:p>
            <a:pPr algn="ctr"/>
            <a:r>
              <a:rPr lang="en-US" sz="5400" b="1" dirty="0">
                <a:solidFill>
                  <a:srgbClr val="0000FF"/>
                </a:solidFill>
                <a:effectLst>
                  <a:outerShdw blurRad="38100" dist="38100" dir="2700000" algn="tl">
                    <a:srgbClr val="000000">
                      <a:alpha val="43137"/>
                    </a:srgbClr>
                  </a:outerShdw>
                </a:effectLst>
              </a:rPr>
              <a:t>The Six </a:t>
            </a:r>
            <a:r>
              <a:rPr lang="en-US" sz="5400" b="1" dirty="0" smtClean="0">
                <a:solidFill>
                  <a:srgbClr val="0000FF"/>
                </a:solidFill>
                <a:effectLst>
                  <a:outerShdw blurRad="38100" dist="38100" dir="2700000" algn="tl">
                    <a:srgbClr val="000000">
                      <a:alpha val="43137"/>
                    </a:srgbClr>
                  </a:outerShdw>
                </a:effectLst>
              </a:rPr>
              <a:t>Essential Nutrients</a:t>
            </a:r>
            <a:endParaRPr lang="en-US" sz="5400" b="1" dirty="0">
              <a:solidFill>
                <a:srgbClr val="0000FF"/>
              </a:solidFill>
              <a:effectLst>
                <a:outerShdw blurRad="38100" dist="38100" dir="2700000" algn="tl">
                  <a:srgbClr val="000000">
                    <a:alpha val="43137"/>
                  </a:srgbClr>
                </a:outerShdw>
              </a:effectLst>
            </a:endParaRPr>
          </a:p>
        </p:txBody>
      </p:sp>
      <p:sp>
        <p:nvSpPr>
          <p:cNvPr id="13" name="Text Box 3"/>
          <p:cNvSpPr txBox="1">
            <a:spLocks noChangeArrowheads="1"/>
          </p:cNvSpPr>
          <p:nvPr/>
        </p:nvSpPr>
        <p:spPr bwMode="auto">
          <a:xfrm>
            <a:off x="228600" y="2438400"/>
            <a:ext cx="3237746" cy="3693319"/>
          </a:xfrm>
          <a:prstGeom prst="rect">
            <a:avLst/>
          </a:prstGeom>
          <a:noFill/>
          <a:ln w="9525">
            <a:noFill/>
            <a:miter lim="800000"/>
            <a:headEnd/>
            <a:tailEnd/>
          </a:ln>
          <a:effectLst/>
        </p:spPr>
        <p:txBody>
          <a:bodyPr wrap="none">
            <a:spAutoFit/>
          </a:bodyPr>
          <a:lstStyle/>
          <a:p>
            <a:pPr>
              <a:buFontTx/>
              <a:buChar char="•"/>
            </a:pPr>
            <a:r>
              <a:rPr lang="en-US" sz="3600" dirty="0"/>
              <a:t> Protein</a:t>
            </a:r>
          </a:p>
          <a:p>
            <a:pPr>
              <a:buFontTx/>
              <a:buChar char="•"/>
            </a:pPr>
            <a:r>
              <a:rPr lang="en-US" sz="3600" dirty="0"/>
              <a:t> Carbohydrates</a:t>
            </a:r>
          </a:p>
          <a:p>
            <a:pPr>
              <a:buFontTx/>
              <a:buChar char="•"/>
            </a:pPr>
            <a:r>
              <a:rPr lang="en-US" sz="3600" dirty="0"/>
              <a:t> Fats</a:t>
            </a:r>
          </a:p>
          <a:p>
            <a:pPr>
              <a:buFontTx/>
              <a:buChar char="•"/>
            </a:pPr>
            <a:r>
              <a:rPr lang="en-US" sz="3600" dirty="0"/>
              <a:t> Minerals</a:t>
            </a:r>
          </a:p>
          <a:p>
            <a:pPr>
              <a:buFontTx/>
              <a:buChar char="•"/>
            </a:pPr>
            <a:r>
              <a:rPr lang="en-US" sz="3600" dirty="0"/>
              <a:t> Vitamins</a:t>
            </a:r>
          </a:p>
          <a:p>
            <a:pPr>
              <a:buFontTx/>
              <a:buChar char="•"/>
            </a:pPr>
            <a:r>
              <a:rPr lang="en-US" sz="3600" dirty="0"/>
              <a:t> Water</a:t>
            </a:r>
          </a:p>
          <a:p>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xmlns:p14="http://schemas.microsoft.com/office/powerpoint/2010/main" spd="slow">
        <p:split orient="vert"/>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0-#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iterate type="wd">
                                    <p:tmPct val="100000"/>
                                  </p:iterate>
                                  <p:childTnLst>
                                    <p:set>
                                      <p:cBhvr>
                                        <p:cTn id="12" dur="1" fill="hold">
                                          <p:stCondLst>
                                            <p:cond delay="0"/>
                                          </p:stCondLst>
                                        </p:cTn>
                                        <p:tgtEl>
                                          <p:spTgt spid="13"/>
                                        </p:tgtEl>
                                        <p:attrNameLst>
                                          <p:attrName>style.visibility</p:attrName>
                                        </p:attrNameLst>
                                      </p:cBhvr>
                                      <p:to>
                                        <p:strVal val="visible"/>
                                      </p:to>
                                    </p:set>
                                    <p:animEffect transition="in" filter="barn(inVertical)">
                                      <p:cBhvr>
                                        <p:cTn id="13" dur="3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utoUpdateAnimBg="0"/>
      <p:bldP spid="13" grpId="0" autoUpdateAnimBg="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p:cNvPicPr>
            <a:picLocks noChangeAspect="1" noChangeArrowheads="1"/>
          </p:cNvPicPr>
          <p:nvPr/>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1447800" y="2340864"/>
            <a:ext cx="4578167" cy="37474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tangle 8"/>
          <p:cNvSpPr/>
          <p:nvPr/>
        </p:nvSpPr>
        <p:spPr>
          <a:xfrm>
            <a:off x="0" y="0"/>
            <a:ext cx="4711867" cy="369332"/>
          </a:xfrm>
          <a:prstGeom prst="rect">
            <a:avLst/>
          </a:prstGeom>
        </p:spPr>
        <p:txBody>
          <a:bodyPr wrap="none">
            <a:spAutoFit/>
          </a:bodyPr>
          <a:lstStyle/>
          <a:p>
            <a:r>
              <a:rPr lang="en-US" dirty="0">
                <a:latin typeface="Bodoni MT" pitchFamily="18" charset="0"/>
                <a:cs typeface="Vrinda" pitchFamily="2" charset="0"/>
              </a:rPr>
              <a:t>C. Classify feed types and identify animal feeds</a:t>
            </a:r>
          </a:p>
        </p:txBody>
      </p:sp>
      <p:sp>
        <p:nvSpPr>
          <p:cNvPr id="12" name="Text Box 2"/>
          <p:cNvSpPr txBox="1">
            <a:spLocks noChangeArrowheads="1"/>
          </p:cNvSpPr>
          <p:nvPr/>
        </p:nvSpPr>
        <p:spPr bwMode="auto">
          <a:xfrm>
            <a:off x="-12700" y="3572"/>
            <a:ext cx="7327900" cy="2185214"/>
          </a:xfrm>
          <a:prstGeom prst="rect">
            <a:avLst/>
          </a:prstGeom>
          <a:noFill/>
          <a:ln w="9525">
            <a:noFill/>
            <a:miter lim="800000"/>
            <a:headEnd/>
            <a:tailEnd/>
          </a:ln>
          <a:effectLst/>
        </p:spPr>
        <p:txBody>
          <a:bodyPr>
            <a:spAutoFit/>
          </a:bodyPr>
          <a:lstStyle/>
          <a:p>
            <a:pPr algn="ctr"/>
            <a:r>
              <a:rPr lang="en-US" sz="8800" b="1" dirty="0" smtClean="0">
                <a:solidFill>
                  <a:srgbClr val="0000FF"/>
                </a:solidFill>
                <a:effectLst>
                  <a:outerShdw blurRad="38100" dist="38100" dir="2700000" algn="tl">
                    <a:srgbClr val="000000">
                      <a:alpha val="43137"/>
                    </a:srgbClr>
                  </a:outerShdw>
                </a:effectLst>
              </a:rPr>
              <a:t>Feed ID</a:t>
            </a:r>
          </a:p>
          <a:p>
            <a:pPr algn="ctr"/>
            <a:r>
              <a:rPr lang="en-US" sz="4800" b="1" dirty="0" smtClean="0">
                <a:solidFill>
                  <a:srgbClr val="0000FF"/>
                </a:solidFill>
                <a:effectLst>
                  <a:outerShdw blurRad="38100" dist="38100" dir="2700000" algn="tl">
                    <a:srgbClr val="000000">
                      <a:alpha val="43137"/>
                    </a:srgbClr>
                  </a:outerShdw>
                </a:effectLst>
              </a:rPr>
              <a:t>Minute-To-Win-It Challenge</a:t>
            </a:r>
            <a:endParaRPr lang="en-US" sz="4800" b="1" dirty="0">
              <a:solidFill>
                <a:srgbClr val="0000FF"/>
              </a:solidFill>
              <a:effectLst>
                <a:outerShdw blurRad="38100" dist="38100" dir="2700000" algn="tl">
                  <a:srgbClr val="000000">
                    <a:alpha val="43137"/>
                  </a:srgbClr>
                </a:outerShdw>
              </a:effectLst>
            </a:endParaRPr>
          </a:p>
        </p:txBody>
      </p:sp>
      <p:sp>
        <p:nvSpPr>
          <p:cNvPr id="2" name="Rectangle 1"/>
          <p:cNvSpPr/>
          <p:nvPr/>
        </p:nvSpPr>
        <p:spPr>
          <a:xfrm>
            <a:off x="263483" y="2158048"/>
            <a:ext cx="6775533" cy="584775"/>
          </a:xfrm>
          <a:prstGeom prst="rect">
            <a:avLst/>
          </a:prstGeom>
        </p:spPr>
        <p:txBody>
          <a:bodyPr wrap="square">
            <a:spAutoFit/>
          </a:bodyPr>
          <a:lstStyle/>
          <a:p>
            <a:pPr algn="ctr"/>
            <a:r>
              <a:rPr lang="en-US" sz="3200" b="1" dirty="0" smtClean="0">
                <a:effectLst>
                  <a:outerShdw blurRad="38100" dist="38100" dir="2700000" algn="tl">
                    <a:srgbClr val="000000">
                      <a:alpha val="43137"/>
                    </a:srgbClr>
                  </a:outerShdw>
                </a:effectLst>
                <a:latin typeface="Times New Roman" pitchFamily="18" charset="0"/>
                <a:cs typeface="Times New Roman" pitchFamily="18" charset="0"/>
              </a:rPr>
              <a:t>Challenge #5</a:t>
            </a:r>
            <a:endParaRPr lang="en-US" sz="3200" b="1" dirty="0">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3" name="TextBox 2"/>
          <p:cNvSpPr txBox="1"/>
          <p:nvPr/>
        </p:nvSpPr>
        <p:spPr>
          <a:xfrm>
            <a:off x="76200" y="3109079"/>
            <a:ext cx="6775533" cy="3139321"/>
          </a:xfrm>
          <a:prstGeom prst="rect">
            <a:avLst/>
          </a:prstGeom>
          <a:noFill/>
        </p:spPr>
        <p:txBody>
          <a:bodyPr wrap="square" rtlCol="0">
            <a:spAutoFit/>
          </a:bodyPr>
          <a:lstStyle/>
          <a:p>
            <a:r>
              <a:rPr lang="en-US" b="1" dirty="0" smtClean="0">
                <a:latin typeface="Times New Roman" pitchFamily="18" charset="0"/>
                <a:cs typeface="Times New Roman" pitchFamily="18" charset="0"/>
              </a:rPr>
              <a:t>Team Member 1:</a:t>
            </a:r>
          </a:p>
          <a:p>
            <a:endParaRPr lang="en-US" b="1" dirty="0">
              <a:latin typeface="Times New Roman" pitchFamily="18" charset="0"/>
              <a:cs typeface="Times New Roman" pitchFamily="18" charset="0"/>
            </a:endParaRPr>
          </a:p>
          <a:p>
            <a:endParaRPr lang="en-US" b="1" dirty="0">
              <a:latin typeface="Times New Roman" pitchFamily="18" charset="0"/>
              <a:cs typeface="Times New Roman" pitchFamily="18" charset="0"/>
            </a:endParaRPr>
          </a:p>
          <a:p>
            <a:endParaRPr lang="en-US" b="1" dirty="0" smtClean="0">
              <a:latin typeface="Times New Roman" pitchFamily="18" charset="0"/>
              <a:cs typeface="Times New Roman" pitchFamily="18" charset="0"/>
            </a:endParaRPr>
          </a:p>
          <a:p>
            <a:endParaRPr lang="en-US" b="1" dirty="0">
              <a:latin typeface="Times New Roman" pitchFamily="18" charset="0"/>
              <a:cs typeface="Times New Roman" pitchFamily="18" charset="0"/>
            </a:endParaRPr>
          </a:p>
          <a:p>
            <a:r>
              <a:rPr lang="en-US" b="1" dirty="0" smtClean="0">
                <a:latin typeface="Times New Roman" pitchFamily="18" charset="0"/>
                <a:cs typeface="Times New Roman" pitchFamily="18" charset="0"/>
              </a:rPr>
              <a:t>Team Member 2:</a:t>
            </a:r>
          </a:p>
          <a:p>
            <a:endParaRPr lang="en-US" b="1" dirty="0" smtClean="0">
              <a:latin typeface="Times New Roman" pitchFamily="18" charset="0"/>
              <a:cs typeface="Times New Roman" pitchFamily="18" charset="0"/>
            </a:endParaRPr>
          </a:p>
          <a:p>
            <a:endParaRPr lang="en-US" b="1" dirty="0">
              <a:latin typeface="Times New Roman" pitchFamily="18" charset="0"/>
              <a:cs typeface="Times New Roman" pitchFamily="18" charset="0"/>
            </a:endParaRPr>
          </a:p>
          <a:p>
            <a:endParaRPr lang="en-US" b="1" dirty="0" smtClean="0">
              <a:latin typeface="Times New Roman" pitchFamily="18" charset="0"/>
              <a:cs typeface="Times New Roman" pitchFamily="18" charset="0"/>
            </a:endParaRPr>
          </a:p>
          <a:p>
            <a:endParaRPr lang="en-US" b="1" dirty="0">
              <a:latin typeface="Times New Roman" pitchFamily="18" charset="0"/>
              <a:cs typeface="Times New Roman" pitchFamily="18" charset="0"/>
            </a:endParaRPr>
          </a:p>
          <a:p>
            <a:r>
              <a:rPr lang="en-US" b="1" dirty="0" smtClean="0">
                <a:latin typeface="Times New Roman" pitchFamily="18" charset="0"/>
                <a:cs typeface="Times New Roman" pitchFamily="18" charset="0"/>
              </a:rPr>
              <a:t>Team Member 3:</a:t>
            </a:r>
            <a:endParaRPr lang="en-US" b="1" dirty="0">
              <a:latin typeface="Times New Roman" pitchFamily="18" charset="0"/>
              <a:cs typeface="Times New Roman" pitchFamily="18" charset="0"/>
            </a:endParaRPr>
          </a:p>
        </p:txBody>
      </p:sp>
      <p:sp>
        <p:nvSpPr>
          <p:cNvPr id="7" name="TextBox 6"/>
          <p:cNvSpPr txBox="1"/>
          <p:nvPr/>
        </p:nvSpPr>
        <p:spPr>
          <a:xfrm>
            <a:off x="1828800" y="2895600"/>
            <a:ext cx="5410200" cy="954107"/>
          </a:xfrm>
          <a:prstGeom prst="rect">
            <a:avLst/>
          </a:prstGeom>
          <a:noFill/>
        </p:spPr>
        <p:txBody>
          <a:bodyPr wrap="square" rtlCol="0">
            <a:spAutoFit/>
          </a:bodyPr>
          <a:lstStyle/>
          <a:p>
            <a:pPr algn="ctr"/>
            <a:r>
              <a:rPr lang="en-US" sz="2800" dirty="0" smtClean="0">
                <a:solidFill>
                  <a:srgbClr val="FF0000"/>
                </a:solidFill>
                <a:latin typeface="Times New Roman" pitchFamily="18" charset="0"/>
                <a:cs typeface="Times New Roman" pitchFamily="18" charset="0"/>
              </a:rPr>
              <a:t>Touch the feed that was COOKED as part of the processing</a:t>
            </a:r>
            <a:endParaRPr lang="en-US" sz="2800" dirty="0">
              <a:solidFill>
                <a:srgbClr val="FF0000"/>
              </a:solidFill>
              <a:latin typeface="Times New Roman" pitchFamily="18" charset="0"/>
              <a:cs typeface="Times New Roman" pitchFamily="18" charset="0"/>
            </a:endParaRPr>
          </a:p>
        </p:txBody>
      </p:sp>
      <p:sp>
        <p:nvSpPr>
          <p:cNvPr id="15" name="TextBox 14"/>
          <p:cNvSpPr txBox="1"/>
          <p:nvPr/>
        </p:nvSpPr>
        <p:spPr>
          <a:xfrm>
            <a:off x="1905000" y="4201685"/>
            <a:ext cx="5334000" cy="954107"/>
          </a:xfrm>
          <a:prstGeom prst="rect">
            <a:avLst/>
          </a:prstGeom>
          <a:noFill/>
        </p:spPr>
        <p:txBody>
          <a:bodyPr wrap="square" rtlCol="0">
            <a:spAutoFit/>
          </a:bodyPr>
          <a:lstStyle/>
          <a:p>
            <a:pPr algn="ctr"/>
            <a:r>
              <a:rPr lang="en-US" sz="2800" dirty="0" smtClean="0">
                <a:solidFill>
                  <a:srgbClr val="FF0000"/>
                </a:solidFill>
                <a:latin typeface="Times New Roman" pitchFamily="18" charset="0"/>
                <a:cs typeface="Times New Roman" pitchFamily="18" charset="0"/>
              </a:rPr>
              <a:t>On the board, draw an accurate sketch of a wheat or barley plant</a:t>
            </a:r>
            <a:endParaRPr lang="en-US" sz="2800" dirty="0">
              <a:solidFill>
                <a:srgbClr val="FF0000"/>
              </a:solidFill>
              <a:latin typeface="Times New Roman" pitchFamily="18" charset="0"/>
              <a:cs typeface="Times New Roman" pitchFamily="18" charset="0"/>
            </a:endParaRPr>
          </a:p>
        </p:txBody>
      </p:sp>
      <p:sp>
        <p:nvSpPr>
          <p:cNvPr id="16" name="TextBox 15"/>
          <p:cNvSpPr txBox="1"/>
          <p:nvPr/>
        </p:nvSpPr>
        <p:spPr>
          <a:xfrm>
            <a:off x="1935480" y="5693838"/>
            <a:ext cx="5334000" cy="1200329"/>
          </a:xfrm>
          <a:prstGeom prst="rect">
            <a:avLst/>
          </a:prstGeom>
          <a:noFill/>
        </p:spPr>
        <p:txBody>
          <a:bodyPr wrap="square" rtlCol="0">
            <a:spAutoFit/>
          </a:bodyPr>
          <a:lstStyle/>
          <a:p>
            <a:pPr algn="ctr"/>
            <a:r>
              <a:rPr lang="en-US" sz="2400" dirty="0" smtClean="0">
                <a:solidFill>
                  <a:srgbClr val="FF0000"/>
                </a:solidFill>
                <a:latin typeface="Times New Roman" pitchFamily="18" charset="0"/>
                <a:cs typeface="Times New Roman" pitchFamily="18" charset="0"/>
              </a:rPr>
              <a:t>On the board, draw a picture of a field with the only livestock feed that is eaten directly from the ground.</a:t>
            </a:r>
            <a:endParaRPr lang="en-US" sz="2400"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11446153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xmlns:p14="http://schemas.microsoft.com/office/powerpoint/2010/main" spd="slow">
        <p:split orient="vert"/>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500" fill="hold"/>
                                        <p:tgtEl>
                                          <p:spTgt spid="16"/>
                                        </p:tgtEl>
                                        <p:attrNameLst>
                                          <p:attrName>ppt_x</p:attrName>
                                        </p:attrNameLst>
                                      </p:cBhvr>
                                      <p:tavLst>
                                        <p:tav tm="0">
                                          <p:val>
                                            <p:strVal val="#ppt_x"/>
                                          </p:val>
                                        </p:tav>
                                        <p:tav tm="100000">
                                          <p:val>
                                            <p:strVal val="#ppt_x"/>
                                          </p:val>
                                        </p:tav>
                                      </p:tavLst>
                                    </p:anim>
                                    <p:anim calcmode="lin" valueType="num">
                                      <p:cBhvr additive="base">
                                        <p:cTn id="1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5" grpId="0"/>
      <p:bldP spid="16"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0"/>
            <a:ext cx="4711867" cy="369332"/>
          </a:xfrm>
          <a:prstGeom prst="rect">
            <a:avLst/>
          </a:prstGeom>
        </p:spPr>
        <p:txBody>
          <a:bodyPr wrap="none">
            <a:spAutoFit/>
          </a:bodyPr>
          <a:lstStyle/>
          <a:p>
            <a:r>
              <a:rPr lang="en-US" dirty="0">
                <a:latin typeface="Bodoni MT" pitchFamily="18" charset="0"/>
                <a:cs typeface="Vrinda" pitchFamily="2" charset="0"/>
              </a:rPr>
              <a:t>C. Classify feed types and identify animal feeds</a:t>
            </a:r>
          </a:p>
        </p:txBody>
      </p:sp>
      <p:sp>
        <p:nvSpPr>
          <p:cNvPr id="12" name="Text Box 2"/>
          <p:cNvSpPr txBox="1">
            <a:spLocks noChangeArrowheads="1"/>
          </p:cNvSpPr>
          <p:nvPr/>
        </p:nvSpPr>
        <p:spPr bwMode="auto">
          <a:xfrm>
            <a:off x="-12700" y="3572"/>
            <a:ext cx="7327900" cy="2185214"/>
          </a:xfrm>
          <a:prstGeom prst="rect">
            <a:avLst/>
          </a:prstGeom>
          <a:noFill/>
          <a:ln w="9525">
            <a:noFill/>
            <a:miter lim="800000"/>
            <a:headEnd/>
            <a:tailEnd/>
          </a:ln>
          <a:effectLst/>
        </p:spPr>
        <p:txBody>
          <a:bodyPr>
            <a:spAutoFit/>
          </a:bodyPr>
          <a:lstStyle/>
          <a:p>
            <a:pPr algn="ctr"/>
            <a:r>
              <a:rPr lang="en-US" sz="8800" b="1" dirty="0" smtClean="0">
                <a:solidFill>
                  <a:srgbClr val="0000FF"/>
                </a:solidFill>
                <a:effectLst>
                  <a:outerShdw blurRad="38100" dist="38100" dir="2700000" algn="tl">
                    <a:srgbClr val="000000">
                      <a:alpha val="43137"/>
                    </a:srgbClr>
                  </a:outerShdw>
                </a:effectLst>
              </a:rPr>
              <a:t>Feed ID</a:t>
            </a:r>
          </a:p>
          <a:p>
            <a:pPr algn="ctr"/>
            <a:r>
              <a:rPr lang="en-US" sz="4800" b="1" dirty="0" smtClean="0">
                <a:solidFill>
                  <a:srgbClr val="0000FF"/>
                </a:solidFill>
                <a:effectLst>
                  <a:outerShdw blurRad="38100" dist="38100" dir="2700000" algn="tl">
                    <a:srgbClr val="000000">
                      <a:alpha val="43137"/>
                    </a:srgbClr>
                  </a:outerShdw>
                </a:effectLst>
              </a:rPr>
              <a:t>Minute-To-Win-It Challenge</a:t>
            </a:r>
            <a:endParaRPr lang="en-US" sz="4800" b="1" dirty="0">
              <a:solidFill>
                <a:srgbClr val="0000FF"/>
              </a:solidFill>
              <a:effectLst>
                <a:outerShdw blurRad="38100" dist="38100" dir="2700000" algn="tl">
                  <a:srgbClr val="000000">
                    <a:alpha val="43137"/>
                  </a:srgbClr>
                </a:outerShdw>
              </a:effectLst>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2340864"/>
            <a:ext cx="4578167" cy="37474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2513261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xmlns:p14="http://schemas.microsoft.com/office/powerpoint/2010/main" spd="slow">
        <p:split orient="vert"/>
      </p:transition>
    </mc:Fallback>
  </mc:AlternateContent>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8305800" cy="307777"/>
          </a:xfrm>
          <a:prstGeom prst="rect">
            <a:avLst/>
          </a:prstGeom>
        </p:spPr>
        <p:txBody>
          <a:bodyPr wrap="square">
            <a:spAutoFit/>
          </a:bodyPr>
          <a:lstStyle/>
          <a:p>
            <a:r>
              <a:rPr lang="en-US" sz="1400" dirty="0" smtClean="0">
                <a:latin typeface="Bodoni MT" pitchFamily="18" charset="0"/>
                <a:cs typeface="Vrinda" pitchFamily="2" charset="0"/>
              </a:rPr>
              <a:t>D.  Compare &amp; contrast common feeds according to species, age, and energy requirements</a:t>
            </a:r>
          </a:p>
        </p:txBody>
      </p:sp>
      <p:sp>
        <p:nvSpPr>
          <p:cNvPr id="8" name="TextBox 7"/>
          <p:cNvSpPr txBox="1"/>
          <p:nvPr/>
        </p:nvSpPr>
        <p:spPr>
          <a:xfrm>
            <a:off x="0" y="304800"/>
            <a:ext cx="7315200" cy="830997"/>
          </a:xfrm>
          <a:prstGeom prst="rect">
            <a:avLst/>
          </a:prstGeom>
          <a:noFill/>
        </p:spPr>
        <p:txBody>
          <a:bodyPr wrap="square" rtlCol="0">
            <a:spAutoFit/>
          </a:bodyPr>
          <a:lstStyle/>
          <a:p>
            <a:pPr algn="ctr"/>
            <a:r>
              <a:rPr lang="en-US" sz="48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Comparing Feeds</a:t>
            </a:r>
            <a:endParaRPr lang="en-US" sz="48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9" name="TextBox 8"/>
          <p:cNvSpPr txBox="1"/>
          <p:nvPr/>
        </p:nvSpPr>
        <p:spPr>
          <a:xfrm>
            <a:off x="533400" y="1348770"/>
            <a:ext cx="6096000" cy="830997"/>
          </a:xfrm>
          <a:prstGeom prst="rect">
            <a:avLst/>
          </a:prstGeom>
          <a:noFill/>
        </p:spPr>
        <p:txBody>
          <a:bodyPr wrap="square" rtlCol="0">
            <a:spAutoFit/>
          </a:bodyPr>
          <a:lstStyle/>
          <a:p>
            <a:pPr algn="ctr"/>
            <a:r>
              <a:rPr lang="en-US" sz="4800" b="1" dirty="0" smtClean="0"/>
              <a:t>How do you choose?</a:t>
            </a:r>
            <a:endParaRPr lang="en-US" sz="3200" dirty="0" smtClean="0"/>
          </a:p>
        </p:txBody>
      </p:sp>
      <p:pic>
        <p:nvPicPr>
          <p:cNvPr id="614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12749"/>
          <a:stretch/>
        </p:blipFill>
        <p:spPr bwMode="auto">
          <a:xfrm>
            <a:off x="268356" y="2290341"/>
            <a:ext cx="6626087" cy="385616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xmlns:p14="http://schemas.microsoft.com/office/powerpoint/2010/main" spd="slow">
        <p:split orient="vert"/>
      </p:transition>
    </mc:Fallback>
  </mc:AlternateContent>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94"/>
          <a:stretch/>
        </p:blipFill>
        <p:spPr bwMode="auto">
          <a:xfrm>
            <a:off x="3276600" y="3730752"/>
            <a:ext cx="2323667" cy="16288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0" y="0"/>
            <a:ext cx="8305800" cy="307777"/>
          </a:xfrm>
          <a:prstGeom prst="rect">
            <a:avLst/>
          </a:prstGeom>
        </p:spPr>
        <p:txBody>
          <a:bodyPr wrap="square">
            <a:spAutoFit/>
          </a:bodyPr>
          <a:lstStyle/>
          <a:p>
            <a:r>
              <a:rPr lang="en-US" sz="1400" dirty="0" smtClean="0">
                <a:latin typeface="Bodoni MT" pitchFamily="18" charset="0"/>
                <a:cs typeface="Vrinda" pitchFamily="2" charset="0"/>
              </a:rPr>
              <a:t>D.  Compare &amp; contrast common feeds according to species, age, and energy requirements</a:t>
            </a:r>
          </a:p>
        </p:txBody>
      </p:sp>
      <p:sp>
        <p:nvSpPr>
          <p:cNvPr id="8" name="TextBox 7"/>
          <p:cNvSpPr txBox="1"/>
          <p:nvPr/>
        </p:nvSpPr>
        <p:spPr>
          <a:xfrm>
            <a:off x="0" y="304800"/>
            <a:ext cx="7315200" cy="830997"/>
          </a:xfrm>
          <a:prstGeom prst="rect">
            <a:avLst/>
          </a:prstGeom>
          <a:noFill/>
        </p:spPr>
        <p:txBody>
          <a:bodyPr wrap="square" rtlCol="0">
            <a:spAutoFit/>
          </a:bodyPr>
          <a:lstStyle/>
          <a:p>
            <a:pPr algn="ctr"/>
            <a:r>
              <a:rPr lang="en-US" sz="48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Comparing Feeds</a:t>
            </a:r>
            <a:endParaRPr lang="en-US" sz="48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12" name="TextBox 11"/>
          <p:cNvSpPr txBox="1"/>
          <p:nvPr/>
        </p:nvSpPr>
        <p:spPr>
          <a:xfrm>
            <a:off x="228600" y="2362200"/>
            <a:ext cx="6858000" cy="1231106"/>
          </a:xfrm>
          <a:prstGeom prst="rect">
            <a:avLst/>
          </a:prstGeom>
          <a:noFill/>
        </p:spPr>
        <p:txBody>
          <a:bodyPr wrap="square" rtlCol="0">
            <a:spAutoFit/>
          </a:bodyPr>
          <a:lstStyle/>
          <a:p>
            <a:pPr algn="ctr"/>
            <a:r>
              <a:rPr lang="en-US" sz="2800" b="1" i="1" dirty="0" smtClean="0">
                <a:solidFill>
                  <a:srgbClr val="FF0000"/>
                </a:solidFill>
              </a:rPr>
              <a:t>What body system has a HUGE impact on what type of feed an animal can digest??</a:t>
            </a:r>
          </a:p>
          <a:p>
            <a:pPr marL="285750" indent="-285750">
              <a:buFont typeface="Arial" pitchFamily="34" charset="0"/>
              <a:buChar char="•"/>
            </a:pPr>
            <a:endParaRPr lang="en-US" dirty="0"/>
          </a:p>
        </p:txBody>
      </p:sp>
      <p:pic>
        <p:nvPicPr>
          <p:cNvPr id="717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1921" y="3911492"/>
            <a:ext cx="1554480" cy="11539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76401" y="4419600"/>
            <a:ext cx="1753474" cy="12537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TextBox 15"/>
          <p:cNvSpPr txBox="1"/>
          <p:nvPr/>
        </p:nvSpPr>
        <p:spPr>
          <a:xfrm>
            <a:off x="3810000" y="5160283"/>
            <a:ext cx="1219200" cy="677108"/>
          </a:xfrm>
          <a:prstGeom prst="rect">
            <a:avLst/>
          </a:prstGeom>
          <a:noFill/>
        </p:spPr>
        <p:txBody>
          <a:bodyPr wrap="square" rtlCol="0">
            <a:spAutoFit/>
          </a:bodyPr>
          <a:lstStyle/>
          <a:p>
            <a:pPr algn="ctr"/>
            <a:r>
              <a:rPr lang="en-US" sz="2000" b="1" i="1" dirty="0" smtClean="0"/>
              <a:t>Avian</a:t>
            </a:r>
          </a:p>
          <a:p>
            <a:pPr marL="285750" indent="-285750">
              <a:buFont typeface="Arial" pitchFamily="34" charset="0"/>
              <a:buChar char="•"/>
            </a:pPr>
            <a:endParaRPr lang="en-US" dirty="0"/>
          </a:p>
        </p:txBody>
      </p:sp>
      <p:sp>
        <p:nvSpPr>
          <p:cNvPr id="17" name="TextBox 16"/>
          <p:cNvSpPr txBox="1"/>
          <p:nvPr/>
        </p:nvSpPr>
        <p:spPr>
          <a:xfrm>
            <a:off x="1943538" y="5500011"/>
            <a:ext cx="1219200" cy="677108"/>
          </a:xfrm>
          <a:prstGeom prst="rect">
            <a:avLst/>
          </a:prstGeom>
          <a:noFill/>
        </p:spPr>
        <p:txBody>
          <a:bodyPr wrap="square" rtlCol="0">
            <a:spAutoFit/>
          </a:bodyPr>
          <a:lstStyle/>
          <a:p>
            <a:pPr algn="ctr"/>
            <a:r>
              <a:rPr lang="en-US" sz="2000" b="1" i="1" dirty="0" smtClean="0"/>
              <a:t>Ruminant</a:t>
            </a:r>
          </a:p>
          <a:p>
            <a:pPr marL="285750" indent="-285750">
              <a:buFont typeface="Arial" pitchFamily="34" charset="0"/>
              <a:buChar char="•"/>
            </a:pPr>
            <a:endParaRPr lang="en-US" dirty="0"/>
          </a:p>
        </p:txBody>
      </p:sp>
      <p:sp>
        <p:nvSpPr>
          <p:cNvPr id="18" name="TextBox 17"/>
          <p:cNvSpPr txBox="1"/>
          <p:nvPr/>
        </p:nvSpPr>
        <p:spPr>
          <a:xfrm>
            <a:off x="438913" y="4897893"/>
            <a:ext cx="1219200" cy="800219"/>
          </a:xfrm>
          <a:prstGeom prst="rect">
            <a:avLst/>
          </a:prstGeom>
          <a:noFill/>
        </p:spPr>
        <p:txBody>
          <a:bodyPr wrap="square" rtlCol="0">
            <a:spAutoFit/>
          </a:bodyPr>
          <a:lstStyle/>
          <a:p>
            <a:pPr algn="ctr"/>
            <a:r>
              <a:rPr lang="en-US" sz="1400" b="1" i="1" dirty="0" smtClean="0"/>
              <a:t>Modified </a:t>
            </a:r>
            <a:r>
              <a:rPr lang="en-US" sz="1400" b="1" i="1" dirty="0" err="1" smtClean="0"/>
              <a:t>Monogastric</a:t>
            </a:r>
            <a:endParaRPr lang="en-US" sz="1400" b="1" i="1" dirty="0" smtClean="0"/>
          </a:p>
          <a:p>
            <a:pPr marL="285750" indent="-285750">
              <a:buFont typeface="Arial" pitchFamily="34" charset="0"/>
              <a:buChar char="•"/>
            </a:pPr>
            <a:endParaRPr lang="en-US" dirty="0"/>
          </a:p>
        </p:txBody>
      </p:sp>
      <p:pic>
        <p:nvPicPr>
          <p:cNvPr id="7173"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607562" y="3946540"/>
            <a:ext cx="1486775" cy="1616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TextBox 19"/>
          <p:cNvSpPr txBox="1"/>
          <p:nvPr/>
        </p:nvSpPr>
        <p:spPr>
          <a:xfrm>
            <a:off x="5600266" y="5493803"/>
            <a:ext cx="1562533" cy="677108"/>
          </a:xfrm>
          <a:prstGeom prst="rect">
            <a:avLst/>
          </a:prstGeom>
          <a:noFill/>
        </p:spPr>
        <p:txBody>
          <a:bodyPr wrap="square" rtlCol="0">
            <a:spAutoFit/>
          </a:bodyPr>
          <a:lstStyle/>
          <a:p>
            <a:pPr algn="ctr"/>
            <a:r>
              <a:rPr lang="en-US" sz="2000" b="1" i="1" dirty="0" err="1" smtClean="0"/>
              <a:t>Monogastric</a:t>
            </a:r>
            <a:endParaRPr lang="en-US" sz="2000" b="1" i="1" dirty="0" smtClean="0"/>
          </a:p>
          <a:p>
            <a:pPr marL="285750" indent="-285750">
              <a:buFont typeface="Arial" pitchFamily="34" charset="0"/>
              <a:buChar char="•"/>
            </a:pPr>
            <a:endParaRPr lang="en-US" dirty="0"/>
          </a:p>
        </p:txBody>
      </p:sp>
    </p:spTree>
    <p:extLst>
      <p:ext uri="{BB962C8B-B14F-4D97-AF65-F5344CB8AC3E}">
        <p14:creationId xmlns:p14="http://schemas.microsoft.com/office/powerpoint/2010/main" val="351633659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xmlns:p14="http://schemas.microsoft.com/office/powerpoint/2010/main" spd="slow">
        <p:split orient="vert"/>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173"/>
                                        </p:tgtEl>
                                        <p:attrNameLst>
                                          <p:attrName>style.visibility</p:attrName>
                                        </p:attrNameLst>
                                      </p:cBhvr>
                                      <p:to>
                                        <p:strVal val="visible"/>
                                      </p:to>
                                    </p:set>
                                    <p:anim calcmode="lin" valueType="num">
                                      <p:cBhvr additive="base">
                                        <p:cTn id="7" dur="500" fill="hold"/>
                                        <p:tgtEl>
                                          <p:spTgt spid="7173"/>
                                        </p:tgtEl>
                                        <p:attrNameLst>
                                          <p:attrName>ppt_x</p:attrName>
                                        </p:attrNameLst>
                                      </p:cBhvr>
                                      <p:tavLst>
                                        <p:tav tm="0">
                                          <p:val>
                                            <p:strVal val="#ppt_x"/>
                                          </p:val>
                                        </p:tav>
                                        <p:tav tm="100000">
                                          <p:val>
                                            <p:strVal val="#ppt_x"/>
                                          </p:val>
                                        </p:tav>
                                      </p:tavLst>
                                    </p:anim>
                                    <p:anim calcmode="lin" valueType="num">
                                      <p:cBhvr additive="base">
                                        <p:cTn id="8" dur="500" fill="hold"/>
                                        <p:tgtEl>
                                          <p:spTgt spid="717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500" fill="hold"/>
                                        <p:tgtEl>
                                          <p:spTgt spid="20"/>
                                        </p:tgtEl>
                                        <p:attrNameLst>
                                          <p:attrName>ppt_x</p:attrName>
                                        </p:attrNameLst>
                                      </p:cBhvr>
                                      <p:tavLst>
                                        <p:tav tm="0">
                                          <p:val>
                                            <p:strVal val="#ppt_x"/>
                                          </p:val>
                                        </p:tav>
                                        <p:tav tm="100000">
                                          <p:val>
                                            <p:strVal val="#ppt_x"/>
                                          </p:val>
                                        </p:tav>
                                      </p:tavLst>
                                    </p:anim>
                                    <p:anim calcmode="lin" valueType="num">
                                      <p:cBhvr additive="base">
                                        <p:cTn id="12" dur="500" fill="hold"/>
                                        <p:tgtEl>
                                          <p:spTgt spid="2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7172"/>
                                        </p:tgtEl>
                                        <p:attrNameLst>
                                          <p:attrName>style.visibility</p:attrName>
                                        </p:attrNameLst>
                                      </p:cBhvr>
                                      <p:to>
                                        <p:strVal val="visible"/>
                                      </p:to>
                                    </p:set>
                                    <p:anim calcmode="lin" valueType="num">
                                      <p:cBhvr additive="base">
                                        <p:cTn id="15" dur="500" fill="hold"/>
                                        <p:tgtEl>
                                          <p:spTgt spid="7172"/>
                                        </p:tgtEl>
                                        <p:attrNameLst>
                                          <p:attrName>ppt_x</p:attrName>
                                        </p:attrNameLst>
                                      </p:cBhvr>
                                      <p:tavLst>
                                        <p:tav tm="0">
                                          <p:val>
                                            <p:strVal val="#ppt_x"/>
                                          </p:val>
                                        </p:tav>
                                        <p:tav tm="100000">
                                          <p:val>
                                            <p:strVal val="#ppt_x"/>
                                          </p:val>
                                        </p:tav>
                                      </p:tavLst>
                                    </p:anim>
                                    <p:anim calcmode="lin" valueType="num">
                                      <p:cBhvr additive="base">
                                        <p:cTn id="16" dur="500" fill="hold"/>
                                        <p:tgtEl>
                                          <p:spTgt spid="7172"/>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ppt_x"/>
                                          </p:val>
                                        </p:tav>
                                        <p:tav tm="100000">
                                          <p:val>
                                            <p:strVal val="#ppt_x"/>
                                          </p:val>
                                        </p:tav>
                                      </p:tavLst>
                                    </p:anim>
                                    <p:anim calcmode="lin" valueType="num">
                                      <p:cBhvr additive="base">
                                        <p:cTn id="20" dur="500" fill="hold"/>
                                        <p:tgtEl>
                                          <p:spTgt spid="16"/>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anim calcmode="lin" valueType="num">
                                      <p:cBhvr additive="base">
                                        <p:cTn id="23" dur="500" fill="hold"/>
                                        <p:tgtEl>
                                          <p:spTgt spid="17"/>
                                        </p:tgtEl>
                                        <p:attrNameLst>
                                          <p:attrName>ppt_x</p:attrName>
                                        </p:attrNameLst>
                                      </p:cBhvr>
                                      <p:tavLst>
                                        <p:tav tm="0">
                                          <p:val>
                                            <p:strVal val="#ppt_x"/>
                                          </p:val>
                                        </p:tav>
                                        <p:tav tm="100000">
                                          <p:val>
                                            <p:strVal val="#ppt_x"/>
                                          </p:val>
                                        </p:tav>
                                      </p:tavLst>
                                    </p:anim>
                                    <p:anim calcmode="lin" valueType="num">
                                      <p:cBhvr additive="base">
                                        <p:cTn id="24" dur="500" fill="hold"/>
                                        <p:tgtEl>
                                          <p:spTgt spid="17"/>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7171"/>
                                        </p:tgtEl>
                                        <p:attrNameLst>
                                          <p:attrName>style.visibility</p:attrName>
                                        </p:attrNameLst>
                                      </p:cBhvr>
                                      <p:to>
                                        <p:strVal val="visible"/>
                                      </p:to>
                                    </p:set>
                                    <p:anim calcmode="lin" valueType="num">
                                      <p:cBhvr additive="base">
                                        <p:cTn id="27" dur="500" fill="hold"/>
                                        <p:tgtEl>
                                          <p:spTgt spid="7171"/>
                                        </p:tgtEl>
                                        <p:attrNameLst>
                                          <p:attrName>ppt_x</p:attrName>
                                        </p:attrNameLst>
                                      </p:cBhvr>
                                      <p:tavLst>
                                        <p:tav tm="0">
                                          <p:val>
                                            <p:strVal val="#ppt_x"/>
                                          </p:val>
                                        </p:tav>
                                        <p:tav tm="100000">
                                          <p:val>
                                            <p:strVal val="#ppt_x"/>
                                          </p:val>
                                        </p:tav>
                                      </p:tavLst>
                                    </p:anim>
                                    <p:anim calcmode="lin" valueType="num">
                                      <p:cBhvr additive="base">
                                        <p:cTn id="28" dur="500" fill="hold"/>
                                        <p:tgtEl>
                                          <p:spTgt spid="7171"/>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7170"/>
                                        </p:tgtEl>
                                        <p:attrNameLst>
                                          <p:attrName>style.visibility</p:attrName>
                                        </p:attrNameLst>
                                      </p:cBhvr>
                                      <p:to>
                                        <p:strVal val="visible"/>
                                      </p:to>
                                    </p:set>
                                    <p:anim calcmode="lin" valueType="num">
                                      <p:cBhvr additive="base">
                                        <p:cTn id="31" dur="500" fill="hold"/>
                                        <p:tgtEl>
                                          <p:spTgt spid="7170"/>
                                        </p:tgtEl>
                                        <p:attrNameLst>
                                          <p:attrName>ppt_x</p:attrName>
                                        </p:attrNameLst>
                                      </p:cBhvr>
                                      <p:tavLst>
                                        <p:tav tm="0">
                                          <p:val>
                                            <p:strVal val="#ppt_x"/>
                                          </p:val>
                                        </p:tav>
                                        <p:tav tm="100000">
                                          <p:val>
                                            <p:strVal val="#ppt_x"/>
                                          </p:val>
                                        </p:tav>
                                      </p:tavLst>
                                    </p:anim>
                                    <p:anim calcmode="lin" valueType="num">
                                      <p:cBhvr additive="base">
                                        <p:cTn id="32" dur="500" fill="hold"/>
                                        <p:tgtEl>
                                          <p:spTgt spid="7170"/>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8"/>
                                        </p:tgtEl>
                                        <p:attrNameLst>
                                          <p:attrName>style.visibility</p:attrName>
                                        </p:attrNameLst>
                                      </p:cBhvr>
                                      <p:to>
                                        <p:strVal val="visible"/>
                                      </p:to>
                                    </p:set>
                                    <p:anim calcmode="lin" valueType="num">
                                      <p:cBhvr additive="base">
                                        <p:cTn id="35" dur="500" fill="hold"/>
                                        <p:tgtEl>
                                          <p:spTgt spid="18"/>
                                        </p:tgtEl>
                                        <p:attrNameLst>
                                          <p:attrName>ppt_x</p:attrName>
                                        </p:attrNameLst>
                                      </p:cBhvr>
                                      <p:tavLst>
                                        <p:tav tm="0">
                                          <p:val>
                                            <p:strVal val="#ppt_x"/>
                                          </p:val>
                                        </p:tav>
                                        <p:tav tm="100000">
                                          <p:val>
                                            <p:strVal val="#ppt_x"/>
                                          </p:val>
                                        </p:tav>
                                      </p:tavLst>
                                    </p:anim>
                                    <p:anim calcmode="lin" valueType="num">
                                      <p:cBhvr additive="base">
                                        <p:cTn id="36"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20"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8305800" cy="307777"/>
          </a:xfrm>
          <a:prstGeom prst="rect">
            <a:avLst/>
          </a:prstGeom>
        </p:spPr>
        <p:txBody>
          <a:bodyPr wrap="square">
            <a:spAutoFit/>
          </a:bodyPr>
          <a:lstStyle/>
          <a:p>
            <a:r>
              <a:rPr lang="en-US" sz="1400" dirty="0" smtClean="0">
                <a:latin typeface="Bodoni MT" pitchFamily="18" charset="0"/>
                <a:cs typeface="Vrinda" pitchFamily="2" charset="0"/>
              </a:rPr>
              <a:t>D.  Compare &amp; contrast common feeds according to species, age, and energy requirements</a:t>
            </a:r>
          </a:p>
        </p:txBody>
      </p:sp>
      <p:sp>
        <p:nvSpPr>
          <p:cNvPr id="8" name="TextBox 7"/>
          <p:cNvSpPr txBox="1"/>
          <p:nvPr/>
        </p:nvSpPr>
        <p:spPr>
          <a:xfrm>
            <a:off x="0" y="304800"/>
            <a:ext cx="7315200" cy="830997"/>
          </a:xfrm>
          <a:prstGeom prst="rect">
            <a:avLst/>
          </a:prstGeom>
          <a:noFill/>
        </p:spPr>
        <p:txBody>
          <a:bodyPr wrap="square" rtlCol="0">
            <a:spAutoFit/>
          </a:bodyPr>
          <a:lstStyle/>
          <a:p>
            <a:pPr algn="ctr"/>
            <a:r>
              <a:rPr lang="en-US" sz="48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Comparing Feeds</a:t>
            </a:r>
            <a:endParaRPr lang="en-US" sz="48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9" name="TextBox 8"/>
          <p:cNvSpPr txBox="1"/>
          <p:nvPr/>
        </p:nvSpPr>
        <p:spPr>
          <a:xfrm>
            <a:off x="152400" y="1227621"/>
            <a:ext cx="6934200" cy="1261884"/>
          </a:xfrm>
          <a:prstGeom prst="rect">
            <a:avLst/>
          </a:prstGeom>
          <a:noFill/>
        </p:spPr>
        <p:txBody>
          <a:bodyPr wrap="square" rtlCol="0">
            <a:spAutoFit/>
          </a:bodyPr>
          <a:lstStyle/>
          <a:p>
            <a:r>
              <a:rPr lang="en-US" sz="2800" dirty="0" smtClean="0"/>
              <a:t>Things to consider…</a:t>
            </a:r>
          </a:p>
          <a:p>
            <a:r>
              <a:rPr lang="en-US" sz="4800" b="1" dirty="0" smtClean="0"/>
              <a:t>	1- Species</a:t>
            </a:r>
            <a:r>
              <a:rPr lang="en-US" sz="3200" dirty="0" smtClean="0"/>
              <a:t>		</a:t>
            </a:r>
          </a:p>
        </p:txBody>
      </p:sp>
      <p:sp>
        <p:nvSpPr>
          <p:cNvPr id="10" name="TextBox 9"/>
          <p:cNvSpPr txBox="1"/>
          <p:nvPr/>
        </p:nvSpPr>
        <p:spPr>
          <a:xfrm>
            <a:off x="533400" y="2590800"/>
            <a:ext cx="6553200" cy="3924151"/>
          </a:xfrm>
          <a:prstGeom prst="rect">
            <a:avLst/>
          </a:prstGeom>
          <a:noFill/>
        </p:spPr>
        <p:txBody>
          <a:bodyPr wrap="square" rtlCol="0">
            <a:spAutoFit/>
          </a:bodyPr>
          <a:lstStyle/>
          <a:p>
            <a:pPr marL="285750" indent="-285750">
              <a:buFont typeface="Arial" pitchFamily="34" charset="0"/>
              <a:buChar char="•"/>
            </a:pPr>
            <a:r>
              <a:rPr lang="en-US" sz="2800" dirty="0" smtClean="0"/>
              <a:t>Premixed feeds are formulated specifically for the nutrient requirements of each species</a:t>
            </a:r>
          </a:p>
          <a:p>
            <a:endParaRPr lang="en-US" sz="2800" dirty="0" smtClean="0"/>
          </a:p>
          <a:p>
            <a:pPr marL="285750" indent="-285750">
              <a:buFont typeface="Arial" pitchFamily="34" charset="0"/>
              <a:buChar char="•"/>
            </a:pPr>
            <a:r>
              <a:rPr lang="en-US" sz="2800" dirty="0" smtClean="0"/>
              <a:t>Type of digestive system determines which feeds an animal can digest</a:t>
            </a:r>
          </a:p>
          <a:p>
            <a:endParaRPr lang="en-US" sz="1500" dirty="0" smtClean="0"/>
          </a:p>
          <a:p>
            <a:pPr marL="742950" lvl="1" indent="-285750">
              <a:buFont typeface="Arial" pitchFamily="34" charset="0"/>
              <a:buChar char="•"/>
            </a:pPr>
            <a:r>
              <a:rPr lang="en-US" sz="2400" dirty="0" smtClean="0"/>
              <a:t>Ruminants can digest roughages</a:t>
            </a:r>
          </a:p>
          <a:p>
            <a:pPr marL="742950" lvl="1" indent="-285750">
              <a:buFont typeface="Arial" pitchFamily="34" charset="0"/>
              <a:buChar char="•"/>
            </a:pPr>
            <a:r>
              <a:rPr lang="en-US" sz="2400" dirty="0" smtClean="0"/>
              <a:t>Monogastrics cannot break down roughage</a:t>
            </a:r>
          </a:p>
          <a:p>
            <a:pPr marL="285750" indent="-285750">
              <a:buFont typeface="Arial" pitchFamily="34" charset="0"/>
              <a:buChar char="•"/>
            </a:pPr>
            <a:endParaRPr lang="en-US" dirty="0"/>
          </a:p>
        </p:txBody>
      </p:sp>
    </p:spTree>
    <p:extLst>
      <p:ext uri="{BB962C8B-B14F-4D97-AF65-F5344CB8AC3E}">
        <p14:creationId xmlns:p14="http://schemas.microsoft.com/office/powerpoint/2010/main" val="272557722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xmlns:p14="http://schemas.microsoft.com/office/powerpoint/2010/main" spd="slow">
        <p:split orient="vert"/>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
                                            <p:txEl>
                                              <p:pRg st="2" end="2"/>
                                            </p:txEl>
                                          </p:spTgt>
                                        </p:tgtEl>
                                        <p:attrNameLst>
                                          <p:attrName>style.visibility</p:attrName>
                                        </p:attrNameLst>
                                      </p:cBhvr>
                                      <p:to>
                                        <p:strVal val="visible"/>
                                      </p:to>
                                    </p:set>
                                    <p:anim calcmode="lin" valueType="num">
                                      <p:cBhvr additive="base">
                                        <p:cTn id="13" dur="500" fill="hold"/>
                                        <p:tgtEl>
                                          <p:spTgt spid="10">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0">
                                            <p:txEl>
                                              <p:pRg st="2" end="2"/>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0">
                                            <p:txEl>
                                              <p:pRg st="4" end="4"/>
                                            </p:txEl>
                                          </p:spTgt>
                                        </p:tgtEl>
                                        <p:attrNameLst>
                                          <p:attrName>style.visibility</p:attrName>
                                        </p:attrNameLst>
                                      </p:cBhvr>
                                      <p:to>
                                        <p:strVal val="visible"/>
                                      </p:to>
                                    </p:set>
                                    <p:anim calcmode="lin" valueType="num">
                                      <p:cBhvr additive="base">
                                        <p:cTn id="17" dur="500" fill="hold"/>
                                        <p:tgtEl>
                                          <p:spTgt spid="10">
                                            <p:txEl>
                                              <p:pRg st="4" end="4"/>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0">
                                            <p:txEl>
                                              <p:pRg st="4" end="4"/>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0">
                                            <p:txEl>
                                              <p:pRg st="5" end="5"/>
                                            </p:txEl>
                                          </p:spTgt>
                                        </p:tgtEl>
                                        <p:attrNameLst>
                                          <p:attrName>style.visibility</p:attrName>
                                        </p:attrNameLst>
                                      </p:cBhvr>
                                      <p:to>
                                        <p:strVal val="visible"/>
                                      </p:to>
                                    </p:set>
                                    <p:anim calcmode="lin" valueType="num">
                                      <p:cBhvr additive="base">
                                        <p:cTn id="21" dur="500" fill="hold"/>
                                        <p:tgtEl>
                                          <p:spTgt spid="10">
                                            <p:txEl>
                                              <p:pRg st="5" end="5"/>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0">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8305800" cy="307777"/>
          </a:xfrm>
          <a:prstGeom prst="rect">
            <a:avLst/>
          </a:prstGeom>
        </p:spPr>
        <p:txBody>
          <a:bodyPr wrap="square">
            <a:spAutoFit/>
          </a:bodyPr>
          <a:lstStyle/>
          <a:p>
            <a:r>
              <a:rPr lang="en-US" sz="1400" dirty="0" smtClean="0">
                <a:latin typeface="Bodoni MT" pitchFamily="18" charset="0"/>
                <a:cs typeface="Vrinda" pitchFamily="2" charset="0"/>
              </a:rPr>
              <a:t>D.  Compare &amp; contrast common feeds according to species, age, and energy requirements</a:t>
            </a:r>
          </a:p>
        </p:txBody>
      </p:sp>
      <p:sp>
        <p:nvSpPr>
          <p:cNvPr id="8" name="TextBox 7"/>
          <p:cNvSpPr txBox="1"/>
          <p:nvPr/>
        </p:nvSpPr>
        <p:spPr>
          <a:xfrm>
            <a:off x="0" y="304800"/>
            <a:ext cx="7315200" cy="830997"/>
          </a:xfrm>
          <a:prstGeom prst="rect">
            <a:avLst/>
          </a:prstGeom>
          <a:noFill/>
        </p:spPr>
        <p:txBody>
          <a:bodyPr wrap="square" rtlCol="0">
            <a:spAutoFit/>
          </a:bodyPr>
          <a:lstStyle/>
          <a:p>
            <a:pPr algn="ctr"/>
            <a:r>
              <a:rPr lang="en-US" sz="48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Comparing Feeds</a:t>
            </a:r>
            <a:endParaRPr lang="en-US" sz="48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9" name="TextBox 8"/>
          <p:cNvSpPr txBox="1"/>
          <p:nvPr/>
        </p:nvSpPr>
        <p:spPr>
          <a:xfrm>
            <a:off x="152400" y="1227621"/>
            <a:ext cx="6934200" cy="1261884"/>
          </a:xfrm>
          <a:prstGeom prst="rect">
            <a:avLst/>
          </a:prstGeom>
          <a:noFill/>
        </p:spPr>
        <p:txBody>
          <a:bodyPr wrap="square" rtlCol="0">
            <a:spAutoFit/>
          </a:bodyPr>
          <a:lstStyle/>
          <a:p>
            <a:r>
              <a:rPr lang="en-US" sz="2800" dirty="0" smtClean="0"/>
              <a:t>Things to consider…</a:t>
            </a:r>
          </a:p>
          <a:p>
            <a:r>
              <a:rPr lang="en-US" sz="4800" b="1" dirty="0" smtClean="0"/>
              <a:t>	2- Age</a:t>
            </a:r>
            <a:r>
              <a:rPr lang="en-US" sz="3200" dirty="0" smtClean="0"/>
              <a:t>		</a:t>
            </a:r>
          </a:p>
        </p:txBody>
      </p:sp>
      <p:sp>
        <p:nvSpPr>
          <p:cNvPr id="10" name="TextBox 9"/>
          <p:cNvSpPr txBox="1"/>
          <p:nvPr/>
        </p:nvSpPr>
        <p:spPr>
          <a:xfrm>
            <a:off x="533400" y="2590800"/>
            <a:ext cx="6553200" cy="800219"/>
          </a:xfrm>
          <a:prstGeom prst="rect">
            <a:avLst/>
          </a:prstGeom>
          <a:noFill/>
        </p:spPr>
        <p:txBody>
          <a:bodyPr wrap="square" rtlCol="0">
            <a:spAutoFit/>
          </a:bodyPr>
          <a:lstStyle/>
          <a:p>
            <a:pPr marL="285750" indent="-285750">
              <a:buFont typeface="Arial" pitchFamily="34" charset="0"/>
              <a:buChar char="•"/>
            </a:pPr>
            <a:r>
              <a:rPr lang="en-US" sz="2800" dirty="0" smtClean="0"/>
              <a:t>Young, Adult, Senior?</a:t>
            </a:r>
          </a:p>
          <a:p>
            <a:pPr marL="285750" indent="-285750">
              <a:buFont typeface="Arial" pitchFamily="34" charset="0"/>
              <a:buChar char="•"/>
            </a:pPr>
            <a:endParaRPr lang="en-US" dirty="0"/>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4404360"/>
            <a:ext cx="2276475" cy="227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17312"/>
          <a:stretch/>
        </p:blipFill>
        <p:spPr bwMode="auto">
          <a:xfrm>
            <a:off x="1865377" y="4222272"/>
            <a:ext cx="1754124" cy="21213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38600" y="3391019"/>
            <a:ext cx="1638300" cy="2419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7" name="Picture 5"/>
          <p:cNvPicPr>
            <a:picLocks noChangeAspect="1" noChangeArrowheads="1"/>
          </p:cNvPicPr>
          <p:nvPr/>
        </p:nvPicPr>
        <p:blipFill rotWithShape="1">
          <a:blip r:embed="rId6">
            <a:extLst>
              <a:ext uri="{28A0092B-C50C-407E-A947-70E740481C1C}">
                <a14:useLocalDpi xmlns:a14="http://schemas.microsoft.com/office/drawing/2010/main" val="0"/>
              </a:ext>
            </a:extLst>
          </a:blip>
          <a:srcRect l="16726" r="16155"/>
          <a:stretch/>
        </p:blipFill>
        <p:spPr bwMode="auto">
          <a:xfrm>
            <a:off x="5635751" y="4413504"/>
            <a:ext cx="1508761" cy="2247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4245248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xmlns:p14="http://schemas.microsoft.com/office/powerpoint/2010/main" spd="slow">
        <p:split orient="vert"/>
      </p:transition>
    </mc:Fallback>
  </mc:AlternateContent>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8305800" cy="307777"/>
          </a:xfrm>
          <a:prstGeom prst="rect">
            <a:avLst/>
          </a:prstGeom>
        </p:spPr>
        <p:txBody>
          <a:bodyPr wrap="square">
            <a:spAutoFit/>
          </a:bodyPr>
          <a:lstStyle/>
          <a:p>
            <a:r>
              <a:rPr lang="en-US" sz="1400" dirty="0" smtClean="0">
                <a:latin typeface="Bodoni MT" pitchFamily="18" charset="0"/>
                <a:cs typeface="Vrinda" pitchFamily="2" charset="0"/>
              </a:rPr>
              <a:t>D.  Compare &amp; contrast common feeds according to species, age, and energy requirements</a:t>
            </a:r>
          </a:p>
        </p:txBody>
      </p:sp>
      <p:sp>
        <p:nvSpPr>
          <p:cNvPr id="8" name="TextBox 7"/>
          <p:cNvSpPr txBox="1"/>
          <p:nvPr/>
        </p:nvSpPr>
        <p:spPr>
          <a:xfrm>
            <a:off x="0" y="304800"/>
            <a:ext cx="7315200" cy="830997"/>
          </a:xfrm>
          <a:prstGeom prst="rect">
            <a:avLst/>
          </a:prstGeom>
          <a:noFill/>
        </p:spPr>
        <p:txBody>
          <a:bodyPr wrap="square" rtlCol="0">
            <a:spAutoFit/>
          </a:bodyPr>
          <a:lstStyle/>
          <a:p>
            <a:pPr algn="ctr"/>
            <a:r>
              <a:rPr lang="en-US" sz="48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Comparing Feeds</a:t>
            </a:r>
            <a:endParaRPr lang="en-US" sz="48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9" name="TextBox 8"/>
          <p:cNvSpPr txBox="1"/>
          <p:nvPr/>
        </p:nvSpPr>
        <p:spPr>
          <a:xfrm>
            <a:off x="152400" y="1227621"/>
            <a:ext cx="6934200" cy="1754326"/>
          </a:xfrm>
          <a:prstGeom prst="rect">
            <a:avLst/>
          </a:prstGeom>
          <a:noFill/>
        </p:spPr>
        <p:txBody>
          <a:bodyPr wrap="square" rtlCol="0">
            <a:spAutoFit/>
          </a:bodyPr>
          <a:lstStyle/>
          <a:p>
            <a:r>
              <a:rPr lang="en-US" sz="2800" dirty="0" smtClean="0"/>
              <a:t>Things to consider…</a:t>
            </a:r>
          </a:p>
          <a:p>
            <a:r>
              <a:rPr lang="en-US" sz="4800" b="1" dirty="0" smtClean="0"/>
              <a:t>	3- Energy Requirement</a:t>
            </a:r>
            <a:r>
              <a:rPr lang="en-US" sz="3200" dirty="0" smtClean="0"/>
              <a:t>		</a:t>
            </a:r>
          </a:p>
        </p:txBody>
      </p:sp>
      <p:sp>
        <p:nvSpPr>
          <p:cNvPr id="10" name="TextBox 9"/>
          <p:cNvSpPr txBox="1"/>
          <p:nvPr/>
        </p:nvSpPr>
        <p:spPr>
          <a:xfrm>
            <a:off x="533400" y="2590800"/>
            <a:ext cx="6553200" cy="1231106"/>
          </a:xfrm>
          <a:prstGeom prst="rect">
            <a:avLst/>
          </a:prstGeom>
          <a:noFill/>
        </p:spPr>
        <p:txBody>
          <a:bodyPr wrap="square" rtlCol="0">
            <a:spAutoFit/>
          </a:bodyPr>
          <a:lstStyle/>
          <a:p>
            <a:pPr marL="285750" indent="-285750">
              <a:buFont typeface="Arial" pitchFamily="34" charset="0"/>
              <a:buChar char="•"/>
            </a:pPr>
            <a:r>
              <a:rPr lang="en-US" sz="2800" dirty="0" smtClean="0"/>
              <a:t>Lactating/Gestation</a:t>
            </a:r>
          </a:p>
          <a:p>
            <a:pPr marL="285750" indent="-285750">
              <a:buFont typeface="Arial" pitchFamily="34" charset="0"/>
              <a:buChar char="•"/>
            </a:pPr>
            <a:r>
              <a:rPr lang="en-US" sz="2800" dirty="0" smtClean="0"/>
              <a:t>Heavy Work</a:t>
            </a:r>
          </a:p>
          <a:p>
            <a:pPr marL="285750" indent="-285750">
              <a:buFont typeface="Arial" pitchFamily="34" charset="0"/>
              <a:buChar char="•"/>
            </a:pPr>
            <a:endParaRPr lang="en-US" dirty="0"/>
          </a:p>
        </p:txBody>
      </p:sp>
      <p:pic>
        <p:nvPicPr>
          <p:cNvPr id="9221" name="Picture 5" descr="http://d6ijmjjighxx4.cloudfront.net/images/large-HillsScienceDietAdultHighEnergyDryDogFood.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60751" y="3124200"/>
            <a:ext cx="4051697" cy="4051698"/>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7800" y="3551517"/>
            <a:ext cx="1752600" cy="33238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904764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xmlns:p14="http://schemas.microsoft.com/office/powerpoint/2010/main" spd="slow">
        <p:split orient="vert"/>
      </p:transition>
    </mc:Fallback>
  </mc:AlternateContent>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8305800" cy="307777"/>
          </a:xfrm>
          <a:prstGeom prst="rect">
            <a:avLst/>
          </a:prstGeom>
        </p:spPr>
        <p:txBody>
          <a:bodyPr wrap="square">
            <a:spAutoFit/>
          </a:bodyPr>
          <a:lstStyle/>
          <a:p>
            <a:r>
              <a:rPr lang="en-US" sz="1400" dirty="0" smtClean="0">
                <a:latin typeface="Bodoni MT" pitchFamily="18" charset="0"/>
                <a:cs typeface="Vrinda" pitchFamily="2" charset="0"/>
              </a:rPr>
              <a:t>D.  Compare &amp; contrast common feeds according to species, age, and energy requirements</a:t>
            </a:r>
          </a:p>
        </p:txBody>
      </p:sp>
      <p:sp>
        <p:nvSpPr>
          <p:cNvPr id="8" name="TextBox 7"/>
          <p:cNvSpPr txBox="1"/>
          <p:nvPr/>
        </p:nvSpPr>
        <p:spPr>
          <a:xfrm>
            <a:off x="0" y="2316540"/>
            <a:ext cx="7315200" cy="1569660"/>
          </a:xfrm>
          <a:prstGeom prst="rect">
            <a:avLst/>
          </a:prstGeom>
          <a:noFill/>
        </p:spPr>
        <p:txBody>
          <a:bodyPr wrap="square" rtlCol="0">
            <a:spAutoFit/>
          </a:bodyPr>
          <a:lstStyle/>
          <a:p>
            <a:pPr algn="ctr"/>
            <a:r>
              <a:rPr lang="en-US" sz="48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Comparing Dog &amp; Cat Foods</a:t>
            </a:r>
            <a:endParaRPr lang="en-US" sz="48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376409419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xmlns:p14="http://schemas.microsoft.com/office/powerpoint/2010/main" spd="slow">
        <p:split orient="vert"/>
      </p:transition>
    </mc:Fallback>
  </mc:AlternateContent>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0"/>
            <a:ext cx="2607765" cy="369332"/>
          </a:xfrm>
          <a:prstGeom prst="rect">
            <a:avLst/>
          </a:prstGeom>
        </p:spPr>
        <p:txBody>
          <a:bodyPr wrap="none">
            <a:spAutoFit/>
          </a:bodyPr>
          <a:lstStyle/>
          <a:p>
            <a:pPr algn="ctr"/>
            <a:r>
              <a:rPr lang="en-US" dirty="0" smtClean="0">
                <a:latin typeface="Bodoni MT" pitchFamily="18" charset="0"/>
                <a:cs typeface="Vrinda" pitchFamily="2" charset="0"/>
              </a:rPr>
              <a:t>E.  Interpret a feed label </a:t>
            </a:r>
          </a:p>
        </p:txBody>
      </p:sp>
      <p:pic>
        <p:nvPicPr>
          <p:cNvPr id="8" name="Picture 2" descr="http://www.andersonfeedstore.com/images/FloorLabels/sweet_grain_supplement.jpg"/>
          <p:cNvPicPr>
            <a:picLocks noChangeAspect="1" noChangeArrowheads="1"/>
          </p:cNvPicPr>
          <p:nvPr/>
        </p:nvPicPr>
        <p:blipFill>
          <a:blip r:embed="rId3" cstate="print"/>
          <a:srcRect/>
          <a:stretch>
            <a:fillRect/>
          </a:stretch>
        </p:blipFill>
        <p:spPr bwMode="auto">
          <a:xfrm>
            <a:off x="1905000" y="914400"/>
            <a:ext cx="3705532" cy="5105400"/>
          </a:xfrm>
          <a:prstGeom prst="rect">
            <a:avLst/>
          </a:prstGeom>
          <a:noFill/>
        </p:spPr>
      </p:pic>
      <p:sp>
        <p:nvSpPr>
          <p:cNvPr id="1026" name="AutoShape 2"/>
          <p:cNvSpPr>
            <a:spLocks noChangeArrowheads="1"/>
          </p:cNvSpPr>
          <p:nvPr/>
        </p:nvSpPr>
        <p:spPr bwMode="auto">
          <a:xfrm>
            <a:off x="5943600" y="914400"/>
            <a:ext cx="1752600" cy="990600"/>
          </a:xfrm>
          <a:prstGeom prst="wedgeRectCallout">
            <a:avLst>
              <a:gd name="adj1" fmla="val -79435"/>
              <a:gd name="adj2" fmla="val -22727"/>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1027" name="AutoShape 3"/>
          <p:cNvSpPr>
            <a:spLocks noChangeArrowheads="1"/>
          </p:cNvSpPr>
          <p:nvPr/>
        </p:nvSpPr>
        <p:spPr bwMode="auto">
          <a:xfrm>
            <a:off x="6324600" y="2514600"/>
            <a:ext cx="2514600" cy="523875"/>
          </a:xfrm>
          <a:prstGeom prst="wedgeRectCallout">
            <a:avLst>
              <a:gd name="adj1" fmla="val -68661"/>
              <a:gd name="adj2" fmla="val -22727"/>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1028" name="AutoShape 4"/>
          <p:cNvSpPr>
            <a:spLocks noChangeArrowheads="1"/>
          </p:cNvSpPr>
          <p:nvPr/>
        </p:nvSpPr>
        <p:spPr bwMode="auto">
          <a:xfrm>
            <a:off x="6096000" y="3429000"/>
            <a:ext cx="2057400" cy="990600"/>
          </a:xfrm>
          <a:prstGeom prst="wedgeRectCallout">
            <a:avLst>
              <a:gd name="adj1" fmla="val -79435"/>
              <a:gd name="adj2" fmla="val -22727"/>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1029" name="AutoShape 5"/>
          <p:cNvSpPr>
            <a:spLocks noChangeArrowheads="1"/>
          </p:cNvSpPr>
          <p:nvPr/>
        </p:nvSpPr>
        <p:spPr bwMode="auto">
          <a:xfrm>
            <a:off x="0" y="2286000"/>
            <a:ext cx="1676400" cy="1219200"/>
          </a:xfrm>
          <a:prstGeom prst="wedgeRectCallout">
            <a:avLst>
              <a:gd name="adj1" fmla="val 66004"/>
              <a:gd name="adj2" fmla="val -18284"/>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1030" name="AutoShape 6"/>
          <p:cNvSpPr>
            <a:spLocks noChangeArrowheads="1"/>
          </p:cNvSpPr>
          <p:nvPr/>
        </p:nvSpPr>
        <p:spPr bwMode="auto">
          <a:xfrm>
            <a:off x="5334000" y="5029200"/>
            <a:ext cx="1905000" cy="990600"/>
          </a:xfrm>
          <a:prstGeom prst="wedgeRectCallout">
            <a:avLst>
              <a:gd name="adj1" fmla="val -79435"/>
              <a:gd name="adj2" fmla="val -22727"/>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1031" name="AutoShape 7"/>
          <p:cNvSpPr>
            <a:spLocks noChangeArrowheads="1"/>
          </p:cNvSpPr>
          <p:nvPr/>
        </p:nvSpPr>
        <p:spPr bwMode="auto">
          <a:xfrm>
            <a:off x="0" y="4495800"/>
            <a:ext cx="1828800" cy="1066800"/>
          </a:xfrm>
          <a:prstGeom prst="wedgeRectCallout">
            <a:avLst>
              <a:gd name="adj1" fmla="val 63351"/>
              <a:gd name="adj2" fmla="val -24517"/>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1032" name="AutoShape 8"/>
          <p:cNvSpPr>
            <a:spLocks/>
          </p:cNvSpPr>
          <p:nvPr/>
        </p:nvSpPr>
        <p:spPr bwMode="auto">
          <a:xfrm>
            <a:off x="5638800" y="1981200"/>
            <a:ext cx="228600" cy="1371600"/>
          </a:xfrm>
          <a:prstGeom prst="rightBrace">
            <a:avLst>
              <a:gd name="adj1" fmla="val 39286"/>
              <a:gd name="adj2" fmla="val 50000"/>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33" name="AutoShape 9"/>
          <p:cNvSpPr>
            <a:spLocks/>
          </p:cNvSpPr>
          <p:nvPr/>
        </p:nvSpPr>
        <p:spPr bwMode="auto">
          <a:xfrm>
            <a:off x="1905000" y="1981200"/>
            <a:ext cx="166688" cy="1371600"/>
          </a:xfrm>
          <a:prstGeom prst="leftBrace">
            <a:avLst>
              <a:gd name="adj1" fmla="val 86842"/>
              <a:gd name="adj2" fmla="val 50000"/>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TextBox 16"/>
          <p:cNvSpPr txBox="1"/>
          <p:nvPr/>
        </p:nvSpPr>
        <p:spPr>
          <a:xfrm>
            <a:off x="5943600" y="914400"/>
            <a:ext cx="1905000" cy="1077218"/>
          </a:xfrm>
          <a:prstGeom prst="rect">
            <a:avLst/>
          </a:prstGeom>
          <a:noFill/>
        </p:spPr>
        <p:txBody>
          <a:bodyPr wrap="square" rtlCol="0">
            <a:spAutoFit/>
          </a:bodyPr>
          <a:lstStyle/>
          <a:p>
            <a:pPr algn="ctr"/>
            <a:r>
              <a:rPr lang="en-US" sz="3200" dirty="0" smtClean="0">
                <a:solidFill>
                  <a:srgbClr val="FF0000"/>
                </a:solidFill>
                <a:effectLst>
                  <a:outerShdw blurRad="38100" dist="38100" dir="2700000" algn="tl">
                    <a:srgbClr val="000000">
                      <a:alpha val="43137"/>
                    </a:srgbClr>
                  </a:outerShdw>
                </a:effectLst>
              </a:rPr>
              <a:t>Name of Feed</a:t>
            </a:r>
            <a:endParaRPr lang="en-US" sz="3200" dirty="0">
              <a:solidFill>
                <a:srgbClr val="FF0000"/>
              </a:solidFill>
              <a:effectLst>
                <a:outerShdw blurRad="38100" dist="38100" dir="2700000" algn="tl">
                  <a:srgbClr val="000000">
                    <a:alpha val="43137"/>
                  </a:srgbClr>
                </a:outerShdw>
              </a:effectLst>
            </a:endParaRPr>
          </a:p>
        </p:txBody>
      </p:sp>
      <p:sp>
        <p:nvSpPr>
          <p:cNvPr id="19" name="TextBox 18"/>
          <p:cNvSpPr txBox="1"/>
          <p:nvPr/>
        </p:nvSpPr>
        <p:spPr>
          <a:xfrm>
            <a:off x="6324600" y="2438400"/>
            <a:ext cx="2438400" cy="584775"/>
          </a:xfrm>
          <a:prstGeom prst="rect">
            <a:avLst/>
          </a:prstGeom>
          <a:noFill/>
        </p:spPr>
        <p:txBody>
          <a:bodyPr wrap="square" rtlCol="0">
            <a:spAutoFit/>
          </a:bodyPr>
          <a:lstStyle/>
          <a:p>
            <a:pPr algn="ctr"/>
            <a:r>
              <a:rPr lang="en-US" sz="3200" dirty="0" smtClean="0">
                <a:solidFill>
                  <a:srgbClr val="FF0000"/>
                </a:solidFill>
                <a:effectLst>
                  <a:outerShdw blurRad="38100" dist="38100" dir="2700000" algn="tl">
                    <a:srgbClr val="000000">
                      <a:alpha val="43137"/>
                    </a:srgbClr>
                  </a:outerShdw>
                </a:effectLst>
              </a:rPr>
              <a:t>% Contained</a:t>
            </a:r>
            <a:endParaRPr lang="en-US" sz="3200" dirty="0">
              <a:solidFill>
                <a:srgbClr val="FF0000"/>
              </a:solidFill>
              <a:effectLst>
                <a:outerShdw blurRad="38100" dist="38100" dir="2700000" algn="tl">
                  <a:srgbClr val="000000">
                    <a:alpha val="43137"/>
                  </a:srgbClr>
                </a:outerShdw>
              </a:effectLst>
            </a:endParaRPr>
          </a:p>
        </p:txBody>
      </p:sp>
      <p:sp>
        <p:nvSpPr>
          <p:cNvPr id="20" name="TextBox 19"/>
          <p:cNvSpPr txBox="1"/>
          <p:nvPr/>
        </p:nvSpPr>
        <p:spPr>
          <a:xfrm>
            <a:off x="6019800" y="3352800"/>
            <a:ext cx="2133600" cy="1066800"/>
          </a:xfrm>
          <a:prstGeom prst="rect">
            <a:avLst/>
          </a:prstGeom>
          <a:noFill/>
        </p:spPr>
        <p:txBody>
          <a:bodyPr wrap="square" rtlCol="0">
            <a:spAutoFit/>
          </a:bodyPr>
          <a:lstStyle/>
          <a:p>
            <a:pPr algn="ctr"/>
            <a:r>
              <a:rPr lang="en-US" sz="3200" dirty="0" smtClean="0">
                <a:solidFill>
                  <a:srgbClr val="FF0000"/>
                </a:solidFill>
                <a:effectLst>
                  <a:outerShdw blurRad="38100" dist="38100" dir="2700000" algn="tl">
                    <a:srgbClr val="000000">
                      <a:alpha val="43137"/>
                    </a:srgbClr>
                  </a:outerShdw>
                </a:effectLst>
              </a:rPr>
              <a:t>List of ingredients</a:t>
            </a:r>
            <a:endParaRPr lang="en-US" sz="3200" dirty="0">
              <a:solidFill>
                <a:srgbClr val="FF0000"/>
              </a:solidFill>
              <a:effectLst>
                <a:outerShdw blurRad="38100" dist="38100" dir="2700000" algn="tl">
                  <a:srgbClr val="000000">
                    <a:alpha val="43137"/>
                  </a:srgbClr>
                </a:outerShdw>
              </a:effectLst>
            </a:endParaRPr>
          </a:p>
        </p:txBody>
      </p:sp>
      <p:sp>
        <p:nvSpPr>
          <p:cNvPr id="21" name="TextBox 20"/>
          <p:cNvSpPr txBox="1"/>
          <p:nvPr/>
        </p:nvSpPr>
        <p:spPr>
          <a:xfrm>
            <a:off x="5334000" y="4953000"/>
            <a:ext cx="1905000" cy="1077218"/>
          </a:xfrm>
          <a:prstGeom prst="rect">
            <a:avLst/>
          </a:prstGeom>
          <a:noFill/>
        </p:spPr>
        <p:txBody>
          <a:bodyPr wrap="square" rtlCol="0">
            <a:spAutoFit/>
          </a:bodyPr>
          <a:lstStyle/>
          <a:p>
            <a:pPr algn="ctr"/>
            <a:r>
              <a:rPr lang="en-US" sz="3200" dirty="0" smtClean="0">
                <a:solidFill>
                  <a:srgbClr val="FF0000"/>
                </a:solidFill>
                <a:effectLst>
                  <a:outerShdw blurRad="38100" dist="38100" dir="2700000" algn="tl">
                    <a:srgbClr val="000000">
                      <a:alpha val="43137"/>
                    </a:srgbClr>
                  </a:outerShdw>
                </a:effectLst>
              </a:rPr>
              <a:t>Feed company</a:t>
            </a:r>
            <a:endParaRPr lang="en-US" sz="3200" dirty="0">
              <a:solidFill>
                <a:srgbClr val="FF0000"/>
              </a:solidFill>
              <a:effectLst>
                <a:outerShdw blurRad="38100" dist="38100" dir="2700000" algn="tl">
                  <a:srgbClr val="000000">
                    <a:alpha val="43137"/>
                  </a:srgbClr>
                </a:outerShdw>
              </a:effectLst>
            </a:endParaRPr>
          </a:p>
        </p:txBody>
      </p:sp>
      <p:sp>
        <p:nvSpPr>
          <p:cNvPr id="22" name="TextBox 21"/>
          <p:cNvSpPr txBox="1"/>
          <p:nvPr/>
        </p:nvSpPr>
        <p:spPr>
          <a:xfrm>
            <a:off x="0" y="2286000"/>
            <a:ext cx="1752600" cy="1077218"/>
          </a:xfrm>
          <a:prstGeom prst="rect">
            <a:avLst/>
          </a:prstGeom>
          <a:noFill/>
        </p:spPr>
        <p:txBody>
          <a:bodyPr wrap="square" rtlCol="0">
            <a:spAutoFit/>
          </a:bodyPr>
          <a:lstStyle/>
          <a:p>
            <a:pPr algn="ctr"/>
            <a:r>
              <a:rPr lang="en-US" sz="3200" dirty="0" smtClean="0">
                <a:solidFill>
                  <a:srgbClr val="FF0000"/>
                </a:solidFill>
                <a:effectLst>
                  <a:outerShdw blurRad="38100" dist="38100" dir="2700000" algn="tl">
                    <a:srgbClr val="000000">
                      <a:alpha val="43137"/>
                    </a:srgbClr>
                  </a:outerShdw>
                </a:effectLst>
              </a:rPr>
              <a:t>List of Nutrients</a:t>
            </a:r>
            <a:endParaRPr lang="en-US" sz="3200" dirty="0">
              <a:solidFill>
                <a:srgbClr val="FF0000"/>
              </a:solidFill>
              <a:effectLst>
                <a:outerShdw blurRad="38100" dist="38100" dir="2700000" algn="tl">
                  <a:srgbClr val="000000">
                    <a:alpha val="43137"/>
                  </a:srgbClr>
                </a:outerShdw>
              </a:effectLst>
            </a:endParaRPr>
          </a:p>
        </p:txBody>
      </p:sp>
      <p:sp>
        <p:nvSpPr>
          <p:cNvPr id="23" name="TextBox 22"/>
          <p:cNvSpPr txBox="1"/>
          <p:nvPr/>
        </p:nvSpPr>
        <p:spPr>
          <a:xfrm>
            <a:off x="0" y="4495800"/>
            <a:ext cx="1828800" cy="1077218"/>
          </a:xfrm>
          <a:prstGeom prst="rect">
            <a:avLst/>
          </a:prstGeom>
          <a:noFill/>
        </p:spPr>
        <p:txBody>
          <a:bodyPr wrap="square" rtlCol="0">
            <a:spAutoFit/>
          </a:bodyPr>
          <a:lstStyle/>
          <a:p>
            <a:pPr algn="ctr"/>
            <a:r>
              <a:rPr lang="en-US" sz="3200" dirty="0" smtClean="0">
                <a:solidFill>
                  <a:srgbClr val="FF0000"/>
                </a:solidFill>
                <a:effectLst>
                  <a:outerShdw blurRad="38100" dist="38100" dir="2700000" algn="tl">
                    <a:srgbClr val="000000">
                      <a:alpha val="43137"/>
                    </a:srgbClr>
                  </a:outerShdw>
                </a:effectLst>
              </a:rPr>
              <a:t>Feeding directions</a:t>
            </a:r>
            <a:endParaRPr lang="en-US" sz="3200" dirty="0">
              <a:solidFill>
                <a:srgbClr val="FF0000"/>
              </a:solidFill>
              <a:effectLst>
                <a:outerShdw blurRad="38100" dist="38100" dir="2700000" algn="tl">
                  <a:srgbClr val="000000">
                    <a:alpha val="43137"/>
                  </a:srgbClr>
                </a:outerShdw>
              </a:effectLst>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xmlns:p14="http://schemas.microsoft.com/office/powerpoint/2010/main" spd="slow">
        <p:split orient="vert"/>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to="" calcmode="lin" valueType="num">
                                      <p:cBhvr>
                                        <p:cTn id="7" dur="1" fill="hold"/>
                                        <p:tgtEl>
                                          <p:spTgt spid="17"/>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 to="" calcmode="lin" valueType="num">
                                      <p:cBhvr>
                                        <p:cTn id="12" dur="1" fill="hold"/>
                                        <p:tgtEl>
                                          <p:spTgt spid="19"/>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 to="" calcmode="lin" valueType="num">
                                      <p:cBhvr>
                                        <p:cTn id="17" dur="1" fill="hold"/>
                                        <p:tgtEl>
                                          <p:spTgt spid="20"/>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 to="" calcmode="lin" valueType="num">
                                      <p:cBhvr>
                                        <p:cTn id="22" dur="1" fill="hold"/>
                                        <p:tgtEl>
                                          <p:spTgt spid="21"/>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anim to="" calcmode="lin" valueType="num">
                                      <p:cBhvr>
                                        <p:cTn id="27" dur="1" fill="hold"/>
                                        <p:tgtEl>
                                          <p:spTgt spid="23"/>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22"/>
                                        </p:tgtEl>
                                        <p:attrNameLst>
                                          <p:attrName>style.visibility</p:attrName>
                                        </p:attrNameLst>
                                      </p:cBhvr>
                                      <p:to>
                                        <p:strVal val="visible"/>
                                      </p:to>
                                    </p:set>
                                    <p:anim to="" calcmode="lin" valueType="num">
                                      <p:cBhvr>
                                        <p:cTn id="32" dur="1" fill="hold"/>
                                        <p:tgtEl>
                                          <p:spTgt spid="22"/>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p:bldP spid="20" grpId="0"/>
      <p:bldP spid="21" grpId="0"/>
      <p:bldP spid="22" grpId="0"/>
      <p:bldP spid="23"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0"/>
            <a:ext cx="2607765" cy="369332"/>
          </a:xfrm>
          <a:prstGeom prst="rect">
            <a:avLst/>
          </a:prstGeom>
        </p:spPr>
        <p:txBody>
          <a:bodyPr wrap="none">
            <a:spAutoFit/>
          </a:bodyPr>
          <a:lstStyle/>
          <a:p>
            <a:pPr algn="ctr"/>
            <a:r>
              <a:rPr lang="en-US" dirty="0" smtClean="0">
                <a:latin typeface="Bodoni MT" pitchFamily="18" charset="0"/>
                <a:cs typeface="Vrinda" pitchFamily="2" charset="0"/>
              </a:rPr>
              <a:t>E.  Interpret a feed label </a:t>
            </a:r>
          </a:p>
        </p:txBody>
      </p:sp>
      <p:sp>
        <p:nvSpPr>
          <p:cNvPr id="8" name="TextBox 7"/>
          <p:cNvSpPr txBox="1"/>
          <p:nvPr/>
        </p:nvSpPr>
        <p:spPr>
          <a:xfrm>
            <a:off x="533400" y="457200"/>
            <a:ext cx="6172200" cy="1015663"/>
          </a:xfrm>
          <a:prstGeom prst="rect">
            <a:avLst/>
          </a:prstGeom>
          <a:noFill/>
        </p:spPr>
        <p:txBody>
          <a:bodyPr wrap="square" rtlCol="0">
            <a:spAutoFit/>
          </a:bodyPr>
          <a:lstStyle/>
          <a:p>
            <a:pPr algn="ctr"/>
            <a:r>
              <a:rPr lang="en-US" sz="6000"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Feed Labels</a:t>
            </a:r>
            <a:endParaRPr lang="en-US" sz="6000"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9" name="TextBox 8"/>
          <p:cNvSpPr txBox="1"/>
          <p:nvPr/>
        </p:nvSpPr>
        <p:spPr>
          <a:xfrm>
            <a:off x="381000" y="1676400"/>
            <a:ext cx="6858000" cy="4401205"/>
          </a:xfrm>
          <a:prstGeom prst="rect">
            <a:avLst/>
          </a:prstGeom>
          <a:noFill/>
        </p:spPr>
        <p:txBody>
          <a:bodyPr wrap="square" rtlCol="0">
            <a:spAutoFit/>
          </a:bodyPr>
          <a:lstStyle/>
          <a:p>
            <a:pPr>
              <a:buFont typeface="Arial" pitchFamily="34" charset="0"/>
              <a:buChar char="•"/>
            </a:pPr>
            <a:r>
              <a:rPr lang="en-US" sz="3600" dirty="0" smtClean="0">
                <a:latin typeface="Times New Roman" pitchFamily="18" charset="0"/>
                <a:cs typeface="Times New Roman" pitchFamily="18" charset="0"/>
              </a:rPr>
              <a:t>Guaranteed analysis</a:t>
            </a:r>
          </a:p>
          <a:p>
            <a:pPr marL="1028700" lvl="1" indent="-571500">
              <a:buFont typeface="Courier New" pitchFamily="49" charset="0"/>
              <a:buChar char="o"/>
            </a:pPr>
            <a:r>
              <a:rPr lang="en-US" sz="3200" dirty="0" smtClean="0">
                <a:latin typeface="Times New Roman" pitchFamily="18" charset="0"/>
                <a:cs typeface="Times New Roman" pitchFamily="18" charset="0"/>
              </a:rPr>
              <a:t>Lists nutrients contained in feed</a:t>
            </a:r>
          </a:p>
          <a:p>
            <a:pPr marL="1028700" lvl="1" indent="-571500">
              <a:buFont typeface="Courier New" pitchFamily="49" charset="0"/>
              <a:buChar char="o"/>
            </a:pPr>
            <a:r>
              <a:rPr lang="en-US" sz="3200" dirty="0" smtClean="0">
                <a:latin typeface="Times New Roman" pitchFamily="18" charset="0"/>
                <a:cs typeface="Times New Roman" pitchFamily="18" charset="0"/>
              </a:rPr>
              <a:t>Lists minimum % of each nutrient</a:t>
            </a:r>
          </a:p>
          <a:p>
            <a:pPr>
              <a:buFont typeface="Arial" pitchFamily="34" charset="0"/>
              <a:buChar char="•"/>
            </a:pPr>
            <a:endParaRPr lang="en-US" sz="3600" dirty="0" smtClean="0">
              <a:latin typeface="Times New Roman" pitchFamily="18" charset="0"/>
              <a:cs typeface="Times New Roman" pitchFamily="18" charset="0"/>
            </a:endParaRPr>
          </a:p>
          <a:p>
            <a:pPr>
              <a:buFont typeface="Arial" pitchFamily="34" charset="0"/>
              <a:buChar char="•"/>
            </a:pPr>
            <a:r>
              <a:rPr lang="en-US" sz="3600" dirty="0" smtClean="0">
                <a:latin typeface="Times New Roman" pitchFamily="18" charset="0"/>
                <a:cs typeface="Times New Roman" pitchFamily="18" charset="0"/>
              </a:rPr>
              <a:t>Ingredients listed</a:t>
            </a:r>
          </a:p>
          <a:p>
            <a:endParaRPr lang="en-US" sz="3600" dirty="0" smtClean="0">
              <a:latin typeface="Times New Roman" pitchFamily="18" charset="0"/>
              <a:cs typeface="Times New Roman" pitchFamily="18" charset="0"/>
            </a:endParaRPr>
          </a:p>
          <a:p>
            <a:pPr>
              <a:buFont typeface="Arial" pitchFamily="34" charset="0"/>
              <a:buChar char="•"/>
            </a:pPr>
            <a:r>
              <a:rPr lang="en-US" sz="3600" dirty="0" smtClean="0">
                <a:latin typeface="Times New Roman" pitchFamily="18" charset="0"/>
                <a:cs typeface="Times New Roman" pitchFamily="18" charset="0"/>
              </a:rPr>
              <a:t>Usually have some feeding instructions</a:t>
            </a:r>
            <a:endParaRPr lang="en-US" sz="3600" dirty="0">
              <a:latin typeface="Times New Roman" pitchFamily="18" charset="0"/>
              <a:cs typeface="Times New Roman"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xmlns:p14="http://schemas.microsoft.com/office/powerpoint/2010/main" spd="slow">
        <p:split orient="vert"/>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to="" calcmode="lin" valueType="num">
                                      <p:cBhvr>
                                        <p:cTn id="7" dur="1" fill="hold"/>
                                        <p:tgtEl>
                                          <p:spTgt spid="9">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 to="" calcmode="lin" valueType="num">
                                      <p:cBhvr>
                                        <p:cTn id="12" dur="1" fill="hold"/>
                                        <p:tgtEl>
                                          <p:spTgt spid="9">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 to="" calcmode="lin" valueType="num">
                                      <p:cBhvr>
                                        <p:cTn id="17" dur="1" fill="hold"/>
                                        <p:tgtEl>
                                          <p:spTgt spid="9">
                                            <p:txEl>
                                              <p:pRg st="2" end="2"/>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nodeType="clickEffect">
                                  <p:stCondLst>
                                    <p:cond delay="0"/>
                                  </p:stCondLst>
                                  <p:childTnLst>
                                    <p:set>
                                      <p:cBhvr>
                                        <p:cTn id="21" dur="1" fill="hold">
                                          <p:stCondLst>
                                            <p:cond delay="0"/>
                                          </p:stCondLst>
                                        </p:cTn>
                                        <p:tgtEl>
                                          <p:spTgt spid="9">
                                            <p:txEl>
                                              <p:pRg st="4" end="4"/>
                                            </p:txEl>
                                          </p:spTgt>
                                        </p:tgtEl>
                                        <p:attrNameLst>
                                          <p:attrName>style.visibility</p:attrName>
                                        </p:attrNameLst>
                                      </p:cBhvr>
                                      <p:to>
                                        <p:strVal val="visible"/>
                                      </p:to>
                                    </p:set>
                                    <p:anim to="" calcmode="lin" valueType="num">
                                      <p:cBhvr>
                                        <p:cTn id="22" dur="1" fill="hold"/>
                                        <p:tgtEl>
                                          <p:spTgt spid="9">
                                            <p:txEl>
                                              <p:pRg st="4" end="4"/>
                                            </p:txEl>
                                          </p:spTgt>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nodeType="clickEffect">
                                  <p:stCondLst>
                                    <p:cond delay="0"/>
                                  </p:stCondLst>
                                  <p:childTnLst>
                                    <p:set>
                                      <p:cBhvr>
                                        <p:cTn id="26" dur="1" fill="hold">
                                          <p:stCondLst>
                                            <p:cond delay="0"/>
                                          </p:stCondLst>
                                        </p:cTn>
                                        <p:tgtEl>
                                          <p:spTgt spid="9">
                                            <p:txEl>
                                              <p:pRg st="6" end="6"/>
                                            </p:txEl>
                                          </p:spTgt>
                                        </p:tgtEl>
                                        <p:attrNameLst>
                                          <p:attrName>style.visibility</p:attrName>
                                        </p:attrNameLst>
                                      </p:cBhvr>
                                      <p:to>
                                        <p:strVal val="visible"/>
                                      </p:to>
                                    </p:set>
                                    <p:anim to="" calcmode="lin" valueType="num">
                                      <p:cBhvr>
                                        <p:cTn id="27" dur="1" fill="hold"/>
                                        <p:tgtEl>
                                          <p:spTgt spid="9">
                                            <p:txEl>
                                              <p:pRg st="6" end="6"/>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0"/>
            <a:ext cx="4321376" cy="369332"/>
          </a:xfrm>
          <a:prstGeom prst="rect">
            <a:avLst/>
          </a:prstGeom>
        </p:spPr>
        <p:txBody>
          <a:bodyPr wrap="none">
            <a:spAutoFit/>
          </a:bodyPr>
          <a:lstStyle/>
          <a:p>
            <a:pPr algn="ctr"/>
            <a:r>
              <a:rPr lang="en-US" dirty="0" smtClean="0">
                <a:latin typeface="Bodoni MT" pitchFamily="18" charset="0"/>
                <a:cs typeface="Vrinda" pitchFamily="2" charset="0"/>
              </a:rPr>
              <a:t>A.  List essential nutrients &amp; their function</a:t>
            </a:r>
          </a:p>
        </p:txBody>
      </p:sp>
      <p:sp>
        <p:nvSpPr>
          <p:cNvPr id="12" name="Text Box 2"/>
          <p:cNvSpPr txBox="1">
            <a:spLocks noChangeArrowheads="1"/>
          </p:cNvSpPr>
          <p:nvPr/>
        </p:nvSpPr>
        <p:spPr bwMode="auto">
          <a:xfrm>
            <a:off x="0" y="381000"/>
            <a:ext cx="7327900" cy="1938992"/>
          </a:xfrm>
          <a:prstGeom prst="rect">
            <a:avLst/>
          </a:prstGeom>
          <a:noFill/>
          <a:ln w="9525">
            <a:noFill/>
            <a:miter lim="800000"/>
            <a:headEnd/>
            <a:tailEnd/>
          </a:ln>
          <a:effectLst/>
        </p:spPr>
        <p:txBody>
          <a:bodyPr>
            <a:spAutoFit/>
          </a:bodyPr>
          <a:lstStyle/>
          <a:p>
            <a:r>
              <a:rPr lang="en-US" sz="3200" dirty="0">
                <a:solidFill>
                  <a:srgbClr val="0000FF"/>
                </a:solidFill>
              </a:rPr>
              <a:t>The Six </a:t>
            </a:r>
            <a:r>
              <a:rPr lang="en-US" sz="3200" dirty="0" smtClean="0">
                <a:solidFill>
                  <a:srgbClr val="0000FF"/>
                </a:solidFill>
              </a:rPr>
              <a:t>Essential Nutrients</a:t>
            </a:r>
          </a:p>
          <a:p>
            <a:pPr algn="ctr"/>
            <a:r>
              <a:rPr lang="en-US" sz="8800" b="1" dirty="0" smtClean="0">
                <a:solidFill>
                  <a:srgbClr val="0000FF"/>
                </a:solidFill>
                <a:effectLst>
                  <a:outerShdw blurRad="38100" dist="38100" dir="2700000" algn="tl">
                    <a:srgbClr val="000000">
                      <a:alpha val="43137"/>
                    </a:srgbClr>
                  </a:outerShdw>
                </a:effectLst>
              </a:rPr>
              <a:t>Protein</a:t>
            </a:r>
            <a:endParaRPr lang="en-US" sz="8800" b="1" dirty="0">
              <a:solidFill>
                <a:srgbClr val="0000FF"/>
              </a:solidFill>
              <a:effectLst>
                <a:outerShdw blurRad="38100" dist="38100" dir="2700000" algn="tl">
                  <a:srgbClr val="000000">
                    <a:alpha val="43137"/>
                  </a:srgbClr>
                </a:outerShdw>
              </a:effectLst>
            </a:endParaRPr>
          </a:p>
        </p:txBody>
      </p:sp>
      <p:sp>
        <p:nvSpPr>
          <p:cNvPr id="13" name="Text Box 3"/>
          <p:cNvSpPr txBox="1">
            <a:spLocks noChangeArrowheads="1"/>
          </p:cNvSpPr>
          <p:nvPr/>
        </p:nvSpPr>
        <p:spPr bwMode="auto">
          <a:xfrm>
            <a:off x="228600" y="2209800"/>
            <a:ext cx="6934200" cy="3323987"/>
          </a:xfrm>
          <a:prstGeom prst="rect">
            <a:avLst/>
          </a:prstGeom>
          <a:noFill/>
          <a:ln w="9525">
            <a:noFill/>
            <a:miter lim="800000"/>
            <a:headEnd/>
            <a:tailEnd/>
          </a:ln>
          <a:effectLst/>
        </p:spPr>
        <p:txBody>
          <a:bodyPr wrap="square">
            <a:spAutoFit/>
          </a:bodyPr>
          <a:lstStyle/>
          <a:p>
            <a:pPr marL="461963" indent="-461963">
              <a:buClr>
                <a:srgbClr val="3333FF"/>
              </a:buClr>
              <a:buFont typeface="Arial"/>
              <a:buChar char="•"/>
            </a:pPr>
            <a:r>
              <a:rPr lang="en-US" sz="3200" dirty="0" smtClean="0"/>
              <a:t>Needed for growth and repair</a:t>
            </a:r>
          </a:p>
          <a:p>
            <a:pPr>
              <a:buClr>
                <a:srgbClr val="3333FF"/>
              </a:buClr>
            </a:pPr>
            <a:endParaRPr lang="en-US" sz="3200" dirty="0" smtClean="0"/>
          </a:p>
          <a:p>
            <a:pPr marL="457200" indent="-457200">
              <a:buClr>
                <a:srgbClr val="3333FF"/>
              </a:buClr>
              <a:buFont typeface="Arial"/>
              <a:buChar char="•"/>
            </a:pPr>
            <a:r>
              <a:rPr lang="en-US" sz="3200" dirty="0" smtClean="0"/>
              <a:t>Helps form </a:t>
            </a:r>
            <a:r>
              <a:rPr lang="en-US" sz="3200" b="1" dirty="0" smtClean="0"/>
              <a:t>MUSCLES</a:t>
            </a:r>
            <a:r>
              <a:rPr lang="en-US" sz="3200" dirty="0" smtClean="0"/>
              <a:t>, internal organs,    skin, hair, wool, feathers, hoofs and horns</a:t>
            </a:r>
          </a:p>
          <a:p>
            <a:pPr marL="461963" indent="-461963">
              <a:buClr>
                <a:srgbClr val="3333FF"/>
              </a:buClr>
            </a:pPr>
            <a:r>
              <a:rPr lang="en-US" sz="3200" dirty="0" smtClean="0">
                <a:solidFill>
                  <a:srgbClr val="0000FF"/>
                </a:solidFill>
              </a:rPr>
              <a:t>	</a:t>
            </a:r>
            <a:endParaRPr lang="en-US" sz="3200" dirty="0" smtClean="0"/>
          </a:p>
          <a:p>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xmlns:p14="http://schemas.microsoft.com/office/powerpoint/2010/main" spd="slow">
        <p:split orient="vert"/>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 to="" calcmode="lin" valueType="num">
                                      <p:cBhvr>
                                        <p:cTn id="7" dur="1" fill="hold"/>
                                        <p:tgtEl>
                                          <p:spTgt spid="1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13">
                                            <p:txEl>
                                              <p:pRg st="2" end="2"/>
                                            </p:txEl>
                                          </p:spTgt>
                                        </p:tgtEl>
                                        <p:attrNameLst>
                                          <p:attrName>style.visibility</p:attrName>
                                        </p:attrNameLst>
                                      </p:cBhvr>
                                      <p:to>
                                        <p:strVal val="visible"/>
                                      </p:to>
                                    </p:set>
                                    <p:anim to="" calcmode="lin" valueType="num">
                                      <p:cBhvr>
                                        <p:cTn id="12" dur="1" fill="hold"/>
                                        <p:tgtEl>
                                          <p:spTgt spid="13">
                                            <p:txEl>
                                              <p:pRg st="2" end="2"/>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0"/>
            <a:ext cx="2607765" cy="369332"/>
          </a:xfrm>
          <a:prstGeom prst="rect">
            <a:avLst/>
          </a:prstGeom>
        </p:spPr>
        <p:txBody>
          <a:bodyPr wrap="none">
            <a:spAutoFit/>
          </a:bodyPr>
          <a:lstStyle/>
          <a:p>
            <a:pPr algn="ctr"/>
            <a:r>
              <a:rPr lang="en-US" dirty="0" smtClean="0">
                <a:latin typeface="Bodoni MT" pitchFamily="18" charset="0"/>
                <a:cs typeface="Vrinda" pitchFamily="2" charset="0"/>
              </a:rPr>
              <a:t>E.  Interpret a feed label </a:t>
            </a:r>
          </a:p>
        </p:txBody>
      </p:sp>
      <p:sp>
        <p:nvSpPr>
          <p:cNvPr id="10" name="TextBox 9"/>
          <p:cNvSpPr txBox="1"/>
          <p:nvPr/>
        </p:nvSpPr>
        <p:spPr>
          <a:xfrm>
            <a:off x="9611" y="1371600"/>
            <a:ext cx="7315200" cy="1015663"/>
          </a:xfrm>
          <a:prstGeom prst="rect">
            <a:avLst/>
          </a:prstGeom>
          <a:noFill/>
        </p:spPr>
        <p:txBody>
          <a:bodyPr wrap="square" rtlCol="0">
            <a:spAutoFit/>
          </a:bodyPr>
          <a:lstStyle/>
          <a:p>
            <a:pPr algn="ctr"/>
            <a:r>
              <a:rPr lang="en-US" sz="60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Feed Label Shuffle</a:t>
            </a:r>
            <a:endParaRPr lang="en-US" sz="72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8" name="Rectangle 7"/>
          <p:cNvSpPr/>
          <p:nvPr/>
        </p:nvSpPr>
        <p:spPr>
          <a:xfrm>
            <a:off x="466811" y="3276600"/>
            <a:ext cx="6400800" cy="2492990"/>
          </a:xfrm>
          <a:prstGeom prst="rect">
            <a:avLst/>
          </a:prstGeom>
        </p:spPr>
        <p:txBody>
          <a:bodyPr wrap="square">
            <a:spAutoFit/>
          </a:bodyPr>
          <a:lstStyle/>
          <a:p>
            <a:r>
              <a:rPr lang="en-US" b="1" i="1" dirty="0">
                <a:latin typeface="Times New Roman" pitchFamily="18" charset="0"/>
                <a:cs typeface="Times New Roman" pitchFamily="18" charset="0"/>
              </a:rPr>
              <a:t>Directions:  </a:t>
            </a:r>
            <a:r>
              <a:rPr lang="en-US" dirty="0">
                <a:latin typeface="Times New Roman" pitchFamily="18" charset="0"/>
                <a:cs typeface="Times New Roman" pitchFamily="18" charset="0"/>
              </a:rPr>
              <a:t>Each student should have 1 feed label.  As a class we will establish a pattern of rotating the feed labels.  With each pass you will record the name of the feed, crude fiber, protein content, type of feed, and list the first 3 ingredients.  Note that the labels are color coded according to species.  </a:t>
            </a:r>
            <a:endParaRPr lang="en-US" dirty="0" smtClean="0">
              <a:latin typeface="Times New Roman" pitchFamily="18" charset="0"/>
              <a:cs typeface="Times New Roman" pitchFamily="18" charset="0"/>
            </a:endParaRPr>
          </a:p>
          <a:p>
            <a:endParaRPr lang="en-US" dirty="0">
              <a:latin typeface="Times New Roman" pitchFamily="18" charset="0"/>
              <a:cs typeface="Times New Roman" pitchFamily="18" charset="0"/>
            </a:endParaRPr>
          </a:p>
          <a:p>
            <a:pPr algn="ctr"/>
            <a:r>
              <a:rPr lang="en-US" sz="2400" b="1" dirty="0" smtClean="0">
                <a:latin typeface="Times New Roman" pitchFamily="18" charset="0"/>
                <a:cs typeface="Times New Roman" pitchFamily="18" charset="0"/>
              </a:rPr>
              <a:t>If </a:t>
            </a:r>
            <a:r>
              <a:rPr lang="en-US" sz="2400" b="1" dirty="0">
                <a:latin typeface="Times New Roman" pitchFamily="18" charset="0"/>
                <a:cs typeface="Times New Roman" pitchFamily="18" charset="0"/>
              </a:rPr>
              <a:t>the feed is MEDICATED, put a star by the name of the feed.</a:t>
            </a:r>
          </a:p>
        </p:txBody>
      </p:sp>
    </p:spTree>
    <p:extLst>
      <p:ext uri="{BB962C8B-B14F-4D97-AF65-F5344CB8AC3E}">
        <p14:creationId xmlns:p14="http://schemas.microsoft.com/office/powerpoint/2010/main" val="68354057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xmlns:p14="http://schemas.microsoft.com/office/powerpoint/2010/main" spd="slow">
        <p:split orient="vert"/>
      </p:transition>
    </mc:Fallback>
  </mc:AlternateContent>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0" y="2409212"/>
            <a:ext cx="7239000" cy="1015663"/>
          </a:xfrm>
          <a:prstGeom prst="rect">
            <a:avLst/>
          </a:prstGeom>
          <a:noFill/>
        </p:spPr>
        <p:txBody>
          <a:bodyPr wrap="square" rtlCol="0">
            <a:spAutoFit/>
          </a:bodyPr>
          <a:lstStyle/>
          <a:p>
            <a:pPr algn="ctr"/>
            <a:r>
              <a:rPr lang="en-US" sz="6000"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2 Volunteers…</a:t>
            </a:r>
            <a:endParaRPr lang="en-US" sz="6000"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9" name="TextBox 8"/>
          <p:cNvSpPr txBox="1"/>
          <p:nvPr/>
        </p:nvSpPr>
        <p:spPr>
          <a:xfrm>
            <a:off x="0" y="3297936"/>
            <a:ext cx="7239000" cy="954107"/>
          </a:xfrm>
          <a:prstGeom prst="rect">
            <a:avLst/>
          </a:prstGeom>
          <a:noFill/>
        </p:spPr>
        <p:txBody>
          <a:bodyPr wrap="square" rtlCol="0">
            <a:spAutoFit/>
          </a:bodyPr>
          <a:lstStyle/>
          <a:p>
            <a:pPr algn="ctr"/>
            <a:r>
              <a:rPr lang="en-US" sz="2800" dirty="0" smtClean="0">
                <a:latin typeface="Times New Roman" pitchFamily="18" charset="0"/>
                <a:cs typeface="Times New Roman" pitchFamily="18" charset="0"/>
              </a:rPr>
              <a:t>Make a list on the board of 1 days’ worth of food that would represent a healthy diet.</a:t>
            </a:r>
            <a:endParaRPr lang="en-US" sz="2000" dirty="0" smtClean="0">
              <a:latin typeface="Times New Roman" pitchFamily="18" charset="0"/>
              <a:cs typeface="Times New Roman" pitchFamily="18" charset="0"/>
            </a:endParaRPr>
          </a:p>
        </p:txBody>
      </p:sp>
      <p:sp>
        <p:nvSpPr>
          <p:cNvPr id="10" name="Rectangle 9"/>
          <p:cNvSpPr/>
          <p:nvPr/>
        </p:nvSpPr>
        <p:spPr>
          <a:xfrm>
            <a:off x="0" y="0"/>
            <a:ext cx="2048253" cy="369332"/>
          </a:xfrm>
          <a:prstGeom prst="rect">
            <a:avLst/>
          </a:prstGeom>
        </p:spPr>
        <p:txBody>
          <a:bodyPr wrap="none">
            <a:spAutoFit/>
          </a:bodyPr>
          <a:lstStyle/>
          <a:p>
            <a:pPr algn="ctr"/>
            <a:r>
              <a:rPr lang="en-US" dirty="0" smtClean="0">
                <a:latin typeface="Bodoni MT" pitchFamily="18" charset="0"/>
                <a:cs typeface="Vrinda" pitchFamily="2" charset="0"/>
              </a:rPr>
              <a:t>F.  Balance a ration</a:t>
            </a:r>
            <a:endParaRPr lang="en-US" dirty="0">
              <a:latin typeface="Bodoni MT" pitchFamily="18" charset="0"/>
              <a:cs typeface="Vrinda" pitchFamily="2" charset="0"/>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xmlns:p14="http://schemas.microsoft.com/office/powerpoint/2010/main" spd="slow">
        <p:split orient="vert"/>
      </p:transition>
    </mc:Fallback>
  </mc:AlternateContent>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0" y="457200"/>
            <a:ext cx="7239000" cy="1938992"/>
          </a:xfrm>
          <a:prstGeom prst="rect">
            <a:avLst/>
          </a:prstGeom>
          <a:noFill/>
        </p:spPr>
        <p:txBody>
          <a:bodyPr wrap="square" rtlCol="0">
            <a:spAutoFit/>
          </a:bodyPr>
          <a:lstStyle/>
          <a:p>
            <a:pPr algn="ctr"/>
            <a:r>
              <a:rPr lang="en-US" sz="6000"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How to Balance a Ration</a:t>
            </a:r>
            <a:endParaRPr lang="en-US" sz="6000"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9" name="TextBox 8"/>
          <p:cNvSpPr txBox="1"/>
          <p:nvPr/>
        </p:nvSpPr>
        <p:spPr>
          <a:xfrm>
            <a:off x="0" y="2362200"/>
            <a:ext cx="7239000" cy="3477875"/>
          </a:xfrm>
          <a:prstGeom prst="rect">
            <a:avLst/>
          </a:prstGeom>
          <a:noFill/>
        </p:spPr>
        <p:txBody>
          <a:bodyPr wrap="square" rtlCol="0">
            <a:spAutoFit/>
          </a:bodyPr>
          <a:lstStyle/>
          <a:p>
            <a:pPr>
              <a:buFont typeface="Arial" pitchFamily="34" charset="0"/>
              <a:buChar char="•"/>
            </a:pPr>
            <a:r>
              <a:rPr lang="en-US" sz="3600" dirty="0" smtClean="0">
                <a:latin typeface="Times New Roman" pitchFamily="18" charset="0"/>
                <a:cs typeface="Times New Roman" pitchFamily="18" charset="0"/>
              </a:rPr>
              <a:t>Ration = Daily Intake of food</a:t>
            </a:r>
          </a:p>
          <a:p>
            <a:pPr>
              <a:buFont typeface="Arial" pitchFamily="34" charset="0"/>
              <a:buChar char="•"/>
            </a:pPr>
            <a:endParaRPr lang="en-US" sz="3600" dirty="0" smtClean="0">
              <a:latin typeface="Times New Roman" pitchFamily="18" charset="0"/>
              <a:cs typeface="Times New Roman" pitchFamily="18" charset="0"/>
            </a:endParaRPr>
          </a:p>
          <a:p>
            <a:pPr lvl="1">
              <a:buFont typeface="Arial" pitchFamily="34" charset="0"/>
              <a:buChar char="•"/>
            </a:pPr>
            <a:r>
              <a:rPr lang="en-US" sz="3600" dirty="0" smtClean="0">
                <a:latin typeface="Times New Roman" pitchFamily="18" charset="0"/>
                <a:cs typeface="Times New Roman" pitchFamily="18" charset="0"/>
              </a:rPr>
              <a:t>Successful ration must:</a:t>
            </a:r>
          </a:p>
          <a:p>
            <a:pPr marL="1657350" lvl="2" indent="-742950">
              <a:buFont typeface="+mj-lt"/>
              <a:buAutoNum type="arabicPeriod"/>
            </a:pPr>
            <a:r>
              <a:rPr lang="en-US" sz="2800" dirty="0" smtClean="0">
                <a:latin typeface="Times New Roman" pitchFamily="18" charset="0"/>
                <a:cs typeface="Times New Roman" pitchFamily="18" charset="0"/>
              </a:rPr>
              <a:t>Fill them up</a:t>
            </a:r>
          </a:p>
          <a:p>
            <a:pPr marL="1657350" lvl="2" indent="-742950">
              <a:buFont typeface="+mj-lt"/>
              <a:buAutoNum type="arabicPeriod"/>
            </a:pPr>
            <a:r>
              <a:rPr lang="en-US" sz="2800" dirty="0" smtClean="0">
                <a:latin typeface="Times New Roman" pitchFamily="18" charset="0"/>
                <a:cs typeface="Times New Roman" pitchFamily="18" charset="0"/>
              </a:rPr>
              <a:t>Taste Good</a:t>
            </a:r>
          </a:p>
          <a:p>
            <a:pPr marL="1657350" lvl="2" indent="-742950">
              <a:buFont typeface="+mj-lt"/>
              <a:buAutoNum type="arabicPeriod"/>
            </a:pPr>
            <a:r>
              <a:rPr lang="en-US" sz="2800" dirty="0" smtClean="0">
                <a:latin typeface="Times New Roman" pitchFamily="18" charset="0"/>
                <a:cs typeface="Times New Roman" pitchFamily="18" charset="0"/>
              </a:rPr>
              <a:t>Provide required nutrients/energy</a:t>
            </a:r>
          </a:p>
          <a:p>
            <a:pPr marL="1657350" lvl="2" indent="-742950">
              <a:buFont typeface="+mj-lt"/>
              <a:buAutoNum type="arabicPeriod"/>
            </a:pPr>
            <a:r>
              <a:rPr lang="en-US" sz="2800" dirty="0" smtClean="0">
                <a:latin typeface="Times New Roman" pitchFamily="18" charset="0"/>
                <a:cs typeface="Times New Roman" pitchFamily="18" charset="0"/>
              </a:rPr>
              <a:t>Be cost effective</a:t>
            </a:r>
          </a:p>
        </p:txBody>
      </p:sp>
      <p:sp>
        <p:nvSpPr>
          <p:cNvPr id="10" name="Rectangle 9"/>
          <p:cNvSpPr/>
          <p:nvPr/>
        </p:nvSpPr>
        <p:spPr>
          <a:xfrm>
            <a:off x="0" y="0"/>
            <a:ext cx="2048253" cy="369332"/>
          </a:xfrm>
          <a:prstGeom prst="rect">
            <a:avLst/>
          </a:prstGeom>
        </p:spPr>
        <p:txBody>
          <a:bodyPr wrap="none">
            <a:spAutoFit/>
          </a:bodyPr>
          <a:lstStyle/>
          <a:p>
            <a:pPr algn="ctr"/>
            <a:r>
              <a:rPr lang="en-US" dirty="0" smtClean="0">
                <a:latin typeface="Bodoni MT" pitchFamily="18" charset="0"/>
                <a:cs typeface="Vrinda" pitchFamily="2" charset="0"/>
              </a:rPr>
              <a:t>F.  Balance a ration</a:t>
            </a:r>
            <a:endParaRPr lang="en-US" dirty="0">
              <a:latin typeface="Bodoni MT" pitchFamily="18" charset="0"/>
              <a:cs typeface="Vrinda" pitchFamily="2" charset="0"/>
            </a:endParaRPr>
          </a:p>
        </p:txBody>
      </p:sp>
    </p:spTree>
    <p:extLst>
      <p:ext uri="{BB962C8B-B14F-4D97-AF65-F5344CB8AC3E}">
        <p14:creationId xmlns:p14="http://schemas.microsoft.com/office/powerpoint/2010/main" val="68371701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xmlns:p14="http://schemas.microsoft.com/office/powerpoint/2010/main" spd="slow">
        <p:split orient="vert"/>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xEl>
                                              <p:pRg st="3" end="3"/>
                                            </p:txEl>
                                          </p:spTgt>
                                        </p:tgtEl>
                                        <p:attrNameLst>
                                          <p:attrName>style.visibility</p:attrName>
                                        </p:attrNameLst>
                                      </p:cBhvr>
                                      <p:to>
                                        <p:strVal val="visible"/>
                                      </p:to>
                                    </p:set>
                                    <p:animEffect transition="in" filter="barn(inVertical)">
                                      <p:cBhvr>
                                        <p:cTn id="7" dur="500"/>
                                        <p:tgtEl>
                                          <p:spTgt spid="9">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xEl>
                                              <p:pRg st="4" end="4"/>
                                            </p:txEl>
                                          </p:spTgt>
                                        </p:tgtEl>
                                        <p:attrNameLst>
                                          <p:attrName>style.visibility</p:attrName>
                                        </p:attrNameLst>
                                      </p:cBhvr>
                                      <p:to>
                                        <p:strVal val="visible"/>
                                      </p:to>
                                    </p:set>
                                    <p:animEffect transition="in" filter="barn(inVertical)">
                                      <p:cBhvr>
                                        <p:cTn id="12" dur="500"/>
                                        <p:tgtEl>
                                          <p:spTgt spid="9">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9">
                                            <p:txEl>
                                              <p:pRg st="5" end="5"/>
                                            </p:txEl>
                                          </p:spTgt>
                                        </p:tgtEl>
                                        <p:attrNameLst>
                                          <p:attrName>style.visibility</p:attrName>
                                        </p:attrNameLst>
                                      </p:cBhvr>
                                      <p:to>
                                        <p:strVal val="visible"/>
                                      </p:to>
                                    </p:set>
                                    <p:animEffect transition="in" filter="barn(inVertical)">
                                      <p:cBhvr>
                                        <p:cTn id="17" dur="500"/>
                                        <p:tgtEl>
                                          <p:spTgt spid="9">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9">
                                            <p:txEl>
                                              <p:pRg st="6" end="6"/>
                                            </p:txEl>
                                          </p:spTgt>
                                        </p:tgtEl>
                                        <p:attrNameLst>
                                          <p:attrName>style.visibility</p:attrName>
                                        </p:attrNameLst>
                                      </p:cBhvr>
                                      <p:to>
                                        <p:strVal val="visible"/>
                                      </p:to>
                                    </p:set>
                                    <p:animEffect transition="in" filter="barn(inVertical)">
                                      <p:cBhvr>
                                        <p:cTn id="22" dur="500"/>
                                        <p:tgtEl>
                                          <p:spTgt spid="9">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0" y="457200"/>
            <a:ext cx="7239000" cy="1938992"/>
          </a:xfrm>
          <a:prstGeom prst="rect">
            <a:avLst/>
          </a:prstGeom>
          <a:noFill/>
        </p:spPr>
        <p:txBody>
          <a:bodyPr wrap="square" rtlCol="0">
            <a:spAutoFit/>
          </a:bodyPr>
          <a:lstStyle/>
          <a:p>
            <a:pPr algn="ctr"/>
            <a:r>
              <a:rPr lang="en-US" sz="6000"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How to Balance a Ration</a:t>
            </a:r>
            <a:endParaRPr lang="en-US" sz="6000"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9" name="TextBox 8"/>
          <p:cNvSpPr txBox="1"/>
          <p:nvPr/>
        </p:nvSpPr>
        <p:spPr>
          <a:xfrm>
            <a:off x="0" y="2362200"/>
            <a:ext cx="7239000" cy="4093428"/>
          </a:xfrm>
          <a:prstGeom prst="rect">
            <a:avLst/>
          </a:prstGeom>
          <a:noFill/>
        </p:spPr>
        <p:txBody>
          <a:bodyPr wrap="square" rtlCol="0">
            <a:spAutoFit/>
          </a:bodyPr>
          <a:lstStyle/>
          <a:p>
            <a:pPr>
              <a:buFont typeface="Arial" pitchFamily="34" charset="0"/>
              <a:buChar char="•"/>
            </a:pPr>
            <a:r>
              <a:rPr lang="en-US" sz="3600" dirty="0" smtClean="0">
                <a:latin typeface="Times New Roman" pitchFamily="18" charset="0"/>
                <a:cs typeface="Times New Roman" pitchFamily="18" charset="0"/>
              </a:rPr>
              <a:t>A few hints:</a:t>
            </a:r>
          </a:p>
          <a:p>
            <a:pPr lvl="1">
              <a:buFont typeface="Arial" pitchFamily="34" charset="0"/>
              <a:buChar char="•"/>
            </a:pPr>
            <a:r>
              <a:rPr lang="en-US" sz="2800" dirty="0" smtClean="0">
                <a:latin typeface="Times New Roman" pitchFamily="18" charset="0"/>
                <a:cs typeface="Times New Roman" pitchFamily="18" charset="0"/>
              </a:rPr>
              <a:t>Rations vary by species and energy requirement</a:t>
            </a:r>
          </a:p>
          <a:p>
            <a:pPr lvl="1">
              <a:buFont typeface="Arial" pitchFamily="34" charset="0"/>
              <a:buChar char="•"/>
            </a:pPr>
            <a:endParaRPr lang="en-US" sz="2800" dirty="0" smtClean="0">
              <a:latin typeface="Times New Roman" pitchFamily="18" charset="0"/>
              <a:cs typeface="Times New Roman" pitchFamily="18" charset="0"/>
            </a:endParaRPr>
          </a:p>
          <a:p>
            <a:pPr lvl="1">
              <a:buFont typeface="Arial" pitchFamily="34" charset="0"/>
              <a:buChar char="•"/>
            </a:pPr>
            <a:r>
              <a:rPr lang="en-US" sz="2800" dirty="0" smtClean="0">
                <a:latin typeface="Times New Roman" pitchFamily="18" charset="0"/>
                <a:cs typeface="Times New Roman" pitchFamily="18" charset="0"/>
              </a:rPr>
              <a:t>Some rations mix roughage, concentrates, and supplements</a:t>
            </a:r>
          </a:p>
          <a:p>
            <a:pPr lvl="1">
              <a:buFont typeface="Arial" pitchFamily="34" charset="0"/>
              <a:buChar char="•"/>
            </a:pPr>
            <a:endParaRPr lang="en-US" sz="2800" dirty="0" smtClean="0">
              <a:latin typeface="Times New Roman" pitchFamily="18" charset="0"/>
              <a:cs typeface="Times New Roman" pitchFamily="18" charset="0"/>
            </a:endParaRPr>
          </a:p>
          <a:p>
            <a:pPr lvl="1">
              <a:buFont typeface="Arial" pitchFamily="34" charset="0"/>
              <a:buChar char="•"/>
            </a:pPr>
            <a:r>
              <a:rPr lang="en-US" sz="2800" dirty="0" smtClean="0">
                <a:latin typeface="Times New Roman" pitchFamily="18" charset="0"/>
                <a:cs typeface="Times New Roman" pitchFamily="18" charset="0"/>
              </a:rPr>
              <a:t>Some rations meet all dietary requirements with 1 feed</a:t>
            </a:r>
          </a:p>
        </p:txBody>
      </p:sp>
      <p:sp>
        <p:nvSpPr>
          <p:cNvPr id="10" name="Rectangle 9"/>
          <p:cNvSpPr/>
          <p:nvPr/>
        </p:nvSpPr>
        <p:spPr>
          <a:xfrm>
            <a:off x="0" y="0"/>
            <a:ext cx="2048253" cy="369332"/>
          </a:xfrm>
          <a:prstGeom prst="rect">
            <a:avLst/>
          </a:prstGeom>
        </p:spPr>
        <p:txBody>
          <a:bodyPr wrap="none">
            <a:spAutoFit/>
          </a:bodyPr>
          <a:lstStyle/>
          <a:p>
            <a:pPr algn="ctr"/>
            <a:r>
              <a:rPr lang="en-US" dirty="0" smtClean="0">
                <a:latin typeface="Bodoni MT" pitchFamily="18" charset="0"/>
                <a:cs typeface="Vrinda" pitchFamily="2" charset="0"/>
              </a:rPr>
              <a:t>F.  Balance a ration</a:t>
            </a:r>
            <a:endParaRPr lang="en-US" dirty="0">
              <a:latin typeface="Bodoni MT" pitchFamily="18" charset="0"/>
              <a:cs typeface="Vrinda" pitchFamily="2" charset="0"/>
            </a:endParaRPr>
          </a:p>
        </p:txBody>
      </p:sp>
    </p:spTree>
    <p:extLst>
      <p:ext uri="{BB962C8B-B14F-4D97-AF65-F5344CB8AC3E}">
        <p14:creationId xmlns:p14="http://schemas.microsoft.com/office/powerpoint/2010/main" val="286887675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xmlns:p14="http://schemas.microsoft.com/office/powerpoint/2010/main" spd="slow">
        <p:split orient="vert"/>
      </p:transition>
    </mc:Fallback>
  </mc:AlternateContent>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0" y="457200"/>
            <a:ext cx="7239000" cy="1015663"/>
          </a:xfrm>
          <a:prstGeom prst="rect">
            <a:avLst/>
          </a:prstGeom>
          <a:noFill/>
        </p:spPr>
        <p:txBody>
          <a:bodyPr wrap="square" rtlCol="0">
            <a:spAutoFit/>
          </a:bodyPr>
          <a:lstStyle/>
          <a:p>
            <a:pPr algn="ctr"/>
            <a:r>
              <a:rPr lang="en-US" sz="6000"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Example Ration</a:t>
            </a:r>
            <a:endParaRPr lang="en-US" sz="6000"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9" name="TextBox 8"/>
          <p:cNvSpPr txBox="1"/>
          <p:nvPr/>
        </p:nvSpPr>
        <p:spPr>
          <a:xfrm>
            <a:off x="0" y="1483749"/>
            <a:ext cx="7239000" cy="523220"/>
          </a:xfrm>
          <a:prstGeom prst="rect">
            <a:avLst/>
          </a:prstGeom>
          <a:noFill/>
        </p:spPr>
        <p:txBody>
          <a:bodyPr wrap="square" rtlCol="0">
            <a:spAutoFit/>
          </a:bodyPr>
          <a:lstStyle/>
          <a:p>
            <a:pPr algn="ctr"/>
            <a:r>
              <a:rPr lang="en-US" sz="2800" dirty="0" smtClean="0">
                <a:latin typeface="Times New Roman" pitchFamily="18" charset="0"/>
                <a:cs typeface="Times New Roman" pitchFamily="18" charset="0"/>
              </a:rPr>
              <a:t>Full grown, 6 year old horse, minimum use:</a:t>
            </a:r>
          </a:p>
        </p:txBody>
      </p:sp>
      <p:sp>
        <p:nvSpPr>
          <p:cNvPr id="10" name="Rectangle 9"/>
          <p:cNvSpPr/>
          <p:nvPr/>
        </p:nvSpPr>
        <p:spPr>
          <a:xfrm>
            <a:off x="0" y="0"/>
            <a:ext cx="2048253" cy="369332"/>
          </a:xfrm>
          <a:prstGeom prst="rect">
            <a:avLst/>
          </a:prstGeom>
        </p:spPr>
        <p:txBody>
          <a:bodyPr wrap="none">
            <a:spAutoFit/>
          </a:bodyPr>
          <a:lstStyle/>
          <a:p>
            <a:pPr algn="ctr"/>
            <a:r>
              <a:rPr lang="en-US" dirty="0" smtClean="0">
                <a:latin typeface="Bodoni MT" pitchFamily="18" charset="0"/>
                <a:cs typeface="Vrinda" pitchFamily="2" charset="0"/>
              </a:rPr>
              <a:t>F.  Balance a ration</a:t>
            </a:r>
            <a:endParaRPr lang="en-US" dirty="0">
              <a:latin typeface="Bodoni MT" pitchFamily="18" charset="0"/>
              <a:cs typeface="Vrinda" pitchFamily="2" charset="0"/>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1745359"/>
            <a:ext cx="3948198" cy="3199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228600" y="4343400"/>
            <a:ext cx="2209800" cy="1292662"/>
          </a:xfrm>
          <a:prstGeom prst="rect">
            <a:avLst/>
          </a:prstGeom>
          <a:noFill/>
        </p:spPr>
        <p:txBody>
          <a:bodyPr wrap="square" rtlCol="0">
            <a:spAutoFit/>
          </a:bodyPr>
          <a:lstStyle/>
          <a:p>
            <a:pPr algn="ctr"/>
            <a:r>
              <a:rPr lang="en-US" b="1" u="sng" dirty="0" smtClean="0">
                <a:latin typeface="Times New Roman" pitchFamily="18" charset="0"/>
                <a:cs typeface="Times New Roman" pitchFamily="18" charset="0"/>
              </a:rPr>
              <a:t>Ration #1:</a:t>
            </a:r>
          </a:p>
          <a:p>
            <a:pPr marL="285750" indent="-285750">
              <a:buFont typeface="Arial" pitchFamily="34" charset="0"/>
              <a:buChar char="•"/>
            </a:pPr>
            <a:endParaRPr lang="en-US" sz="600" dirty="0" smtClean="0">
              <a:latin typeface="Times New Roman" pitchFamily="18" charset="0"/>
              <a:cs typeface="Times New Roman" pitchFamily="18" charset="0"/>
            </a:endParaRPr>
          </a:p>
          <a:p>
            <a:pPr marL="285750" indent="-285750">
              <a:buFont typeface="Arial" pitchFamily="34" charset="0"/>
              <a:buChar char="•"/>
            </a:pPr>
            <a:r>
              <a:rPr lang="en-US" dirty="0" smtClean="0">
                <a:latin typeface="Times New Roman" pitchFamily="18" charset="0"/>
                <a:cs typeface="Times New Roman" pitchFamily="18" charset="0"/>
              </a:rPr>
              <a:t>Free choice grass pasture</a:t>
            </a:r>
          </a:p>
          <a:p>
            <a:pPr marL="285750" indent="-285750">
              <a:buFont typeface="Arial" pitchFamily="34" charset="0"/>
              <a:buChar char="•"/>
            </a:pPr>
            <a:r>
              <a:rPr lang="en-US" dirty="0" smtClean="0">
                <a:latin typeface="Times New Roman" pitchFamily="18" charset="0"/>
                <a:cs typeface="Times New Roman" pitchFamily="18" charset="0"/>
              </a:rPr>
              <a:t>Salt/mineral block</a:t>
            </a:r>
            <a:endParaRPr lang="en-US" dirty="0">
              <a:latin typeface="Times New Roman" pitchFamily="18" charset="0"/>
              <a:cs typeface="Times New Roman" pitchFamily="18" charset="0"/>
            </a:endParaRPr>
          </a:p>
        </p:txBody>
      </p:sp>
      <p:sp>
        <p:nvSpPr>
          <p:cNvPr id="12" name="TextBox 11"/>
          <p:cNvSpPr txBox="1"/>
          <p:nvPr/>
        </p:nvSpPr>
        <p:spPr>
          <a:xfrm>
            <a:off x="2590800" y="4303327"/>
            <a:ext cx="2209800" cy="2539157"/>
          </a:xfrm>
          <a:prstGeom prst="rect">
            <a:avLst/>
          </a:prstGeom>
          <a:noFill/>
        </p:spPr>
        <p:txBody>
          <a:bodyPr wrap="square" rtlCol="0">
            <a:spAutoFit/>
          </a:bodyPr>
          <a:lstStyle/>
          <a:p>
            <a:pPr algn="ctr"/>
            <a:r>
              <a:rPr lang="en-US" b="1" u="sng" dirty="0" smtClean="0">
                <a:latin typeface="Times New Roman" pitchFamily="18" charset="0"/>
                <a:cs typeface="Times New Roman" pitchFamily="18" charset="0"/>
              </a:rPr>
              <a:t>Ration #2:</a:t>
            </a:r>
          </a:p>
          <a:p>
            <a:pPr marL="285750" indent="-285750">
              <a:buFont typeface="Arial" pitchFamily="34" charset="0"/>
              <a:buChar char="•"/>
            </a:pPr>
            <a:endParaRPr lang="en-US" sz="600" dirty="0" smtClean="0">
              <a:latin typeface="Times New Roman" pitchFamily="18" charset="0"/>
              <a:cs typeface="Times New Roman" pitchFamily="18" charset="0"/>
            </a:endParaRPr>
          </a:p>
          <a:p>
            <a:pPr marL="285750" indent="-285750">
              <a:buFont typeface="Arial" pitchFamily="34" charset="0"/>
              <a:buChar char="•"/>
            </a:pPr>
            <a:r>
              <a:rPr lang="en-US" dirty="0" smtClean="0">
                <a:latin typeface="Times New Roman" pitchFamily="18" charset="0"/>
                <a:cs typeface="Times New Roman" pitchFamily="18" charset="0"/>
              </a:rPr>
              <a:t>11 </a:t>
            </a:r>
            <a:r>
              <a:rPr lang="en-US" dirty="0" err="1" smtClean="0">
                <a:latin typeface="Times New Roman" pitchFamily="18" charset="0"/>
                <a:cs typeface="Times New Roman" pitchFamily="18" charset="0"/>
              </a:rPr>
              <a:t>lbs</a:t>
            </a:r>
            <a:r>
              <a:rPr lang="en-US" dirty="0" smtClean="0">
                <a:latin typeface="Times New Roman" pitchFamily="18" charset="0"/>
                <a:cs typeface="Times New Roman" pitchFamily="18" charset="0"/>
              </a:rPr>
              <a:t> hay</a:t>
            </a:r>
          </a:p>
          <a:p>
            <a:pPr marL="285750" indent="-285750">
              <a:buFont typeface="Arial" pitchFamily="34" charset="0"/>
              <a:buChar char="•"/>
            </a:pPr>
            <a:r>
              <a:rPr lang="en-US" dirty="0" smtClean="0">
                <a:latin typeface="Times New Roman" pitchFamily="18" charset="0"/>
                <a:cs typeface="Times New Roman" pitchFamily="18" charset="0"/>
              </a:rPr>
              <a:t>2.75 </a:t>
            </a:r>
            <a:r>
              <a:rPr lang="en-US" dirty="0" err="1" smtClean="0">
                <a:latin typeface="Times New Roman" pitchFamily="18" charset="0"/>
                <a:cs typeface="Times New Roman" pitchFamily="18" charset="0"/>
              </a:rPr>
              <a:t>lbs</a:t>
            </a:r>
            <a:r>
              <a:rPr lang="en-US" dirty="0" smtClean="0">
                <a:latin typeface="Times New Roman" pitchFamily="18" charset="0"/>
                <a:cs typeface="Times New Roman" pitchFamily="18" charset="0"/>
              </a:rPr>
              <a:t> Purina Strategy</a:t>
            </a:r>
          </a:p>
          <a:p>
            <a:endParaRPr lang="en-US" sz="1100" dirty="0" smtClean="0">
              <a:latin typeface="Times New Roman" pitchFamily="18" charset="0"/>
              <a:cs typeface="Times New Roman" pitchFamily="18" charset="0"/>
            </a:endParaRPr>
          </a:p>
          <a:p>
            <a:pPr algn="ctr"/>
            <a:r>
              <a:rPr lang="en-US" sz="1400" dirty="0">
                <a:latin typeface="Times New Roman" pitchFamily="18" charset="0"/>
                <a:cs typeface="Times New Roman" pitchFamily="18" charset="0"/>
              </a:rPr>
              <a:t>*This </a:t>
            </a:r>
            <a:r>
              <a:rPr lang="en-US" sz="1400" dirty="0" smtClean="0">
                <a:latin typeface="Times New Roman" pitchFamily="18" charset="0"/>
                <a:cs typeface="Times New Roman" pitchFamily="18" charset="0"/>
              </a:rPr>
              <a:t>ration mixes a roughage (hay) </a:t>
            </a:r>
            <a:r>
              <a:rPr lang="en-US" sz="1400" dirty="0">
                <a:latin typeface="Times New Roman" pitchFamily="18" charset="0"/>
                <a:cs typeface="Times New Roman" pitchFamily="18" charset="0"/>
              </a:rPr>
              <a:t>and concentrate </a:t>
            </a:r>
            <a:r>
              <a:rPr lang="en-US" sz="1400" dirty="0" smtClean="0">
                <a:latin typeface="Times New Roman" pitchFamily="18" charset="0"/>
                <a:cs typeface="Times New Roman" pitchFamily="18" charset="0"/>
              </a:rPr>
              <a:t>(Strategy) to meet </a:t>
            </a:r>
            <a:r>
              <a:rPr lang="en-US" sz="1400" dirty="0">
                <a:latin typeface="Times New Roman" pitchFamily="18" charset="0"/>
                <a:cs typeface="Times New Roman" pitchFamily="18" charset="0"/>
              </a:rPr>
              <a:t>all dietary </a:t>
            </a:r>
            <a:r>
              <a:rPr lang="en-US" sz="1400" dirty="0" smtClean="0">
                <a:latin typeface="Times New Roman" pitchFamily="18" charset="0"/>
                <a:cs typeface="Times New Roman" pitchFamily="18" charset="0"/>
              </a:rPr>
              <a:t>requirements</a:t>
            </a:r>
            <a:endParaRPr lang="en-US" dirty="0">
              <a:latin typeface="Times New Roman" pitchFamily="18" charset="0"/>
              <a:cs typeface="Times New Roman" pitchFamily="18" charset="0"/>
            </a:endParaRPr>
          </a:p>
        </p:txBody>
      </p:sp>
      <p:sp>
        <p:nvSpPr>
          <p:cNvPr id="13" name="TextBox 12"/>
          <p:cNvSpPr txBox="1"/>
          <p:nvPr/>
        </p:nvSpPr>
        <p:spPr>
          <a:xfrm>
            <a:off x="4800600" y="4272677"/>
            <a:ext cx="2209800" cy="2585323"/>
          </a:xfrm>
          <a:prstGeom prst="rect">
            <a:avLst/>
          </a:prstGeom>
          <a:noFill/>
        </p:spPr>
        <p:txBody>
          <a:bodyPr wrap="square" rtlCol="0">
            <a:spAutoFit/>
          </a:bodyPr>
          <a:lstStyle/>
          <a:p>
            <a:pPr algn="ctr"/>
            <a:r>
              <a:rPr lang="en-US" b="1" u="sng" dirty="0" smtClean="0">
                <a:latin typeface="Times New Roman" pitchFamily="18" charset="0"/>
                <a:cs typeface="Times New Roman" pitchFamily="18" charset="0"/>
              </a:rPr>
              <a:t>Ration #3:</a:t>
            </a:r>
          </a:p>
          <a:p>
            <a:pPr marL="285750" indent="-285750">
              <a:buFont typeface="Arial" pitchFamily="34" charset="0"/>
              <a:buChar char="•"/>
            </a:pPr>
            <a:endParaRPr lang="en-US" sz="600" dirty="0" smtClean="0">
              <a:latin typeface="Times New Roman" pitchFamily="18" charset="0"/>
              <a:cs typeface="Times New Roman" pitchFamily="18" charset="0"/>
            </a:endParaRPr>
          </a:p>
          <a:p>
            <a:pPr marL="285750" indent="-285750">
              <a:buFont typeface="Arial" pitchFamily="34" charset="0"/>
              <a:buChar char="•"/>
            </a:pPr>
            <a:r>
              <a:rPr lang="en-US" dirty="0" smtClean="0">
                <a:latin typeface="Times New Roman" pitchFamily="18" charset="0"/>
                <a:cs typeface="Times New Roman" pitchFamily="18" charset="0"/>
              </a:rPr>
              <a:t>11.25 </a:t>
            </a:r>
            <a:r>
              <a:rPr lang="en-US" dirty="0" err="1" smtClean="0">
                <a:latin typeface="Times New Roman" pitchFamily="18" charset="0"/>
                <a:cs typeface="Times New Roman" pitchFamily="18" charset="0"/>
              </a:rPr>
              <a:t>lbs</a:t>
            </a:r>
            <a:r>
              <a:rPr lang="en-US" dirty="0" smtClean="0">
                <a:latin typeface="Times New Roman" pitchFamily="18" charset="0"/>
                <a:cs typeface="Times New Roman" pitchFamily="18" charset="0"/>
              </a:rPr>
              <a:t> Purina Equine Adult</a:t>
            </a:r>
          </a:p>
          <a:p>
            <a:endParaRPr lang="en-US" dirty="0" smtClean="0">
              <a:latin typeface="Times New Roman" pitchFamily="18" charset="0"/>
              <a:cs typeface="Times New Roman" pitchFamily="18" charset="0"/>
            </a:endParaRPr>
          </a:p>
          <a:p>
            <a:pPr algn="ctr"/>
            <a:r>
              <a:rPr lang="en-US" sz="1400" dirty="0" smtClean="0">
                <a:latin typeface="Times New Roman" pitchFamily="18" charset="0"/>
                <a:cs typeface="Times New Roman" pitchFamily="18" charset="0"/>
              </a:rPr>
              <a:t>*This is a “Complete” feed which means it has roughage and concentrate mixed together. It meets all dietary requirements in 1 feed</a:t>
            </a:r>
            <a:endParaRPr lang="en-US" sz="1400" dirty="0">
              <a:latin typeface="Times New Roman" pitchFamily="18" charset="0"/>
              <a:cs typeface="Times New Roman" pitchFamily="18" charset="0"/>
            </a:endParaRPr>
          </a:p>
        </p:txBody>
      </p:sp>
    </p:spTree>
    <p:extLst>
      <p:ext uri="{BB962C8B-B14F-4D97-AF65-F5344CB8AC3E}">
        <p14:creationId xmlns:p14="http://schemas.microsoft.com/office/powerpoint/2010/main" val="127947240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xmlns:p14="http://schemas.microsoft.com/office/powerpoint/2010/main" spd="slow">
        <p:split orient="vert"/>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down)">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bldP spid="13"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0" y="457200"/>
            <a:ext cx="7239000" cy="1015663"/>
          </a:xfrm>
          <a:prstGeom prst="rect">
            <a:avLst/>
          </a:prstGeom>
          <a:noFill/>
        </p:spPr>
        <p:txBody>
          <a:bodyPr wrap="square" rtlCol="0">
            <a:spAutoFit/>
          </a:bodyPr>
          <a:lstStyle/>
          <a:p>
            <a:pPr algn="ctr"/>
            <a:r>
              <a:rPr lang="en-US" sz="6000"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Example Ration</a:t>
            </a:r>
            <a:endParaRPr lang="en-US" sz="6000"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9" name="TextBox 8"/>
          <p:cNvSpPr txBox="1"/>
          <p:nvPr/>
        </p:nvSpPr>
        <p:spPr>
          <a:xfrm>
            <a:off x="0" y="1483749"/>
            <a:ext cx="7239000" cy="523220"/>
          </a:xfrm>
          <a:prstGeom prst="rect">
            <a:avLst/>
          </a:prstGeom>
          <a:noFill/>
        </p:spPr>
        <p:txBody>
          <a:bodyPr wrap="square" rtlCol="0">
            <a:spAutoFit/>
          </a:bodyPr>
          <a:lstStyle/>
          <a:p>
            <a:pPr algn="ctr"/>
            <a:r>
              <a:rPr lang="en-US" sz="2800" dirty="0" smtClean="0">
                <a:latin typeface="Times New Roman" pitchFamily="18" charset="0"/>
                <a:cs typeface="Times New Roman" pitchFamily="18" charset="0"/>
              </a:rPr>
              <a:t>Laying Hens</a:t>
            </a:r>
          </a:p>
        </p:txBody>
      </p:sp>
      <p:sp>
        <p:nvSpPr>
          <p:cNvPr id="10" name="Rectangle 9"/>
          <p:cNvSpPr/>
          <p:nvPr/>
        </p:nvSpPr>
        <p:spPr>
          <a:xfrm>
            <a:off x="0" y="0"/>
            <a:ext cx="2048253" cy="369332"/>
          </a:xfrm>
          <a:prstGeom prst="rect">
            <a:avLst/>
          </a:prstGeom>
        </p:spPr>
        <p:txBody>
          <a:bodyPr wrap="none">
            <a:spAutoFit/>
          </a:bodyPr>
          <a:lstStyle/>
          <a:p>
            <a:pPr algn="ctr"/>
            <a:r>
              <a:rPr lang="en-US" dirty="0" smtClean="0">
                <a:latin typeface="Bodoni MT" pitchFamily="18" charset="0"/>
                <a:cs typeface="Vrinda" pitchFamily="2" charset="0"/>
              </a:rPr>
              <a:t>F.  Balance a ration</a:t>
            </a:r>
            <a:endParaRPr lang="en-US" dirty="0">
              <a:latin typeface="Bodoni MT" pitchFamily="18" charset="0"/>
              <a:cs typeface="Vrinda" pitchFamily="2" charset="0"/>
            </a:endParaRPr>
          </a:p>
        </p:txBody>
      </p:sp>
      <p:sp>
        <p:nvSpPr>
          <p:cNvPr id="2" name="TextBox 1"/>
          <p:cNvSpPr txBox="1"/>
          <p:nvPr/>
        </p:nvSpPr>
        <p:spPr>
          <a:xfrm>
            <a:off x="838200" y="4315968"/>
            <a:ext cx="5638800" cy="1846659"/>
          </a:xfrm>
          <a:prstGeom prst="rect">
            <a:avLst/>
          </a:prstGeom>
          <a:noFill/>
        </p:spPr>
        <p:txBody>
          <a:bodyPr wrap="square" rtlCol="0">
            <a:spAutoFit/>
          </a:bodyPr>
          <a:lstStyle/>
          <a:p>
            <a:pPr algn="ctr"/>
            <a:r>
              <a:rPr lang="en-US" b="1" u="sng" dirty="0" smtClean="0">
                <a:latin typeface="Times New Roman" pitchFamily="18" charset="0"/>
                <a:cs typeface="Times New Roman" pitchFamily="18" charset="0"/>
              </a:rPr>
              <a:t>Ration #1:</a:t>
            </a:r>
          </a:p>
          <a:p>
            <a:pPr marL="285750" indent="-285750">
              <a:buFont typeface="Arial" pitchFamily="34" charset="0"/>
              <a:buChar char="•"/>
            </a:pPr>
            <a:endParaRPr lang="en-US" sz="600" dirty="0" smtClean="0">
              <a:latin typeface="Times New Roman" pitchFamily="18" charset="0"/>
              <a:cs typeface="Times New Roman" pitchFamily="18" charset="0"/>
            </a:endParaRPr>
          </a:p>
          <a:p>
            <a:pPr marL="285750" indent="-285750" algn="ctr">
              <a:buFont typeface="Arial" pitchFamily="34" charset="0"/>
              <a:buChar char="•"/>
            </a:pPr>
            <a:r>
              <a:rPr lang="en-US" dirty="0" smtClean="0">
                <a:latin typeface="Times New Roman" pitchFamily="18" charset="0"/>
                <a:cs typeface="Times New Roman" pitchFamily="18" charset="0"/>
              </a:rPr>
              <a:t>Free choice Lay Mash or Pellets</a:t>
            </a:r>
          </a:p>
          <a:p>
            <a:pPr marL="285750" indent="-285750">
              <a:buFont typeface="Arial" pitchFamily="34" charset="0"/>
              <a:buChar char="•"/>
            </a:pPr>
            <a:endParaRPr lang="en-US" dirty="0">
              <a:latin typeface="Times New Roman" pitchFamily="18" charset="0"/>
              <a:cs typeface="Times New Roman" pitchFamily="18" charset="0"/>
            </a:endParaRPr>
          </a:p>
          <a:p>
            <a:pPr algn="ctr"/>
            <a:r>
              <a:rPr lang="en-US" dirty="0" smtClean="0">
                <a:latin typeface="Times New Roman" pitchFamily="18" charset="0"/>
                <a:cs typeface="Times New Roman" pitchFamily="18" charset="0"/>
              </a:rPr>
              <a:t>*This is a complete feed, </a:t>
            </a:r>
            <a:r>
              <a:rPr lang="en-US" dirty="0">
                <a:latin typeface="Times New Roman" pitchFamily="18" charset="0"/>
                <a:cs typeface="Times New Roman" pitchFamily="18" charset="0"/>
              </a:rPr>
              <a:t>premixed to exact nutrition requirements</a:t>
            </a:r>
          </a:p>
          <a:p>
            <a:pPr marL="285750" indent="-285750">
              <a:buFont typeface="Arial" pitchFamily="34" charset="0"/>
              <a:buChar char="•"/>
            </a:pPr>
            <a:endParaRPr lang="en-US" dirty="0">
              <a:latin typeface="Times New Roman" pitchFamily="18" charset="0"/>
              <a:cs typeface="Times New Roman" pitchFamily="18" charset="0"/>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7923" y="1483749"/>
            <a:ext cx="3283153" cy="24574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6060147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xmlns:p14="http://schemas.microsoft.com/office/powerpoint/2010/main" spd="slow">
        <p:split orient="vert"/>
      </p:transition>
    </mc:Fallback>
  </mc:AlternateContent>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0" y="457200"/>
            <a:ext cx="7239000" cy="1015663"/>
          </a:xfrm>
          <a:prstGeom prst="rect">
            <a:avLst/>
          </a:prstGeom>
          <a:noFill/>
        </p:spPr>
        <p:txBody>
          <a:bodyPr wrap="square" rtlCol="0">
            <a:spAutoFit/>
          </a:bodyPr>
          <a:lstStyle/>
          <a:p>
            <a:pPr algn="ctr"/>
            <a:r>
              <a:rPr lang="en-US" sz="6000"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Example Ration</a:t>
            </a:r>
            <a:endParaRPr lang="en-US" sz="6000"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9" name="TextBox 8"/>
          <p:cNvSpPr txBox="1"/>
          <p:nvPr/>
        </p:nvSpPr>
        <p:spPr>
          <a:xfrm>
            <a:off x="0" y="1483749"/>
            <a:ext cx="7239000" cy="523220"/>
          </a:xfrm>
          <a:prstGeom prst="rect">
            <a:avLst/>
          </a:prstGeom>
          <a:noFill/>
        </p:spPr>
        <p:txBody>
          <a:bodyPr wrap="square" rtlCol="0">
            <a:spAutoFit/>
          </a:bodyPr>
          <a:lstStyle/>
          <a:p>
            <a:pPr algn="ctr"/>
            <a:r>
              <a:rPr lang="en-US" sz="2800" dirty="0" smtClean="0">
                <a:latin typeface="Times New Roman" pitchFamily="18" charset="0"/>
                <a:cs typeface="Times New Roman" pitchFamily="18" charset="0"/>
              </a:rPr>
              <a:t>5 Month old Market Lamb</a:t>
            </a:r>
          </a:p>
        </p:txBody>
      </p:sp>
      <p:sp>
        <p:nvSpPr>
          <p:cNvPr id="10" name="Rectangle 9"/>
          <p:cNvSpPr/>
          <p:nvPr/>
        </p:nvSpPr>
        <p:spPr>
          <a:xfrm>
            <a:off x="0" y="0"/>
            <a:ext cx="2048253" cy="369332"/>
          </a:xfrm>
          <a:prstGeom prst="rect">
            <a:avLst/>
          </a:prstGeom>
        </p:spPr>
        <p:txBody>
          <a:bodyPr wrap="none">
            <a:spAutoFit/>
          </a:bodyPr>
          <a:lstStyle/>
          <a:p>
            <a:pPr algn="ctr"/>
            <a:r>
              <a:rPr lang="en-US" dirty="0" smtClean="0">
                <a:latin typeface="Bodoni MT" pitchFamily="18" charset="0"/>
                <a:cs typeface="Vrinda" pitchFamily="2" charset="0"/>
              </a:rPr>
              <a:t>F.  Balance a ration</a:t>
            </a:r>
            <a:endParaRPr lang="en-US" dirty="0">
              <a:latin typeface="Bodoni MT" pitchFamily="18" charset="0"/>
              <a:cs typeface="Vrinda" pitchFamily="2" charset="0"/>
            </a:endParaRPr>
          </a:p>
        </p:txBody>
      </p:sp>
      <p:sp>
        <p:nvSpPr>
          <p:cNvPr id="2" name="TextBox 1"/>
          <p:cNvSpPr txBox="1"/>
          <p:nvPr/>
        </p:nvSpPr>
        <p:spPr>
          <a:xfrm>
            <a:off x="1981200" y="4428744"/>
            <a:ext cx="3124200" cy="1569660"/>
          </a:xfrm>
          <a:prstGeom prst="rect">
            <a:avLst/>
          </a:prstGeom>
          <a:noFill/>
        </p:spPr>
        <p:txBody>
          <a:bodyPr wrap="square" rtlCol="0">
            <a:spAutoFit/>
          </a:bodyPr>
          <a:lstStyle/>
          <a:p>
            <a:pPr algn="ctr"/>
            <a:r>
              <a:rPr lang="en-US" b="1" u="sng" dirty="0" smtClean="0">
                <a:latin typeface="Times New Roman" pitchFamily="18" charset="0"/>
                <a:cs typeface="Times New Roman" pitchFamily="18" charset="0"/>
              </a:rPr>
              <a:t>Ration #1:</a:t>
            </a:r>
          </a:p>
          <a:p>
            <a:pPr marL="285750" indent="-285750">
              <a:buFont typeface="Arial" pitchFamily="34" charset="0"/>
              <a:buChar char="•"/>
            </a:pPr>
            <a:endParaRPr lang="en-US" sz="600" dirty="0" smtClean="0">
              <a:latin typeface="Times New Roman" pitchFamily="18" charset="0"/>
              <a:cs typeface="Times New Roman" pitchFamily="18" charset="0"/>
            </a:endParaRPr>
          </a:p>
          <a:p>
            <a:pPr marL="285750" indent="-285750">
              <a:buFont typeface="Arial" pitchFamily="34" charset="0"/>
              <a:buChar char="•"/>
            </a:pPr>
            <a:r>
              <a:rPr lang="en-US" dirty="0" smtClean="0">
                <a:latin typeface="Times New Roman" pitchFamily="18" charset="0"/>
                <a:cs typeface="Times New Roman" pitchFamily="18" charset="0"/>
              </a:rPr>
              <a:t>Show Lamb Grain Mix</a:t>
            </a:r>
          </a:p>
          <a:p>
            <a:pPr marL="285750" indent="-285750">
              <a:buFont typeface="Arial" pitchFamily="34" charset="0"/>
              <a:buChar char="•"/>
            </a:pPr>
            <a:r>
              <a:rPr lang="en-US" dirty="0" smtClean="0">
                <a:latin typeface="Times New Roman" pitchFamily="18" charset="0"/>
                <a:cs typeface="Times New Roman" pitchFamily="18" charset="0"/>
              </a:rPr>
              <a:t>Hay</a:t>
            </a:r>
          </a:p>
          <a:p>
            <a:endParaRPr lang="en-US" dirty="0" smtClean="0">
              <a:latin typeface="Times New Roman" pitchFamily="18" charset="0"/>
              <a:cs typeface="Times New Roman" pitchFamily="18" charset="0"/>
            </a:endParaRPr>
          </a:p>
          <a:p>
            <a:pPr marL="285750" indent="-285750">
              <a:buFont typeface="Arial" pitchFamily="34" charset="0"/>
              <a:buChar char="•"/>
            </a:pPr>
            <a:endParaRPr lang="en-US" dirty="0">
              <a:latin typeface="Times New Roman" pitchFamily="18" charset="0"/>
              <a:cs typeface="Times New Roman" pitchFamily="18" charset="0"/>
            </a:endParaRPr>
          </a:p>
        </p:txBody>
      </p:sp>
      <p:pic>
        <p:nvPicPr>
          <p:cNvPr id="11"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54838" y="2061833"/>
            <a:ext cx="2129324" cy="2206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9003577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xmlns:p14="http://schemas.microsoft.com/office/powerpoint/2010/main" spd="slow">
        <p:split orient="vert"/>
      </p:transition>
    </mc:Fallback>
  </mc:AlternateContent>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0" y="2319278"/>
            <a:ext cx="7239000" cy="2862322"/>
          </a:xfrm>
          <a:prstGeom prst="rect">
            <a:avLst/>
          </a:prstGeom>
          <a:noFill/>
        </p:spPr>
        <p:txBody>
          <a:bodyPr wrap="square" rtlCol="0">
            <a:spAutoFit/>
          </a:bodyPr>
          <a:lstStyle/>
          <a:p>
            <a:pPr algn="ctr"/>
            <a:r>
              <a:rPr lang="en-US" sz="6000"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How is protein content calculated when mixing feeds?</a:t>
            </a:r>
            <a:endParaRPr lang="en-US" sz="6000"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10" name="Rectangle 9"/>
          <p:cNvSpPr/>
          <p:nvPr/>
        </p:nvSpPr>
        <p:spPr>
          <a:xfrm>
            <a:off x="0" y="0"/>
            <a:ext cx="2048253" cy="369332"/>
          </a:xfrm>
          <a:prstGeom prst="rect">
            <a:avLst/>
          </a:prstGeom>
        </p:spPr>
        <p:txBody>
          <a:bodyPr wrap="none">
            <a:spAutoFit/>
          </a:bodyPr>
          <a:lstStyle/>
          <a:p>
            <a:pPr algn="ctr"/>
            <a:r>
              <a:rPr lang="en-US" dirty="0" smtClean="0">
                <a:latin typeface="Bodoni MT" pitchFamily="18" charset="0"/>
                <a:cs typeface="Vrinda" pitchFamily="2" charset="0"/>
              </a:rPr>
              <a:t>F.  Balance a ration</a:t>
            </a:r>
            <a:endParaRPr lang="en-US" dirty="0">
              <a:latin typeface="Bodoni MT" pitchFamily="18" charset="0"/>
              <a:cs typeface="Vrinda" pitchFamily="2" charset="0"/>
            </a:endParaRPr>
          </a:p>
        </p:txBody>
      </p:sp>
      <p:sp>
        <p:nvSpPr>
          <p:cNvPr id="2" name="TextBox 1"/>
          <p:cNvSpPr txBox="1"/>
          <p:nvPr/>
        </p:nvSpPr>
        <p:spPr>
          <a:xfrm>
            <a:off x="1143000" y="990600"/>
            <a:ext cx="5486400" cy="954107"/>
          </a:xfrm>
          <a:prstGeom prst="rect">
            <a:avLst/>
          </a:prstGeom>
          <a:noFill/>
        </p:spPr>
        <p:txBody>
          <a:bodyPr wrap="square" rtlCol="0">
            <a:spAutoFit/>
          </a:bodyPr>
          <a:lstStyle/>
          <a:p>
            <a:pPr algn="ctr"/>
            <a:r>
              <a:rPr lang="en-US" sz="2800" dirty="0" smtClean="0">
                <a:latin typeface="Times New Roman" pitchFamily="18" charset="0"/>
                <a:cs typeface="Times New Roman" pitchFamily="18" charset="0"/>
              </a:rPr>
              <a:t>Protein content is an important factor in most rations</a:t>
            </a:r>
            <a:endParaRPr lang="en-US" sz="2800" dirty="0">
              <a:latin typeface="Times New Roman" pitchFamily="18" charset="0"/>
              <a:cs typeface="Times New Roman" pitchFamily="18" charset="0"/>
            </a:endParaRPr>
          </a:p>
        </p:txBody>
      </p:sp>
    </p:spTree>
    <p:extLst>
      <p:ext uri="{BB962C8B-B14F-4D97-AF65-F5344CB8AC3E}">
        <p14:creationId xmlns:p14="http://schemas.microsoft.com/office/powerpoint/2010/main" val="120982702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xmlns:p14="http://schemas.microsoft.com/office/powerpoint/2010/main" spd="slow">
        <p:split orient="vert"/>
      </p:transition>
    </mc:Fallback>
  </mc:AlternateContent>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0" y="457200"/>
            <a:ext cx="7239000" cy="1015663"/>
          </a:xfrm>
          <a:prstGeom prst="rect">
            <a:avLst/>
          </a:prstGeom>
          <a:noFill/>
        </p:spPr>
        <p:txBody>
          <a:bodyPr wrap="square" rtlCol="0">
            <a:spAutoFit/>
          </a:bodyPr>
          <a:lstStyle/>
          <a:p>
            <a:pPr algn="ctr"/>
            <a:r>
              <a:rPr lang="en-US" sz="6000"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Example…</a:t>
            </a:r>
            <a:endParaRPr lang="en-US" sz="6000"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9" name="TextBox 8"/>
          <p:cNvSpPr txBox="1"/>
          <p:nvPr/>
        </p:nvSpPr>
        <p:spPr>
          <a:xfrm>
            <a:off x="0" y="1524000"/>
            <a:ext cx="7239000" cy="5509200"/>
          </a:xfrm>
          <a:prstGeom prst="rect">
            <a:avLst/>
          </a:prstGeom>
          <a:noFill/>
        </p:spPr>
        <p:txBody>
          <a:bodyPr wrap="square" rtlCol="0">
            <a:spAutoFit/>
          </a:bodyPr>
          <a:lstStyle/>
          <a:p>
            <a:pPr algn="ctr"/>
            <a:r>
              <a:rPr lang="en-US" sz="3600" dirty="0" smtClean="0">
                <a:latin typeface="Bernard MT Condensed" pitchFamily="18" charset="0"/>
              </a:rPr>
              <a:t>A bred gilt requires a </a:t>
            </a:r>
            <a:r>
              <a:rPr lang="en-US" sz="3600" dirty="0" smtClean="0">
                <a:solidFill>
                  <a:srgbClr val="FF0000"/>
                </a:solidFill>
                <a:latin typeface="Bernard MT Condensed" pitchFamily="18" charset="0"/>
              </a:rPr>
              <a:t>13%</a:t>
            </a:r>
            <a:r>
              <a:rPr lang="en-US" sz="3600" dirty="0" smtClean="0">
                <a:latin typeface="Bernard MT Condensed" pitchFamily="18" charset="0"/>
              </a:rPr>
              <a:t> protein ration.  </a:t>
            </a:r>
          </a:p>
          <a:p>
            <a:pPr algn="ctr"/>
            <a:endParaRPr lang="en-US" sz="3600" dirty="0" smtClean="0">
              <a:latin typeface="Bernard MT Condensed" pitchFamily="18" charset="0"/>
            </a:endParaRPr>
          </a:p>
          <a:p>
            <a:pPr algn="ctr"/>
            <a:r>
              <a:rPr lang="en-US" sz="3600" dirty="0" smtClean="0">
                <a:latin typeface="Bernard MT Condensed" pitchFamily="18" charset="0"/>
              </a:rPr>
              <a:t>You have available- </a:t>
            </a:r>
          </a:p>
          <a:p>
            <a:pPr marL="571500" indent="-571500" algn="ctr">
              <a:buFont typeface="Arial" pitchFamily="34" charset="0"/>
              <a:buChar char="•"/>
            </a:pPr>
            <a:r>
              <a:rPr lang="en-US" sz="3200" dirty="0" smtClean="0">
                <a:latin typeface="Times New Roman" pitchFamily="18" charset="0"/>
                <a:cs typeface="Times New Roman" pitchFamily="18" charset="0"/>
              </a:rPr>
              <a:t>Corn with 9% protein</a:t>
            </a:r>
          </a:p>
          <a:p>
            <a:pPr marL="571500" indent="-571500" algn="ctr">
              <a:buFont typeface="Arial" pitchFamily="34" charset="0"/>
              <a:buChar char="•"/>
            </a:pPr>
            <a:r>
              <a:rPr lang="en-US" sz="3200" dirty="0">
                <a:latin typeface="Times New Roman" pitchFamily="18" charset="0"/>
                <a:cs typeface="Times New Roman" pitchFamily="18" charset="0"/>
              </a:rPr>
              <a:t>C</a:t>
            </a:r>
            <a:r>
              <a:rPr lang="en-US" sz="3200" dirty="0" smtClean="0">
                <a:latin typeface="Times New Roman" pitchFamily="18" charset="0"/>
                <a:cs typeface="Times New Roman" pitchFamily="18" charset="0"/>
              </a:rPr>
              <a:t>otton </a:t>
            </a:r>
            <a:r>
              <a:rPr lang="en-US" sz="3200" dirty="0">
                <a:latin typeface="Times New Roman" pitchFamily="18" charset="0"/>
                <a:cs typeface="Times New Roman" pitchFamily="18" charset="0"/>
              </a:rPr>
              <a:t>S</a:t>
            </a:r>
            <a:r>
              <a:rPr lang="en-US" sz="3200" dirty="0" smtClean="0">
                <a:latin typeface="Times New Roman" pitchFamily="18" charset="0"/>
                <a:cs typeface="Times New Roman" pitchFamily="18" charset="0"/>
              </a:rPr>
              <a:t>eed </a:t>
            </a:r>
            <a:r>
              <a:rPr lang="en-US" sz="3200" dirty="0">
                <a:latin typeface="Times New Roman" pitchFamily="18" charset="0"/>
                <a:cs typeface="Times New Roman" pitchFamily="18" charset="0"/>
              </a:rPr>
              <a:t>M</a:t>
            </a:r>
            <a:r>
              <a:rPr lang="en-US" sz="3200" dirty="0" smtClean="0">
                <a:latin typeface="Times New Roman" pitchFamily="18" charset="0"/>
                <a:cs typeface="Times New Roman" pitchFamily="18" charset="0"/>
              </a:rPr>
              <a:t>eal with 40 % protein</a:t>
            </a:r>
          </a:p>
          <a:p>
            <a:pPr algn="ctr"/>
            <a:r>
              <a:rPr lang="en-US" sz="3600" dirty="0" smtClean="0">
                <a:latin typeface="Bernard MT Condensed" pitchFamily="18" charset="0"/>
              </a:rPr>
              <a:t>  </a:t>
            </a:r>
          </a:p>
          <a:p>
            <a:pPr algn="ctr"/>
            <a:r>
              <a:rPr lang="en-US" sz="3600" dirty="0" smtClean="0">
                <a:latin typeface="Bernard MT Condensed" pitchFamily="18" charset="0"/>
              </a:rPr>
              <a:t>Find the number of pounds of corn and CSM needed to make a 100lb ration with 13% protein</a:t>
            </a:r>
            <a:endParaRPr lang="en-US" sz="3600" dirty="0">
              <a:latin typeface="Bernard MT Condensed" pitchFamily="18" charset="0"/>
            </a:endParaRPr>
          </a:p>
        </p:txBody>
      </p:sp>
      <p:sp>
        <p:nvSpPr>
          <p:cNvPr id="10" name="Rectangle 9"/>
          <p:cNvSpPr/>
          <p:nvPr/>
        </p:nvSpPr>
        <p:spPr>
          <a:xfrm>
            <a:off x="0" y="0"/>
            <a:ext cx="2438400" cy="369332"/>
          </a:xfrm>
          <a:prstGeom prst="rect">
            <a:avLst/>
          </a:prstGeom>
        </p:spPr>
        <p:txBody>
          <a:bodyPr wrap="square">
            <a:spAutoFit/>
          </a:bodyPr>
          <a:lstStyle/>
          <a:p>
            <a:pPr algn="ctr"/>
            <a:r>
              <a:rPr lang="en-US" dirty="0" smtClean="0">
                <a:latin typeface="Bodoni MT" pitchFamily="18" charset="0"/>
                <a:cs typeface="Vrinda" pitchFamily="2" charset="0"/>
              </a:rPr>
              <a:t>F.  Balance a ration</a:t>
            </a:r>
            <a:endParaRPr lang="en-US" dirty="0">
              <a:latin typeface="Bodoni MT" pitchFamily="18" charset="0"/>
              <a:cs typeface="Vrinda" pitchFamily="2" charset="0"/>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xmlns:p14="http://schemas.microsoft.com/office/powerpoint/2010/main" spd="slow">
        <p:split orient="vert"/>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to="" calcmode="lin" valueType="num">
                                      <p:cBhvr>
                                        <p:cTn id="7" dur="1" fill="hold"/>
                                        <p:tgtEl>
                                          <p:spTgt spid="9">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9">
                                            <p:txEl>
                                              <p:pRg st="2" end="2"/>
                                            </p:txEl>
                                          </p:spTgt>
                                        </p:tgtEl>
                                        <p:attrNameLst>
                                          <p:attrName>style.visibility</p:attrName>
                                        </p:attrNameLst>
                                      </p:cBhvr>
                                      <p:to>
                                        <p:strVal val="visible"/>
                                      </p:to>
                                    </p:set>
                                    <p:anim to="" calcmode="lin" valueType="num">
                                      <p:cBhvr>
                                        <p:cTn id="12" dur="1" fill="hold"/>
                                        <p:tgtEl>
                                          <p:spTgt spid="9">
                                            <p:txEl>
                                              <p:pRg st="2" end="2"/>
                                            </p:txEl>
                                          </p:spTgt>
                                        </p:tgtEl>
                                        <p:attrNameLst>
                                          <p:attrName/>
                                        </p:attrNameLst>
                                      </p:cBhvr>
                                    </p:anim>
                                  </p:childTnLst>
                                </p:cTn>
                              </p:par>
                              <p:par>
                                <p:cTn id="13" presetID="24" presetClass="entr" presetSubtype="0" fill="hold" nodeType="withEffect">
                                  <p:stCondLst>
                                    <p:cond delay="0"/>
                                  </p:stCondLst>
                                  <p:childTnLst>
                                    <p:set>
                                      <p:cBhvr>
                                        <p:cTn id="14" dur="1" fill="hold">
                                          <p:stCondLst>
                                            <p:cond delay="0"/>
                                          </p:stCondLst>
                                        </p:cTn>
                                        <p:tgtEl>
                                          <p:spTgt spid="9">
                                            <p:txEl>
                                              <p:pRg st="3" end="3"/>
                                            </p:txEl>
                                          </p:spTgt>
                                        </p:tgtEl>
                                        <p:attrNameLst>
                                          <p:attrName>style.visibility</p:attrName>
                                        </p:attrNameLst>
                                      </p:cBhvr>
                                      <p:to>
                                        <p:strVal val="visible"/>
                                      </p:to>
                                    </p:set>
                                    <p:anim to="" calcmode="lin" valueType="num">
                                      <p:cBhvr>
                                        <p:cTn id="15" dur="1" fill="hold"/>
                                        <p:tgtEl>
                                          <p:spTgt spid="9">
                                            <p:txEl>
                                              <p:pRg st="3" end="3"/>
                                            </p:txEl>
                                          </p:spTgt>
                                        </p:tgtEl>
                                        <p:attrNameLst>
                                          <p:attrName/>
                                        </p:attrNameLst>
                                      </p:cBhvr>
                                    </p:anim>
                                  </p:childTnLst>
                                </p:cTn>
                              </p:par>
                              <p:par>
                                <p:cTn id="16" presetID="24" presetClass="entr" presetSubtype="0" fill="hold" nodeType="withEffect">
                                  <p:stCondLst>
                                    <p:cond delay="0"/>
                                  </p:stCondLst>
                                  <p:childTnLst>
                                    <p:set>
                                      <p:cBhvr>
                                        <p:cTn id="17" dur="1" fill="hold">
                                          <p:stCondLst>
                                            <p:cond delay="0"/>
                                          </p:stCondLst>
                                        </p:cTn>
                                        <p:tgtEl>
                                          <p:spTgt spid="9">
                                            <p:txEl>
                                              <p:pRg st="4" end="4"/>
                                            </p:txEl>
                                          </p:spTgt>
                                        </p:tgtEl>
                                        <p:attrNameLst>
                                          <p:attrName>style.visibility</p:attrName>
                                        </p:attrNameLst>
                                      </p:cBhvr>
                                      <p:to>
                                        <p:strVal val="visible"/>
                                      </p:to>
                                    </p:set>
                                    <p:anim to="" calcmode="lin" valueType="num">
                                      <p:cBhvr>
                                        <p:cTn id="18" dur="1" fill="hold"/>
                                        <p:tgtEl>
                                          <p:spTgt spid="9">
                                            <p:txEl>
                                              <p:pRg st="4" end="4"/>
                                            </p:txEl>
                                          </p:spTgt>
                                        </p:tgtEl>
                                        <p:attrNameLst>
                                          <p:attrName/>
                                        </p:attrNameLst>
                                      </p:cBhvr>
                                    </p:anim>
                                  </p:childTnLst>
                                </p:cTn>
                              </p:par>
                            </p:childTnLst>
                          </p:cTn>
                        </p:par>
                      </p:childTnLst>
                    </p:cTn>
                  </p:par>
                  <p:par>
                    <p:cTn id="19" fill="hold">
                      <p:stCondLst>
                        <p:cond delay="indefinite"/>
                      </p:stCondLst>
                      <p:childTnLst>
                        <p:par>
                          <p:cTn id="20" fill="hold">
                            <p:stCondLst>
                              <p:cond delay="0"/>
                            </p:stCondLst>
                            <p:childTnLst>
                              <p:par>
                                <p:cTn id="21" presetID="24" presetClass="entr" presetSubtype="0" fill="hold" nodeType="clickEffect">
                                  <p:stCondLst>
                                    <p:cond delay="0"/>
                                  </p:stCondLst>
                                  <p:childTnLst>
                                    <p:set>
                                      <p:cBhvr>
                                        <p:cTn id="22" dur="1" fill="hold">
                                          <p:stCondLst>
                                            <p:cond delay="0"/>
                                          </p:stCondLst>
                                        </p:cTn>
                                        <p:tgtEl>
                                          <p:spTgt spid="9">
                                            <p:txEl>
                                              <p:pRg st="6" end="6"/>
                                            </p:txEl>
                                          </p:spTgt>
                                        </p:tgtEl>
                                        <p:attrNameLst>
                                          <p:attrName>style.visibility</p:attrName>
                                        </p:attrNameLst>
                                      </p:cBhvr>
                                      <p:to>
                                        <p:strVal val="visible"/>
                                      </p:to>
                                    </p:set>
                                    <p:anim to="" calcmode="lin" valueType="num">
                                      <p:cBhvr>
                                        <p:cTn id="23" dur="1" fill="hold"/>
                                        <p:tgtEl>
                                          <p:spTgt spid="9">
                                            <p:txEl>
                                              <p:pRg st="6" end="6"/>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0" y="457200"/>
            <a:ext cx="7239000" cy="1015663"/>
          </a:xfrm>
          <a:prstGeom prst="rect">
            <a:avLst/>
          </a:prstGeom>
          <a:noFill/>
        </p:spPr>
        <p:txBody>
          <a:bodyPr wrap="square" rtlCol="0">
            <a:spAutoFit/>
          </a:bodyPr>
          <a:lstStyle/>
          <a:p>
            <a:pPr algn="ctr"/>
            <a:r>
              <a:rPr lang="en-US" sz="6000"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Pearson Square</a:t>
            </a:r>
            <a:endParaRPr lang="en-US" sz="6000"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10" name="Rectangle 9"/>
          <p:cNvSpPr/>
          <p:nvPr/>
        </p:nvSpPr>
        <p:spPr>
          <a:xfrm>
            <a:off x="0" y="0"/>
            <a:ext cx="2438400" cy="369332"/>
          </a:xfrm>
          <a:prstGeom prst="rect">
            <a:avLst/>
          </a:prstGeom>
        </p:spPr>
        <p:txBody>
          <a:bodyPr wrap="square">
            <a:spAutoFit/>
          </a:bodyPr>
          <a:lstStyle/>
          <a:p>
            <a:pPr algn="ctr"/>
            <a:r>
              <a:rPr lang="en-US" dirty="0" smtClean="0">
                <a:latin typeface="Bodoni MT" pitchFamily="18" charset="0"/>
                <a:cs typeface="Vrinda" pitchFamily="2" charset="0"/>
              </a:rPr>
              <a:t>F.  Balance a ration</a:t>
            </a:r>
            <a:endParaRPr lang="en-US" dirty="0">
              <a:latin typeface="Bodoni MT" pitchFamily="18" charset="0"/>
              <a:cs typeface="Vrinda" pitchFamily="2" charset="0"/>
            </a:endParaRPr>
          </a:p>
        </p:txBody>
      </p:sp>
      <p:sp>
        <p:nvSpPr>
          <p:cNvPr id="11" name="Rectangle 10"/>
          <p:cNvSpPr/>
          <p:nvPr/>
        </p:nvSpPr>
        <p:spPr>
          <a:xfrm>
            <a:off x="1524000" y="1905000"/>
            <a:ext cx="3657600" cy="3352800"/>
          </a:xfrm>
          <a:prstGeom prst="rect">
            <a:avLst/>
          </a:prstGeom>
          <a:noFill/>
          <a:ln w="952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2667000" y="2971800"/>
            <a:ext cx="1371600" cy="1200329"/>
          </a:xfrm>
          <a:prstGeom prst="rect">
            <a:avLst/>
          </a:prstGeom>
          <a:noFill/>
        </p:spPr>
        <p:txBody>
          <a:bodyPr wrap="square" rtlCol="0">
            <a:spAutoFit/>
          </a:bodyPr>
          <a:lstStyle/>
          <a:p>
            <a:pPr algn="ctr"/>
            <a:r>
              <a:rPr lang="en-US" sz="2400" dirty="0" smtClean="0">
                <a:latin typeface="Bernard MT Condensed" pitchFamily="18" charset="0"/>
              </a:rPr>
              <a:t>% Crude Protein Desired</a:t>
            </a:r>
            <a:endParaRPr lang="en-US" sz="2400" dirty="0">
              <a:latin typeface="Bernard MT Condensed" pitchFamily="18" charset="0"/>
            </a:endParaRPr>
          </a:p>
        </p:txBody>
      </p:sp>
      <p:sp>
        <p:nvSpPr>
          <p:cNvPr id="13" name="TextBox 12"/>
          <p:cNvSpPr txBox="1"/>
          <p:nvPr/>
        </p:nvSpPr>
        <p:spPr>
          <a:xfrm>
            <a:off x="304800" y="1524000"/>
            <a:ext cx="1143000" cy="461665"/>
          </a:xfrm>
          <a:prstGeom prst="rect">
            <a:avLst/>
          </a:prstGeom>
          <a:noFill/>
        </p:spPr>
        <p:txBody>
          <a:bodyPr wrap="square" rtlCol="0">
            <a:spAutoFit/>
          </a:bodyPr>
          <a:lstStyle/>
          <a:p>
            <a:pPr algn="ctr"/>
            <a:r>
              <a:rPr lang="en-US" sz="2400" dirty="0" smtClean="0">
                <a:latin typeface="Bernard MT Condensed" pitchFamily="18" charset="0"/>
              </a:rPr>
              <a:t>Feed #1</a:t>
            </a:r>
          </a:p>
        </p:txBody>
      </p:sp>
      <p:sp>
        <p:nvSpPr>
          <p:cNvPr id="14" name="TextBox 13"/>
          <p:cNvSpPr txBox="1"/>
          <p:nvPr/>
        </p:nvSpPr>
        <p:spPr>
          <a:xfrm>
            <a:off x="304800" y="5181600"/>
            <a:ext cx="1295400" cy="461665"/>
          </a:xfrm>
          <a:prstGeom prst="rect">
            <a:avLst/>
          </a:prstGeom>
          <a:noFill/>
        </p:spPr>
        <p:txBody>
          <a:bodyPr wrap="square" rtlCol="0">
            <a:spAutoFit/>
          </a:bodyPr>
          <a:lstStyle/>
          <a:p>
            <a:pPr algn="ctr"/>
            <a:r>
              <a:rPr lang="en-US" sz="2400" dirty="0" smtClean="0">
                <a:latin typeface="Bernard MT Condensed" pitchFamily="18" charset="0"/>
              </a:rPr>
              <a:t>Feed #2</a:t>
            </a:r>
          </a:p>
        </p:txBody>
      </p:sp>
      <p:sp>
        <p:nvSpPr>
          <p:cNvPr id="22" name="TextBox 21"/>
          <p:cNvSpPr txBox="1"/>
          <p:nvPr/>
        </p:nvSpPr>
        <p:spPr>
          <a:xfrm>
            <a:off x="5562600" y="1447800"/>
            <a:ext cx="1143000" cy="461665"/>
          </a:xfrm>
          <a:prstGeom prst="rect">
            <a:avLst/>
          </a:prstGeom>
          <a:noFill/>
        </p:spPr>
        <p:txBody>
          <a:bodyPr wrap="square" rtlCol="0">
            <a:spAutoFit/>
          </a:bodyPr>
          <a:lstStyle/>
          <a:p>
            <a:pPr algn="ctr"/>
            <a:r>
              <a:rPr lang="en-US" sz="2400" dirty="0" smtClean="0">
                <a:latin typeface="Bernard MT Condensed" pitchFamily="18" charset="0"/>
              </a:rPr>
              <a:t>Feed #1</a:t>
            </a:r>
          </a:p>
        </p:txBody>
      </p:sp>
      <p:sp>
        <p:nvSpPr>
          <p:cNvPr id="23" name="TextBox 22"/>
          <p:cNvSpPr txBox="1"/>
          <p:nvPr/>
        </p:nvSpPr>
        <p:spPr>
          <a:xfrm>
            <a:off x="5334000" y="5029200"/>
            <a:ext cx="1295400" cy="461665"/>
          </a:xfrm>
          <a:prstGeom prst="rect">
            <a:avLst/>
          </a:prstGeom>
          <a:noFill/>
        </p:spPr>
        <p:txBody>
          <a:bodyPr wrap="square" rtlCol="0">
            <a:spAutoFit/>
          </a:bodyPr>
          <a:lstStyle/>
          <a:p>
            <a:pPr algn="ctr"/>
            <a:r>
              <a:rPr lang="en-US" sz="2400" dirty="0" smtClean="0">
                <a:latin typeface="Bernard MT Condensed" pitchFamily="18" charset="0"/>
              </a:rPr>
              <a:t>Feed #2</a:t>
            </a:r>
          </a:p>
        </p:txBody>
      </p:sp>
      <p:sp>
        <p:nvSpPr>
          <p:cNvPr id="24" name="TextBox 23"/>
          <p:cNvSpPr txBox="1"/>
          <p:nvPr/>
        </p:nvSpPr>
        <p:spPr>
          <a:xfrm>
            <a:off x="5181600" y="1981200"/>
            <a:ext cx="2057400" cy="338554"/>
          </a:xfrm>
          <a:prstGeom prst="rect">
            <a:avLst/>
          </a:prstGeom>
          <a:noFill/>
        </p:spPr>
        <p:txBody>
          <a:bodyPr wrap="square" rtlCol="0">
            <a:spAutoFit/>
          </a:bodyPr>
          <a:lstStyle/>
          <a:p>
            <a:pPr algn="ctr"/>
            <a:r>
              <a:rPr lang="en-US" sz="1600" dirty="0" smtClean="0">
                <a:latin typeface="Bernard MT Condensed" pitchFamily="18" charset="0"/>
              </a:rPr>
              <a:t>Feed 2 - % CP Desired=</a:t>
            </a:r>
          </a:p>
        </p:txBody>
      </p:sp>
      <p:sp>
        <p:nvSpPr>
          <p:cNvPr id="25" name="TextBox 24"/>
          <p:cNvSpPr txBox="1"/>
          <p:nvPr/>
        </p:nvSpPr>
        <p:spPr>
          <a:xfrm>
            <a:off x="5029200" y="5486400"/>
            <a:ext cx="2057400" cy="338554"/>
          </a:xfrm>
          <a:prstGeom prst="rect">
            <a:avLst/>
          </a:prstGeom>
          <a:noFill/>
        </p:spPr>
        <p:txBody>
          <a:bodyPr wrap="square" rtlCol="0">
            <a:spAutoFit/>
          </a:bodyPr>
          <a:lstStyle/>
          <a:p>
            <a:pPr algn="ctr"/>
            <a:r>
              <a:rPr lang="en-US" sz="1600" dirty="0" smtClean="0">
                <a:latin typeface="Bernard MT Condensed" pitchFamily="18" charset="0"/>
              </a:rPr>
              <a:t>Feed 1 - % CP Desired=</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xmlns:p14="http://schemas.microsoft.com/office/powerpoint/2010/main" spd="slow">
        <p:split orient="vert"/>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to="" calcmode="lin" valueType="num">
                                      <p:cBhvr>
                                        <p:cTn id="7" dur="1" fill="hold"/>
                                        <p:tgtEl>
                                          <p:spTgt spid="22"/>
                                        </p:tgtEl>
                                        <p:attrNameLst>
                                          <p:attrName/>
                                        </p:attrNameLst>
                                      </p:cBhvr>
                                    </p:anim>
                                  </p:childTnLst>
                                </p:cTn>
                              </p:par>
                              <p:par>
                                <p:cTn id="8" presetID="24"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 to="" calcmode="lin" valueType="num">
                                      <p:cBhvr>
                                        <p:cTn id="10" dur="1" fill="hold"/>
                                        <p:tgtEl>
                                          <p:spTgt spid="13"/>
                                        </p:tgtEl>
                                        <p:attrNameLst>
                                          <p:attrName/>
                                        </p:attrNameLst>
                                      </p:cBhvr>
                                    </p:anim>
                                  </p:childTnLst>
                                </p:cTn>
                              </p:par>
                              <p:par>
                                <p:cTn id="11" presetID="24"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 to="" calcmode="lin" valueType="num">
                                      <p:cBhvr>
                                        <p:cTn id="13" dur="1" fill="hold"/>
                                        <p:tgtEl>
                                          <p:spTgt spid="12"/>
                                        </p:tgtEl>
                                        <p:attrNameLst>
                                          <p:attrName/>
                                        </p:attrNameLst>
                                      </p:cBhvr>
                                    </p:anim>
                                  </p:childTnLst>
                                </p:cTn>
                              </p:par>
                              <p:par>
                                <p:cTn id="14" presetID="24" presetClass="entr" presetSubtype="0" fill="hold" grpId="0" nodeType="withEffect">
                                  <p:stCondLst>
                                    <p:cond delay="0"/>
                                  </p:stCondLst>
                                  <p:childTnLst>
                                    <p:set>
                                      <p:cBhvr>
                                        <p:cTn id="15" dur="1" fill="hold">
                                          <p:stCondLst>
                                            <p:cond delay="0"/>
                                          </p:stCondLst>
                                        </p:cTn>
                                        <p:tgtEl>
                                          <p:spTgt spid="23"/>
                                        </p:tgtEl>
                                        <p:attrNameLst>
                                          <p:attrName>style.visibility</p:attrName>
                                        </p:attrNameLst>
                                      </p:cBhvr>
                                      <p:to>
                                        <p:strVal val="visible"/>
                                      </p:to>
                                    </p:set>
                                    <p:anim to="" calcmode="lin" valueType="num">
                                      <p:cBhvr>
                                        <p:cTn id="16" dur="1" fill="hold"/>
                                        <p:tgtEl>
                                          <p:spTgt spid="23"/>
                                        </p:tgtEl>
                                        <p:attrNameLst>
                                          <p:attrName/>
                                        </p:attrNameLst>
                                      </p:cBhvr>
                                    </p:anim>
                                  </p:childTnLst>
                                </p:cTn>
                              </p:par>
                              <p:par>
                                <p:cTn id="17" presetID="24" presetClass="entr" presetSubtype="0" fill="hold" grpId="0" nodeType="withEffect">
                                  <p:stCondLst>
                                    <p:cond delay="0"/>
                                  </p:stCondLst>
                                  <p:childTnLst>
                                    <p:set>
                                      <p:cBhvr>
                                        <p:cTn id="18" dur="1" fill="hold">
                                          <p:stCondLst>
                                            <p:cond delay="0"/>
                                          </p:stCondLst>
                                        </p:cTn>
                                        <p:tgtEl>
                                          <p:spTgt spid="25"/>
                                        </p:tgtEl>
                                        <p:attrNameLst>
                                          <p:attrName>style.visibility</p:attrName>
                                        </p:attrNameLst>
                                      </p:cBhvr>
                                      <p:to>
                                        <p:strVal val="visible"/>
                                      </p:to>
                                    </p:set>
                                    <p:anim to="" calcmode="lin" valueType="num">
                                      <p:cBhvr>
                                        <p:cTn id="19" dur="1" fill="hold"/>
                                        <p:tgtEl>
                                          <p:spTgt spid="25"/>
                                        </p:tgtEl>
                                        <p:attrNameLst>
                                          <p:attrName/>
                                        </p:attrNameLst>
                                      </p:cBhvr>
                                    </p:anim>
                                  </p:childTnLst>
                                </p:cTn>
                              </p:par>
                              <p:par>
                                <p:cTn id="20" presetID="24" presetClass="entr" presetSubtype="0" fill="hold" grpId="0" nodeType="withEffect">
                                  <p:stCondLst>
                                    <p:cond delay="0"/>
                                  </p:stCondLst>
                                  <p:childTnLst>
                                    <p:set>
                                      <p:cBhvr>
                                        <p:cTn id="21" dur="1" fill="hold">
                                          <p:stCondLst>
                                            <p:cond delay="0"/>
                                          </p:stCondLst>
                                        </p:cTn>
                                        <p:tgtEl>
                                          <p:spTgt spid="24"/>
                                        </p:tgtEl>
                                        <p:attrNameLst>
                                          <p:attrName>style.visibility</p:attrName>
                                        </p:attrNameLst>
                                      </p:cBhvr>
                                      <p:to>
                                        <p:strVal val="visible"/>
                                      </p:to>
                                    </p:set>
                                    <p:anim to="" calcmode="lin" valueType="num">
                                      <p:cBhvr>
                                        <p:cTn id="22" dur="1" fill="hold"/>
                                        <p:tgtEl>
                                          <p:spTgt spid="24"/>
                                        </p:tgtEl>
                                        <p:attrNameLst>
                                          <p:attrName/>
                                        </p:attrNameLst>
                                      </p:cBhvr>
                                    </p:anim>
                                  </p:childTnLst>
                                </p:cTn>
                              </p:par>
                              <p:par>
                                <p:cTn id="23" presetID="24"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anim to="" calcmode="lin" valueType="num">
                                      <p:cBhvr>
                                        <p:cTn id="25" dur="1" fill="hold"/>
                                        <p:tgtEl>
                                          <p:spTgt spid="14"/>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22" grpId="0"/>
      <p:bldP spid="23" grpId="0"/>
      <p:bldP spid="24" grpId="0"/>
      <p:bldP spid="2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0"/>
            <a:ext cx="4321376" cy="369332"/>
          </a:xfrm>
          <a:prstGeom prst="rect">
            <a:avLst/>
          </a:prstGeom>
        </p:spPr>
        <p:txBody>
          <a:bodyPr wrap="none">
            <a:spAutoFit/>
          </a:bodyPr>
          <a:lstStyle/>
          <a:p>
            <a:pPr algn="ctr"/>
            <a:r>
              <a:rPr lang="en-US" dirty="0" smtClean="0">
                <a:latin typeface="Bodoni MT" pitchFamily="18" charset="0"/>
                <a:cs typeface="Vrinda" pitchFamily="2" charset="0"/>
              </a:rPr>
              <a:t>A.  List essential nutrients &amp; their function</a:t>
            </a:r>
          </a:p>
        </p:txBody>
      </p:sp>
      <p:sp>
        <p:nvSpPr>
          <p:cNvPr id="12" name="Text Box 2"/>
          <p:cNvSpPr txBox="1">
            <a:spLocks noChangeArrowheads="1"/>
          </p:cNvSpPr>
          <p:nvPr/>
        </p:nvSpPr>
        <p:spPr bwMode="auto">
          <a:xfrm>
            <a:off x="0" y="457200"/>
            <a:ext cx="7327900" cy="1938992"/>
          </a:xfrm>
          <a:prstGeom prst="rect">
            <a:avLst/>
          </a:prstGeom>
          <a:noFill/>
          <a:ln w="9525">
            <a:noFill/>
            <a:miter lim="800000"/>
            <a:headEnd/>
            <a:tailEnd/>
          </a:ln>
          <a:effectLst/>
        </p:spPr>
        <p:txBody>
          <a:bodyPr>
            <a:spAutoFit/>
          </a:bodyPr>
          <a:lstStyle/>
          <a:p>
            <a:r>
              <a:rPr lang="en-US" sz="3200" dirty="0">
                <a:solidFill>
                  <a:srgbClr val="0000FF"/>
                </a:solidFill>
              </a:rPr>
              <a:t>The Six </a:t>
            </a:r>
            <a:r>
              <a:rPr lang="en-US" sz="3200" dirty="0" smtClean="0">
                <a:solidFill>
                  <a:srgbClr val="0000FF"/>
                </a:solidFill>
              </a:rPr>
              <a:t>Essential Nutrients</a:t>
            </a:r>
          </a:p>
          <a:p>
            <a:pPr algn="ctr"/>
            <a:r>
              <a:rPr lang="en-US" sz="8800" b="1" dirty="0" smtClean="0">
                <a:solidFill>
                  <a:srgbClr val="0000FF"/>
                </a:solidFill>
                <a:effectLst>
                  <a:outerShdw blurRad="38100" dist="38100" dir="2700000" algn="tl">
                    <a:srgbClr val="000000">
                      <a:alpha val="43137"/>
                    </a:srgbClr>
                  </a:outerShdw>
                </a:effectLst>
              </a:rPr>
              <a:t>Carbohydrates</a:t>
            </a:r>
            <a:endParaRPr lang="en-US" sz="8800" b="1" dirty="0">
              <a:solidFill>
                <a:srgbClr val="0000FF"/>
              </a:solidFill>
              <a:effectLst>
                <a:outerShdw blurRad="38100" dist="38100" dir="2700000" algn="tl">
                  <a:srgbClr val="000000">
                    <a:alpha val="43137"/>
                  </a:srgbClr>
                </a:outerShdw>
              </a:effectLst>
            </a:endParaRPr>
          </a:p>
        </p:txBody>
      </p:sp>
      <p:sp>
        <p:nvSpPr>
          <p:cNvPr id="13" name="Text Box 3"/>
          <p:cNvSpPr txBox="1">
            <a:spLocks noChangeArrowheads="1"/>
          </p:cNvSpPr>
          <p:nvPr/>
        </p:nvSpPr>
        <p:spPr bwMode="auto">
          <a:xfrm>
            <a:off x="0" y="2438400"/>
            <a:ext cx="7239000" cy="2215991"/>
          </a:xfrm>
          <a:prstGeom prst="rect">
            <a:avLst/>
          </a:prstGeom>
          <a:noFill/>
          <a:ln w="9525">
            <a:noFill/>
            <a:miter lim="800000"/>
            <a:headEnd/>
            <a:tailEnd/>
          </a:ln>
          <a:effectLst/>
        </p:spPr>
        <p:txBody>
          <a:bodyPr wrap="square">
            <a:spAutoFit/>
          </a:bodyPr>
          <a:lstStyle/>
          <a:p>
            <a:pPr marL="457200" indent="-457200">
              <a:buFont typeface="Arial"/>
              <a:buChar char="•"/>
            </a:pPr>
            <a:r>
              <a:rPr lang="en-US" sz="3200" b="1" dirty="0" smtClean="0"/>
              <a:t>  ENERGY</a:t>
            </a:r>
          </a:p>
          <a:p>
            <a:pPr marL="171450" indent="-171450">
              <a:buFont typeface="Arial"/>
              <a:buChar char="•"/>
            </a:pPr>
            <a:endParaRPr lang="en-US" sz="1200" dirty="0" smtClean="0"/>
          </a:p>
          <a:p>
            <a:pPr marL="457200" indent="-457200">
              <a:buFont typeface="Arial"/>
              <a:buChar char="•"/>
            </a:pPr>
            <a:r>
              <a:rPr lang="en-US" sz="3200" dirty="0" smtClean="0"/>
              <a:t>  The largest portion of the food supply</a:t>
            </a:r>
          </a:p>
          <a:p>
            <a:pPr marL="171450" indent="-171450">
              <a:buFont typeface="Arial"/>
              <a:buChar char="•"/>
            </a:pPr>
            <a:endParaRPr lang="en-US" sz="1200" dirty="0" smtClean="0"/>
          </a:p>
          <a:p>
            <a:pPr marL="457200" indent="-457200">
              <a:buFont typeface="Arial"/>
              <a:buChar char="•"/>
            </a:pPr>
            <a:r>
              <a:rPr lang="en-US" sz="3200" dirty="0" smtClean="0"/>
              <a:t>   Includes sugars, starch, and cellulose</a:t>
            </a:r>
          </a:p>
          <a:p>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xmlns:p14="http://schemas.microsoft.com/office/powerpoint/2010/main" spd="slow">
        <p:split orient="vert"/>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 to="" calcmode="lin" valueType="num">
                                      <p:cBhvr>
                                        <p:cTn id="7" dur="1" fill="hold"/>
                                        <p:tgtEl>
                                          <p:spTgt spid="1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13">
                                            <p:txEl>
                                              <p:pRg st="2" end="2"/>
                                            </p:txEl>
                                          </p:spTgt>
                                        </p:tgtEl>
                                        <p:attrNameLst>
                                          <p:attrName>style.visibility</p:attrName>
                                        </p:attrNameLst>
                                      </p:cBhvr>
                                      <p:to>
                                        <p:strVal val="visible"/>
                                      </p:to>
                                    </p:set>
                                    <p:anim to="" calcmode="lin" valueType="num">
                                      <p:cBhvr>
                                        <p:cTn id="12" dur="1" fill="hold"/>
                                        <p:tgtEl>
                                          <p:spTgt spid="13">
                                            <p:txEl>
                                              <p:pRg st="2" end="2"/>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13">
                                            <p:txEl>
                                              <p:pRg st="4" end="4"/>
                                            </p:txEl>
                                          </p:spTgt>
                                        </p:tgtEl>
                                        <p:attrNameLst>
                                          <p:attrName>style.visibility</p:attrName>
                                        </p:attrNameLst>
                                      </p:cBhvr>
                                      <p:to>
                                        <p:strVal val="visible"/>
                                      </p:to>
                                    </p:set>
                                    <p:anim to="" calcmode="lin" valueType="num">
                                      <p:cBhvr>
                                        <p:cTn id="17" dur="1" fill="hold"/>
                                        <p:tgtEl>
                                          <p:spTgt spid="13">
                                            <p:txEl>
                                              <p:pRg st="4" end="4"/>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0" y="457200"/>
            <a:ext cx="7239000" cy="1015663"/>
          </a:xfrm>
          <a:prstGeom prst="rect">
            <a:avLst/>
          </a:prstGeom>
          <a:noFill/>
        </p:spPr>
        <p:txBody>
          <a:bodyPr wrap="square" rtlCol="0">
            <a:spAutoFit/>
          </a:bodyPr>
          <a:lstStyle/>
          <a:p>
            <a:pPr algn="ctr"/>
            <a:r>
              <a:rPr lang="en-US" sz="6000"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Pearson Square-Steps</a:t>
            </a:r>
            <a:endParaRPr lang="en-US" sz="6000"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10" name="Rectangle 9"/>
          <p:cNvSpPr/>
          <p:nvPr/>
        </p:nvSpPr>
        <p:spPr>
          <a:xfrm>
            <a:off x="0" y="0"/>
            <a:ext cx="2438400" cy="369332"/>
          </a:xfrm>
          <a:prstGeom prst="rect">
            <a:avLst/>
          </a:prstGeom>
        </p:spPr>
        <p:txBody>
          <a:bodyPr wrap="square">
            <a:spAutoFit/>
          </a:bodyPr>
          <a:lstStyle/>
          <a:p>
            <a:pPr algn="ctr"/>
            <a:r>
              <a:rPr lang="en-US" dirty="0" smtClean="0">
                <a:latin typeface="Bodoni MT" pitchFamily="18" charset="0"/>
                <a:cs typeface="Vrinda" pitchFamily="2" charset="0"/>
              </a:rPr>
              <a:t>F.  Balance a ration</a:t>
            </a:r>
            <a:endParaRPr lang="en-US" dirty="0">
              <a:latin typeface="Bodoni MT" pitchFamily="18" charset="0"/>
              <a:cs typeface="Vrinda" pitchFamily="2" charset="0"/>
            </a:endParaRPr>
          </a:p>
        </p:txBody>
      </p:sp>
      <p:sp>
        <p:nvSpPr>
          <p:cNvPr id="11" name="Rectangle 10"/>
          <p:cNvSpPr/>
          <p:nvPr/>
        </p:nvSpPr>
        <p:spPr>
          <a:xfrm>
            <a:off x="1524000" y="1905000"/>
            <a:ext cx="3657600" cy="3352800"/>
          </a:xfrm>
          <a:prstGeom prst="rect">
            <a:avLst/>
          </a:prstGeom>
          <a:noFill/>
          <a:ln w="952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0" y="1524000"/>
            <a:ext cx="1447800" cy="1200329"/>
          </a:xfrm>
          <a:prstGeom prst="rect">
            <a:avLst/>
          </a:prstGeom>
          <a:noFill/>
        </p:spPr>
        <p:txBody>
          <a:bodyPr wrap="square" rtlCol="0">
            <a:spAutoFit/>
          </a:bodyPr>
          <a:lstStyle/>
          <a:p>
            <a:pPr algn="ctr"/>
            <a:r>
              <a:rPr lang="en-US" sz="2400" dirty="0" smtClean="0">
                <a:solidFill>
                  <a:schemeClr val="bg1">
                    <a:lumMod val="65000"/>
                  </a:schemeClr>
                </a:solidFill>
                <a:latin typeface="Bernard MT Condensed" pitchFamily="18" charset="0"/>
              </a:rPr>
              <a:t>Feed #1:</a:t>
            </a:r>
          </a:p>
          <a:p>
            <a:pPr algn="ctr"/>
            <a:r>
              <a:rPr lang="en-US" sz="2400" dirty="0" smtClean="0">
                <a:latin typeface="Bernard MT Condensed" pitchFamily="18" charset="0"/>
              </a:rPr>
              <a:t>Corn</a:t>
            </a:r>
          </a:p>
          <a:p>
            <a:pPr algn="ctr"/>
            <a:r>
              <a:rPr lang="en-US" sz="2400" dirty="0" smtClean="0">
                <a:latin typeface="Bernard MT Condensed" pitchFamily="18" charset="0"/>
              </a:rPr>
              <a:t>9% CP</a:t>
            </a:r>
          </a:p>
        </p:txBody>
      </p:sp>
      <p:sp>
        <p:nvSpPr>
          <p:cNvPr id="14" name="TextBox 13"/>
          <p:cNvSpPr txBox="1"/>
          <p:nvPr/>
        </p:nvSpPr>
        <p:spPr>
          <a:xfrm>
            <a:off x="152400" y="4495800"/>
            <a:ext cx="1295400" cy="1384995"/>
          </a:xfrm>
          <a:prstGeom prst="rect">
            <a:avLst/>
          </a:prstGeom>
          <a:noFill/>
        </p:spPr>
        <p:txBody>
          <a:bodyPr wrap="square" rtlCol="0">
            <a:spAutoFit/>
          </a:bodyPr>
          <a:lstStyle/>
          <a:p>
            <a:pPr algn="ctr"/>
            <a:r>
              <a:rPr lang="en-US" sz="2400" dirty="0" smtClean="0">
                <a:solidFill>
                  <a:schemeClr val="bg1">
                    <a:lumMod val="65000"/>
                  </a:schemeClr>
                </a:solidFill>
                <a:latin typeface="Bernard MT Condensed" pitchFamily="18" charset="0"/>
              </a:rPr>
              <a:t>Feed #2</a:t>
            </a:r>
          </a:p>
          <a:p>
            <a:pPr algn="ctr"/>
            <a:r>
              <a:rPr lang="en-US" sz="2000" dirty="0" smtClean="0">
                <a:latin typeface="Bernard MT Condensed" pitchFamily="18" charset="0"/>
              </a:rPr>
              <a:t>Cotton Seed Meal</a:t>
            </a:r>
          </a:p>
          <a:p>
            <a:pPr algn="ctr"/>
            <a:r>
              <a:rPr lang="en-US" sz="2000" dirty="0" smtClean="0">
                <a:latin typeface="Bernard MT Condensed" pitchFamily="18" charset="0"/>
              </a:rPr>
              <a:t>40% CP</a:t>
            </a:r>
          </a:p>
        </p:txBody>
      </p:sp>
      <p:sp>
        <p:nvSpPr>
          <p:cNvPr id="21" name="TextBox 20"/>
          <p:cNvSpPr txBox="1"/>
          <p:nvPr/>
        </p:nvSpPr>
        <p:spPr>
          <a:xfrm>
            <a:off x="0" y="5943600"/>
            <a:ext cx="7239000" cy="769441"/>
          </a:xfrm>
          <a:prstGeom prst="rect">
            <a:avLst/>
          </a:prstGeom>
          <a:noFill/>
        </p:spPr>
        <p:txBody>
          <a:bodyPr wrap="square" rtlCol="0">
            <a:spAutoFit/>
          </a:bodyPr>
          <a:lstStyle/>
          <a:p>
            <a:pPr algn="ctr"/>
            <a:r>
              <a:rPr lang="en-US" sz="4400"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#1: Label Feed Names &amp; %</a:t>
            </a:r>
            <a:endParaRPr lang="en-US" sz="4400"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xmlns:p14="http://schemas.microsoft.com/office/powerpoint/2010/main" spd="slow">
        <p:split orient="vert"/>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to="" calcmode="lin" valueType="num">
                                      <p:cBhvr>
                                        <p:cTn id="7" dur="1" fill="hold"/>
                                        <p:tgtEl>
                                          <p:spTgt spid="13"/>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 to="" calcmode="lin" valueType="num">
                                      <p:cBhvr>
                                        <p:cTn id="12" dur="1" fill="hold"/>
                                        <p:tgtEl>
                                          <p:spTgt spid="14"/>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0" y="457200"/>
            <a:ext cx="7239000" cy="1015663"/>
          </a:xfrm>
          <a:prstGeom prst="rect">
            <a:avLst/>
          </a:prstGeom>
          <a:noFill/>
        </p:spPr>
        <p:txBody>
          <a:bodyPr wrap="square" rtlCol="0">
            <a:spAutoFit/>
          </a:bodyPr>
          <a:lstStyle/>
          <a:p>
            <a:pPr algn="ctr"/>
            <a:r>
              <a:rPr lang="en-US" sz="6000"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Pearson Square-Steps</a:t>
            </a:r>
            <a:endParaRPr lang="en-US" sz="6000"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10" name="Rectangle 9"/>
          <p:cNvSpPr/>
          <p:nvPr/>
        </p:nvSpPr>
        <p:spPr>
          <a:xfrm>
            <a:off x="0" y="0"/>
            <a:ext cx="2438400" cy="369332"/>
          </a:xfrm>
          <a:prstGeom prst="rect">
            <a:avLst/>
          </a:prstGeom>
        </p:spPr>
        <p:txBody>
          <a:bodyPr wrap="square">
            <a:spAutoFit/>
          </a:bodyPr>
          <a:lstStyle/>
          <a:p>
            <a:pPr algn="ctr"/>
            <a:r>
              <a:rPr lang="en-US" dirty="0" smtClean="0">
                <a:latin typeface="Bodoni MT" pitchFamily="18" charset="0"/>
                <a:cs typeface="Vrinda" pitchFamily="2" charset="0"/>
              </a:rPr>
              <a:t>F.  Balance a ration</a:t>
            </a:r>
            <a:endParaRPr lang="en-US" dirty="0">
              <a:latin typeface="Bodoni MT" pitchFamily="18" charset="0"/>
              <a:cs typeface="Vrinda" pitchFamily="2" charset="0"/>
            </a:endParaRPr>
          </a:p>
        </p:txBody>
      </p:sp>
      <p:sp>
        <p:nvSpPr>
          <p:cNvPr id="11" name="Rectangle 10"/>
          <p:cNvSpPr/>
          <p:nvPr/>
        </p:nvSpPr>
        <p:spPr>
          <a:xfrm>
            <a:off x="1524000" y="1905000"/>
            <a:ext cx="3657600" cy="3352800"/>
          </a:xfrm>
          <a:prstGeom prst="rect">
            <a:avLst/>
          </a:prstGeom>
          <a:noFill/>
          <a:ln w="952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0" y="1524000"/>
            <a:ext cx="1447800" cy="1200329"/>
          </a:xfrm>
          <a:prstGeom prst="rect">
            <a:avLst/>
          </a:prstGeom>
          <a:noFill/>
        </p:spPr>
        <p:txBody>
          <a:bodyPr wrap="square" rtlCol="0">
            <a:spAutoFit/>
          </a:bodyPr>
          <a:lstStyle/>
          <a:p>
            <a:pPr algn="ctr"/>
            <a:r>
              <a:rPr lang="en-US" sz="2400" dirty="0" smtClean="0">
                <a:solidFill>
                  <a:schemeClr val="bg1">
                    <a:lumMod val="65000"/>
                  </a:schemeClr>
                </a:solidFill>
                <a:latin typeface="Bernard MT Condensed" pitchFamily="18" charset="0"/>
              </a:rPr>
              <a:t>Feed #1:</a:t>
            </a:r>
          </a:p>
          <a:p>
            <a:pPr algn="ctr"/>
            <a:r>
              <a:rPr lang="en-US" sz="2400" dirty="0" smtClean="0">
                <a:latin typeface="Bernard MT Condensed" pitchFamily="18" charset="0"/>
              </a:rPr>
              <a:t>Corn</a:t>
            </a:r>
          </a:p>
          <a:p>
            <a:pPr algn="ctr"/>
            <a:r>
              <a:rPr lang="en-US" sz="2400" dirty="0" smtClean="0">
                <a:latin typeface="Bernard MT Condensed" pitchFamily="18" charset="0"/>
              </a:rPr>
              <a:t>9% CP</a:t>
            </a:r>
          </a:p>
        </p:txBody>
      </p:sp>
      <p:sp>
        <p:nvSpPr>
          <p:cNvPr id="14" name="TextBox 13"/>
          <p:cNvSpPr txBox="1"/>
          <p:nvPr/>
        </p:nvSpPr>
        <p:spPr>
          <a:xfrm>
            <a:off x="152400" y="4495800"/>
            <a:ext cx="1295400" cy="1384995"/>
          </a:xfrm>
          <a:prstGeom prst="rect">
            <a:avLst/>
          </a:prstGeom>
          <a:noFill/>
        </p:spPr>
        <p:txBody>
          <a:bodyPr wrap="square" rtlCol="0">
            <a:spAutoFit/>
          </a:bodyPr>
          <a:lstStyle/>
          <a:p>
            <a:pPr algn="ctr"/>
            <a:r>
              <a:rPr lang="en-US" sz="2400" dirty="0" smtClean="0">
                <a:solidFill>
                  <a:schemeClr val="bg1">
                    <a:lumMod val="65000"/>
                  </a:schemeClr>
                </a:solidFill>
                <a:latin typeface="Bernard MT Condensed" pitchFamily="18" charset="0"/>
              </a:rPr>
              <a:t>Feed #2</a:t>
            </a:r>
          </a:p>
          <a:p>
            <a:pPr algn="ctr"/>
            <a:r>
              <a:rPr lang="en-US" sz="2000" dirty="0" smtClean="0">
                <a:latin typeface="Bernard MT Condensed" pitchFamily="18" charset="0"/>
              </a:rPr>
              <a:t>Cotton Seed Meal</a:t>
            </a:r>
          </a:p>
          <a:p>
            <a:pPr algn="ctr"/>
            <a:r>
              <a:rPr lang="en-US" sz="2000" dirty="0" smtClean="0">
                <a:latin typeface="Bernard MT Condensed" pitchFamily="18" charset="0"/>
              </a:rPr>
              <a:t>40% CP</a:t>
            </a:r>
          </a:p>
        </p:txBody>
      </p:sp>
      <p:sp>
        <p:nvSpPr>
          <p:cNvPr id="21" name="TextBox 20"/>
          <p:cNvSpPr txBox="1"/>
          <p:nvPr/>
        </p:nvSpPr>
        <p:spPr>
          <a:xfrm>
            <a:off x="0" y="5943600"/>
            <a:ext cx="7239000" cy="769441"/>
          </a:xfrm>
          <a:prstGeom prst="rect">
            <a:avLst/>
          </a:prstGeom>
          <a:noFill/>
        </p:spPr>
        <p:txBody>
          <a:bodyPr wrap="square" rtlCol="0">
            <a:spAutoFit/>
          </a:bodyPr>
          <a:lstStyle/>
          <a:p>
            <a:pPr algn="ctr"/>
            <a:r>
              <a:rPr lang="en-US" sz="4400"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#2: </a:t>
            </a:r>
            <a:r>
              <a:rPr lang="en-US" sz="3200"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Transfer feed name straight across</a:t>
            </a:r>
            <a:endParaRPr lang="en-US" sz="3200"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cxnSp>
        <p:nvCxnSpPr>
          <p:cNvPr id="17" name="Straight Arrow Connector 16"/>
          <p:cNvCxnSpPr/>
          <p:nvPr/>
        </p:nvCxnSpPr>
        <p:spPr>
          <a:xfrm>
            <a:off x="1295400" y="1752600"/>
            <a:ext cx="4191000" cy="0"/>
          </a:xfrm>
          <a:prstGeom prst="straightConnector1">
            <a:avLst/>
          </a:prstGeom>
          <a:ln w="53975">
            <a:solidFill>
              <a:schemeClr val="tx1"/>
            </a:solidFill>
            <a:headEnd w="lg" len="lg"/>
            <a:tailEnd type="arrow" w="lg" len="lg"/>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a:off x="1371600" y="5410200"/>
            <a:ext cx="4191000" cy="0"/>
          </a:xfrm>
          <a:prstGeom prst="straightConnector1">
            <a:avLst/>
          </a:prstGeom>
          <a:ln w="53975">
            <a:solidFill>
              <a:schemeClr val="tx1"/>
            </a:solidFill>
            <a:headEnd w="lg" len="lg"/>
            <a:tailEnd type="arrow" w="lg" len="lg"/>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5562600" y="1524000"/>
            <a:ext cx="1447800" cy="461665"/>
          </a:xfrm>
          <a:prstGeom prst="rect">
            <a:avLst/>
          </a:prstGeom>
          <a:noFill/>
        </p:spPr>
        <p:txBody>
          <a:bodyPr wrap="square" rtlCol="0">
            <a:spAutoFit/>
          </a:bodyPr>
          <a:lstStyle/>
          <a:p>
            <a:pPr algn="ctr"/>
            <a:r>
              <a:rPr lang="en-US" sz="2400" dirty="0" smtClean="0">
                <a:latin typeface="Bernard MT Condensed" pitchFamily="18" charset="0"/>
              </a:rPr>
              <a:t>Corn</a:t>
            </a:r>
          </a:p>
        </p:txBody>
      </p:sp>
      <p:sp>
        <p:nvSpPr>
          <p:cNvPr id="25" name="TextBox 24"/>
          <p:cNvSpPr txBox="1"/>
          <p:nvPr/>
        </p:nvSpPr>
        <p:spPr>
          <a:xfrm>
            <a:off x="5562600" y="4724400"/>
            <a:ext cx="1295400" cy="707886"/>
          </a:xfrm>
          <a:prstGeom prst="rect">
            <a:avLst/>
          </a:prstGeom>
          <a:noFill/>
        </p:spPr>
        <p:txBody>
          <a:bodyPr wrap="square" rtlCol="0">
            <a:spAutoFit/>
          </a:bodyPr>
          <a:lstStyle/>
          <a:p>
            <a:pPr algn="ctr"/>
            <a:r>
              <a:rPr lang="en-US" sz="2000" dirty="0" smtClean="0">
                <a:latin typeface="Bernard MT Condensed" pitchFamily="18" charset="0"/>
              </a:rPr>
              <a:t>Cotton Seed Meal</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xmlns:p14="http://schemas.microsoft.com/office/powerpoint/2010/main" spd="slow">
        <p:split orient="vert"/>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to="" calcmode="lin" valueType="num">
                                      <p:cBhvr>
                                        <p:cTn id="7" dur="1" fill="hold"/>
                                        <p:tgtEl>
                                          <p:spTgt spid="17"/>
                                        </p:tgtEl>
                                        <p:attrNameLst>
                                          <p:attrName/>
                                        </p:attrNameLst>
                                      </p:cBhvr>
                                    </p:anim>
                                  </p:childTnLst>
                                </p:cTn>
                              </p:par>
                              <p:par>
                                <p:cTn id="8" presetID="24" presetClass="entr" presetSubtype="0"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 to="" calcmode="lin" valueType="num">
                                      <p:cBhvr>
                                        <p:cTn id="10" dur="1" fill="hold"/>
                                        <p:tgtEl>
                                          <p:spTgt spid="24"/>
                                        </p:tgtEl>
                                        <p:attrNameLst>
                                          <p:attrName/>
                                        </p:attrNameLst>
                                      </p:cBhvr>
                                    </p:anim>
                                  </p:childTnLst>
                                </p:cTn>
                              </p:par>
                            </p:childTnLst>
                          </p:cTn>
                        </p:par>
                      </p:childTnLst>
                    </p:cTn>
                  </p:par>
                  <p:par>
                    <p:cTn id="11" fill="hold">
                      <p:stCondLst>
                        <p:cond delay="indefinite"/>
                      </p:stCondLst>
                      <p:childTnLst>
                        <p:par>
                          <p:cTn id="12" fill="hold">
                            <p:stCondLst>
                              <p:cond delay="0"/>
                            </p:stCondLst>
                            <p:childTnLst>
                              <p:par>
                                <p:cTn id="13" presetID="24" presetClass="entr" presetSubtype="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anim to="" calcmode="lin" valueType="num">
                                      <p:cBhvr>
                                        <p:cTn id="15" dur="1" fill="hold"/>
                                        <p:tgtEl>
                                          <p:spTgt spid="23"/>
                                        </p:tgtEl>
                                        <p:attrNameLst>
                                          <p:attrName/>
                                        </p:attrNameLst>
                                      </p:cBhvr>
                                    </p:anim>
                                  </p:childTnLst>
                                </p:cTn>
                              </p:par>
                              <p:par>
                                <p:cTn id="16" presetID="24" presetClass="entr" presetSubtype="0" fill="hold" grpId="0" nodeType="withEffect">
                                  <p:stCondLst>
                                    <p:cond delay="0"/>
                                  </p:stCondLst>
                                  <p:childTnLst>
                                    <p:set>
                                      <p:cBhvr>
                                        <p:cTn id="17" dur="1" fill="hold">
                                          <p:stCondLst>
                                            <p:cond delay="0"/>
                                          </p:stCondLst>
                                        </p:cTn>
                                        <p:tgtEl>
                                          <p:spTgt spid="25"/>
                                        </p:tgtEl>
                                        <p:attrNameLst>
                                          <p:attrName>style.visibility</p:attrName>
                                        </p:attrNameLst>
                                      </p:cBhvr>
                                      <p:to>
                                        <p:strVal val="visible"/>
                                      </p:to>
                                    </p:set>
                                    <p:anim to="" calcmode="lin" valueType="num">
                                      <p:cBhvr>
                                        <p:cTn id="18" dur="1" fill="hold"/>
                                        <p:tgtEl>
                                          <p:spTgt spid="25"/>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0" y="457200"/>
            <a:ext cx="7239000" cy="1015663"/>
          </a:xfrm>
          <a:prstGeom prst="rect">
            <a:avLst/>
          </a:prstGeom>
          <a:noFill/>
        </p:spPr>
        <p:txBody>
          <a:bodyPr wrap="square" rtlCol="0">
            <a:spAutoFit/>
          </a:bodyPr>
          <a:lstStyle/>
          <a:p>
            <a:pPr algn="ctr"/>
            <a:r>
              <a:rPr lang="en-US" sz="6000"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Pearson Square-Steps</a:t>
            </a:r>
            <a:endParaRPr lang="en-US" sz="6000"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10" name="Rectangle 9"/>
          <p:cNvSpPr/>
          <p:nvPr/>
        </p:nvSpPr>
        <p:spPr>
          <a:xfrm>
            <a:off x="0" y="0"/>
            <a:ext cx="2438400" cy="369332"/>
          </a:xfrm>
          <a:prstGeom prst="rect">
            <a:avLst/>
          </a:prstGeom>
        </p:spPr>
        <p:txBody>
          <a:bodyPr wrap="square">
            <a:spAutoFit/>
          </a:bodyPr>
          <a:lstStyle/>
          <a:p>
            <a:pPr algn="ctr"/>
            <a:r>
              <a:rPr lang="en-US" dirty="0" smtClean="0">
                <a:latin typeface="Bodoni MT" pitchFamily="18" charset="0"/>
                <a:cs typeface="Vrinda" pitchFamily="2" charset="0"/>
              </a:rPr>
              <a:t>F.  Balance a ration</a:t>
            </a:r>
            <a:endParaRPr lang="en-US" dirty="0">
              <a:latin typeface="Bodoni MT" pitchFamily="18" charset="0"/>
              <a:cs typeface="Vrinda" pitchFamily="2" charset="0"/>
            </a:endParaRPr>
          </a:p>
        </p:txBody>
      </p:sp>
      <p:sp>
        <p:nvSpPr>
          <p:cNvPr id="11" name="Rectangle 10"/>
          <p:cNvSpPr/>
          <p:nvPr/>
        </p:nvSpPr>
        <p:spPr>
          <a:xfrm>
            <a:off x="1524000" y="1905000"/>
            <a:ext cx="3657600" cy="3352800"/>
          </a:xfrm>
          <a:prstGeom prst="rect">
            <a:avLst/>
          </a:prstGeom>
          <a:noFill/>
          <a:ln w="952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0" y="1524000"/>
            <a:ext cx="1447800" cy="1200329"/>
          </a:xfrm>
          <a:prstGeom prst="rect">
            <a:avLst/>
          </a:prstGeom>
          <a:noFill/>
        </p:spPr>
        <p:txBody>
          <a:bodyPr wrap="square" rtlCol="0">
            <a:spAutoFit/>
          </a:bodyPr>
          <a:lstStyle/>
          <a:p>
            <a:pPr algn="ctr"/>
            <a:r>
              <a:rPr lang="en-US" sz="2400" dirty="0" smtClean="0">
                <a:solidFill>
                  <a:schemeClr val="bg1">
                    <a:lumMod val="65000"/>
                  </a:schemeClr>
                </a:solidFill>
                <a:latin typeface="Bernard MT Condensed" pitchFamily="18" charset="0"/>
              </a:rPr>
              <a:t>Feed #1:</a:t>
            </a:r>
          </a:p>
          <a:p>
            <a:pPr algn="ctr"/>
            <a:r>
              <a:rPr lang="en-US" sz="2400" dirty="0" smtClean="0">
                <a:latin typeface="Bernard MT Condensed" pitchFamily="18" charset="0"/>
              </a:rPr>
              <a:t>Corn</a:t>
            </a:r>
          </a:p>
          <a:p>
            <a:pPr algn="ctr"/>
            <a:r>
              <a:rPr lang="en-US" sz="2400" dirty="0" smtClean="0">
                <a:latin typeface="Bernard MT Condensed" pitchFamily="18" charset="0"/>
              </a:rPr>
              <a:t>9% CP</a:t>
            </a:r>
          </a:p>
        </p:txBody>
      </p:sp>
      <p:sp>
        <p:nvSpPr>
          <p:cNvPr id="14" name="TextBox 13"/>
          <p:cNvSpPr txBox="1"/>
          <p:nvPr/>
        </p:nvSpPr>
        <p:spPr>
          <a:xfrm>
            <a:off x="152400" y="4495800"/>
            <a:ext cx="1295400" cy="1384995"/>
          </a:xfrm>
          <a:prstGeom prst="rect">
            <a:avLst/>
          </a:prstGeom>
          <a:noFill/>
        </p:spPr>
        <p:txBody>
          <a:bodyPr wrap="square" rtlCol="0">
            <a:spAutoFit/>
          </a:bodyPr>
          <a:lstStyle/>
          <a:p>
            <a:pPr algn="ctr"/>
            <a:r>
              <a:rPr lang="en-US" sz="2400" dirty="0" smtClean="0">
                <a:solidFill>
                  <a:schemeClr val="bg1">
                    <a:lumMod val="65000"/>
                  </a:schemeClr>
                </a:solidFill>
                <a:latin typeface="Bernard MT Condensed" pitchFamily="18" charset="0"/>
              </a:rPr>
              <a:t>Feed #2</a:t>
            </a:r>
          </a:p>
          <a:p>
            <a:pPr algn="ctr"/>
            <a:r>
              <a:rPr lang="en-US" sz="2000" dirty="0" smtClean="0">
                <a:latin typeface="Bernard MT Condensed" pitchFamily="18" charset="0"/>
              </a:rPr>
              <a:t>Cotton Seed Meal</a:t>
            </a:r>
          </a:p>
          <a:p>
            <a:pPr algn="ctr"/>
            <a:r>
              <a:rPr lang="en-US" sz="2000" dirty="0" smtClean="0">
                <a:latin typeface="Bernard MT Condensed" pitchFamily="18" charset="0"/>
              </a:rPr>
              <a:t>40% CP</a:t>
            </a:r>
          </a:p>
        </p:txBody>
      </p:sp>
      <p:sp>
        <p:nvSpPr>
          <p:cNvPr id="21" name="TextBox 20"/>
          <p:cNvSpPr txBox="1"/>
          <p:nvPr/>
        </p:nvSpPr>
        <p:spPr>
          <a:xfrm>
            <a:off x="0" y="5943600"/>
            <a:ext cx="7239000" cy="769441"/>
          </a:xfrm>
          <a:prstGeom prst="rect">
            <a:avLst/>
          </a:prstGeom>
          <a:noFill/>
        </p:spPr>
        <p:txBody>
          <a:bodyPr wrap="square" rtlCol="0">
            <a:spAutoFit/>
          </a:bodyPr>
          <a:lstStyle/>
          <a:p>
            <a:pPr algn="ctr"/>
            <a:r>
              <a:rPr lang="en-US" sz="4400"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#3: Fill in desired CP%</a:t>
            </a:r>
            <a:endParaRPr lang="en-US" sz="4400"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24" name="TextBox 23"/>
          <p:cNvSpPr txBox="1"/>
          <p:nvPr/>
        </p:nvSpPr>
        <p:spPr>
          <a:xfrm>
            <a:off x="5562600" y="1524000"/>
            <a:ext cx="1447800" cy="461665"/>
          </a:xfrm>
          <a:prstGeom prst="rect">
            <a:avLst/>
          </a:prstGeom>
          <a:noFill/>
        </p:spPr>
        <p:txBody>
          <a:bodyPr wrap="square" rtlCol="0">
            <a:spAutoFit/>
          </a:bodyPr>
          <a:lstStyle/>
          <a:p>
            <a:pPr algn="ctr"/>
            <a:r>
              <a:rPr lang="en-US" sz="2400" dirty="0" smtClean="0">
                <a:latin typeface="Bernard MT Condensed" pitchFamily="18" charset="0"/>
              </a:rPr>
              <a:t>Corn</a:t>
            </a:r>
          </a:p>
        </p:txBody>
      </p:sp>
      <p:sp>
        <p:nvSpPr>
          <p:cNvPr id="25" name="TextBox 24"/>
          <p:cNvSpPr txBox="1"/>
          <p:nvPr/>
        </p:nvSpPr>
        <p:spPr>
          <a:xfrm>
            <a:off x="5562600" y="4724400"/>
            <a:ext cx="1295400" cy="707886"/>
          </a:xfrm>
          <a:prstGeom prst="rect">
            <a:avLst/>
          </a:prstGeom>
          <a:noFill/>
        </p:spPr>
        <p:txBody>
          <a:bodyPr wrap="square" rtlCol="0">
            <a:spAutoFit/>
          </a:bodyPr>
          <a:lstStyle/>
          <a:p>
            <a:pPr algn="ctr"/>
            <a:r>
              <a:rPr lang="en-US" sz="2000" dirty="0" smtClean="0">
                <a:latin typeface="Bernard MT Condensed" pitchFamily="18" charset="0"/>
              </a:rPr>
              <a:t>Cotton Seed Meal</a:t>
            </a:r>
          </a:p>
        </p:txBody>
      </p:sp>
      <p:sp>
        <p:nvSpPr>
          <p:cNvPr id="22" name="TextBox 21"/>
          <p:cNvSpPr txBox="1"/>
          <p:nvPr/>
        </p:nvSpPr>
        <p:spPr>
          <a:xfrm>
            <a:off x="2743200" y="3048000"/>
            <a:ext cx="1219200" cy="830997"/>
          </a:xfrm>
          <a:prstGeom prst="rect">
            <a:avLst/>
          </a:prstGeom>
          <a:noFill/>
        </p:spPr>
        <p:txBody>
          <a:bodyPr wrap="square" rtlCol="0">
            <a:spAutoFit/>
          </a:bodyPr>
          <a:lstStyle/>
          <a:p>
            <a:pPr algn="ctr"/>
            <a:r>
              <a:rPr lang="en-US" sz="4800" dirty="0" smtClean="0">
                <a:latin typeface="Bernard MT Condensed" pitchFamily="18" charset="0"/>
              </a:rPr>
              <a:t>13%</a:t>
            </a:r>
            <a:endParaRPr lang="en-US" sz="4800" dirty="0">
              <a:latin typeface="Bernard MT Condensed"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xmlns:p14="http://schemas.microsoft.com/office/powerpoint/2010/main" spd="slow">
        <p:split orient="vert"/>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to="" calcmode="lin" valueType="num">
                                      <p:cBhvr>
                                        <p:cTn id="7" dur="1" fill="hold"/>
                                        <p:tgtEl>
                                          <p:spTgt spid="22"/>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0" y="228600"/>
            <a:ext cx="7239000" cy="1015663"/>
          </a:xfrm>
          <a:prstGeom prst="rect">
            <a:avLst/>
          </a:prstGeom>
          <a:noFill/>
        </p:spPr>
        <p:txBody>
          <a:bodyPr wrap="square" rtlCol="0">
            <a:spAutoFit/>
          </a:bodyPr>
          <a:lstStyle/>
          <a:p>
            <a:pPr algn="ctr"/>
            <a:r>
              <a:rPr lang="en-US" sz="6000"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Pearson Square-Steps</a:t>
            </a:r>
            <a:endParaRPr lang="en-US" sz="6000"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10" name="Rectangle 9"/>
          <p:cNvSpPr/>
          <p:nvPr/>
        </p:nvSpPr>
        <p:spPr>
          <a:xfrm>
            <a:off x="0" y="0"/>
            <a:ext cx="2438400" cy="369332"/>
          </a:xfrm>
          <a:prstGeom prst="rect">
            <a:avLst/>
          </a:prstGeom>
        </p:spPr>
        <p:txBody>
          <a:bodyPr wrap="square">
            <a:spAutoFit/>
          </a:bodyPr>
          <a:lstStyle/>
          <a:p>
            <a:pPr algn="ctr"/>
            <a:r>
              <a:rPr lang="en-US" dirty="0" smtClean="0">
                <a:latin typeface="Bodoni MT" pitchFamily="18" charset="0"/>
                <a:cs typeface="Vrinda" pitchFamily="2" charset="0"/>
              </a:rPr>
              <a:t>F.  Balance a ration</a:t>
            </a:r>
            <a:endParaRPr lang="en-US" dirty="0">
              <a:latin typeface="Bodoni MT" pitchFamily="18" charset="0"/>
              <a:cs typeface="Vrinda" pitchFamily="2" charset="0"/>
            </a:endParaRPr>
          </a:p>
        </p:txBody>
      </p:sp>
      <p:sp>
        <p:nvSpPr>
          <p:cNvPr id="11" name="Rectangle 10"/>
          <p:cNvSpPr/>
          <p:nvPr/>
        </p:nvSpPr>
        <p:spPr>
          <a:xfrm>
            <a:off x="1676400" y="1600200"/>
            <a:ext cx="3657600" cy="3352800"/>
          </a:xfrm>
          <a:prstGeom prst="rect">
            <a:avLst/>
          </a:prstGeom>
          <a:noFill/>
          <a:ln w="952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152400" y="1219200"/>
            <a:ext cx="1447800" cy="1200329"/>
          </a:xfrm>
          <a:prstGeom prst="rect">
            <a:avLst/>
          </a:prstGeom>
          <a:noFill/>
        </p:spPr>
        <p:txBody>
          <a:bodyPr wrap="square" rtlCol="0">
            <a:spAutoFit/>
          </a:bodyPr>
          <a:lstStyle/>
          <a:p>
            <a:pPr algn="ctr"/>
            <a:r>
              <a:rPr lang="en-US" sz="2400" dirty="0" smtClean="0">
                <a:solidFill>
                  <a:schemeClr val="bg1">
                    <a:lumMod val="65000"/>
                  </a:schemeClr>
                </a:solidFill>
                <a:latin typeface="Bernard MT Condensed" pitchFamily="18" charset="0"/>
              </a:rPr>
              <a:t>Feed #1:</a:t>
            </a:r>
          </a:p>
          <a:p>
            <a:pPr algn="ctr"/>
            <a:r>
              <a:rPr lang="en-US" sz="2400" dirty="0" smtClean="0">
                <a:latin typeface="Bernard MT Condensed" pitchFamily="18" charset="0"/>
              </a:rPr>
              <a:t>Corn</a:t>
            </a:r>
          </a:p>
          <a:p>
            <a:pPr algn="ctr"/>
            <a:r>
              <a:rPr lang="en-US" sz="2400" dirty="0" smtClean="0">
                <a:latin typeface="Bernard MT Condensed" pitchFamily="18" charset="0"/>
              </a:rPr>
              <a:t>9% CP</a:t>
            </a:r>
          </a:p>
        </p:txBody>
      </p:sp>
      <p:sp>
        <p:nvSpPr>
          <p:cNvPr id="14" name="TextBox 13"/>
          <p:cNvSpPr txBox="1"/>
          <p:nvPr/>
        </p:nvSpPr>
        <p:spPr>
          <a:xfrm>
            <a:off x="304800" y="4191000"/>
            <a:ext cx="1295400" cy="1384995"/>
          </a:xfrm>
          <a:prstGeom prst="rect">
            <a:avLst/>
          </a:prstGeom>
          <a:noFill/>
        </p:spPr>
        <p:txBody>
          <a:bodyPr wrap="square" rtlCol="0">
            <a:spAutoFit/>
          </a:bodyPr>
          <a:lstStyle/>
          <a:p>
            <a:pPr algn="ctr"/>
            <a:r>
              <a:rPr lang="en-US" sz="2400" dirty="0" smtClean="0">
                <a:solidFill>
                  <a:schemeClr val="bg1">
                    <a:lumMod val="65000"/>
                  </a:schemeClr>
                </a:solidFill>
                <a:latin typeface="Bernard MT Condensed" pitchFamily="18" charset="0"/>
              </a:rPr>
              <a:t>Feed #2</a:t>
            </a:r>
          </a:p>
          <a:p>
            <a:pPr algn="ctr"/>
            <a:r>
              <a:rPr lang="en-US" sz="2000" dirty="0" smtClean="0">
                <a:latin typeface="Bernard MT Condensed" pitchFamily="18" charset="0"/>
              </a:rPr>
              <a:t>Cotton Seed Meal</a:t>
            </a:r>
          </a:p>
          <a:p>
            <a:pPr algn="ctr"/>
            <a:r>
              <a:rPr lang="en-US" sz="2000" dirty="0" smtClean="0">
                <a:latin typeface="Bernard MT Condensed" pitchFamily="18" charset="0"/>
              </a:rPr>
              <a:t>40% CP</a:t>
            </a:r>
          </a:p>
        </p:txBody>
      </p:sp>
      <p:cxnSp>
        <p:nvCxnSpPr>
          <p:cNvPr id="16" name="Straight Arrow Connector 15"/>
          <p:cNvCxnSpPr/>
          <p:nvPr/>
        </p:nvCxnSpPr>
        <p:spPr>
          <a:xfrm>
            <a:off x="1828800" y="1752600"/>
            <a:ext cx="914400" cy="914400"/>
          </a:xfrm>
          <a:prstGeom prst="straightConnector1">
            <a:avLst/>
          </a:prstGeom>
          <a:ln w="53975">
            <a:solidFill>
              <a:srgbClr val="00B0F0"/>
            </a:solidFill>
            <a:headEnd w="lg" len="lg"/>
            <a:tailEnd type="arrow" w="lg" len="lg"/>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4191000" y="3886200"/>
            <a:ext cx="914400" cy="914400"/>
          </a:xfrm>
          <a:prstGeom prst="straightConnector1">
            <a:avLst/>
          </a:prstGeom>
          <a:ln w="53975">
            <a:solidFill>
              <a:srgbClr val="00B0F0"/>
            </a:solidFill>
            <a:headEnd w="lg" len="lg"/>
            <a:tailEnd type="arrow" w="lg" len="lg"/>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0" y="5411450"/>
            <a:ext cx="7239000" cy="1446550"/>
          </a:xfrm>
          <a:prstGeom prst="rect">
            <a:avLst/>
          </a:prstGeom>
          <a:noFill/>
        </p:spPr>
        <p:txBody>
          <a:bodyPr wrap="square" rtlCol="0">
            <a:spAutoFit/>
          </a:bodyPr>
          <a:lstStyle/>
          <a:p>
            <a:pPr algn="ctr"/>
            <a:r>
              <a:rPr lang="en-US" sz="4400"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#4: Find Absolute value of  feed #1 and desired CP</a:t>
            </a:r>
            <a:endParaRPr lang="en-US" sz="4400"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24" name="TextBox 23"/>
          <p:cNvSpPr txBox="1"/>
          <p:nvPr/>
        </p:nvSpPr>
        <p:spPr>
          <a:xfrm>
            <a:off x="5715000" y="1219200"/>
            <a:ext cx="1447800" cy="461665"/>
          </a:xfrm>
          <a:prstGeom prst="rect">
            <a:avLst/>
          </a:prstGeom>
          <a:noFill/>
        </p:spPr>
        <p:txBody>
          <a:bodyPr wrap="square" rtlCol="0">
            <a:spAutoFit/>
          </a:bodyPr>
          <a:lstStyle/>
          <a:p>
            <a:pPr algn="ctr"/>
            <a:r>
              <a:rPr lang="en-US" sz="2400" dirty="0" smtClean="0">
                <a:latin typeface="Bernard MT Condensed" pitchFamily="18" charset="0"/>
              </a:rPr>
              <a:t>Corn</a:t>
            </a:r>
          </a:p>
        </p:txBody>
      </p:sp>
      <p:sp>
        <p:nvSpPr>
          <p:cNvPr id="25" name="TextBox 24"/>
          <p:cNvSpPr txBox="1"/>
          <p:nvPr/>
        </p:nvSpPr>
        <p:spPr>
          <a:xfrm>
            <a:off x="5562600" y="4191000"/>
            <a:ext cx="1676400" cy="1138773"/>
          </a:xfrm>
          <a:prstGeom prst="rect">
            <a:avLst/>
          </a:prstGeom>
          <a:noFill/>
        </p:spPr>
        <p:txBody>
          <a:bodyPr wrap="square" rtlCol="0">
            <a:spAutoFit/>
          </a:bodyPr>
          <a:lstStyle/>
          <a:p>
            <a:pPr algn="ctr"/>
            <a:r>
              <a:rPr lang="en-US" sz="2000" dirty="0" smtClean="0">
                <a:latin typeface="Bernard MT Condensed" pitchFamily="18" charset="0"/>
              </a:rPr>
              <a:t>Cotton Seed Meal</a:t>
            </a:r>
          </a:p>
          <a:p>
            <a:pPr algn="ctr"/>
            <a:r>
              <a:rPr lang="en-US" sz="2800" dirty="0" smtClean="0">
                <a:latin typeface="Bernard MT Condensed" pitchFamily="18" charset="0"/>
              </a:rPr>
              <a:t>9-13= |4</a:t>
            </a:r>
            <a:r>
              <a:rPr lang="en-US" sz="2800" dirty="0">
                <a:latin typeface="Bernard MT Condensed" pitchFamily="18" charset="0"/>
              </a:rPr>
              <a:t>|</a:t>
            </a:r>
            <a:endParaRPr lang="en-US" sz="2800" dirty="0" smtClean="0">
              <a:latin typeface="Bernard MT Condensed" pitchFamily="18" charset="0"/>
            </a:endParaRPr>
          </a:p>
        </p:txBody>
      </p:sp>
      <p:sp>
        <p:nvSpPr>
          <p:cNvPr id="22" name="TextBox 21"/>
          <p:cNvSpPr txBox="1"/>
          <p:nvPr/>
        </p:nvSpPr>
        <p:spPr>
          <a:xfrm>
            <a:off x="2895600" y="2743200"/>
            <a:ext cx="1219200" cy="830997"/>
          </a:xfrm>
          <a:prstGeom prst="rect">
            <a:avLst/>
          </a:prstGeom>
          <a:noFill/>
        </p:spPr>
        <p:txBody>
          <a:bodyPr wrap="square" rtlCol="0">
            <a:spAutoFit/>
          </a:bodyPr>
          <a:lstStyle/>
          <a:p>
            <a:pPr algn="ctr"/>
            <a:r>
              <a:rPr lang="en-US" sz="4800" dirty="0" smtClean="0">
                <a:latin typeface="Bernard MT Condensed" pitchFamily="18" charset="0"/>
              </a:rPr>
              <a:t>13%</a:t>
            </a:r>
            <a:endParaRPr lang="en-US" sz="4800" dirty="0">
              <a:latin typeface="Bernard MT Condensed"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xmlns:p14="http://schemas.microsoft.com/office/powerpoint/2010/main" spd="slow">
        <p:split orient="vert"/>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to="" calcmode="lin" valueType="num">
                                      <p:cBhvr>
                                        <p:cTn id="7" dur="1" fill="hold"/>
                                        <p:tgtEl>
                                          <p:spTgt spid="16"/>
                                        </p:tgtEl>
                                        <p:attrNameLst>
                                          <p:attrName/>
                                        </p:attrNameLst>
                                      </p:cBhvr>
                                    </p:anim>
                                  </p:childTnLst>
                                </p:cTn>
                              </p:par>
                              <p:par>
                                <p:cTn id="8" presetID="24" presetClass="entr" presetSubtype="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 to="" calcmode="lin" valueType="num">
                                      <p:cBhvr>
                                        <p:cTn id="10" dur="1" fill="hold"/>
                                        <p:tgtEl>
                                          <p:spTgt spid="18"/>
                                        </p:tgtEl>
                                        <p:attrNameLst>
                                          <p:attrName/>
                                        </p:attrNameLst>
                                      </p:cBhvr>
                                    </p:anim>
                                  </p:childTnLst>
                                </p:cTn>
                              </p:par>
                            </p:childTnLst>
                          </p:cTn>
                        </p:par>
                      </p:childTnLst>
                    </p:cTn>
                  </p:par>
                  <p:par>
                    <p:cTn id="11" fill="hold">
                      <p:stCondLst>
                        <p:cond delay="indefinite"/>
                      </p:stCondLst>
                      <p:childTnLst>
                        <p:par>
                          <p:cTn id="12" fill="hold">
                            <p:stCondLst>
                              <p:cond delay="0"/>
                            </p:stCondLst>
                            <p:childTnLst>
                              <p:par>
                                <p:cTn id="13" presetID="24" presetClass="entr" presetSubtype="0" fill="hold" nodeType="clickEffect">
                                  <p:stCondLst>
                                    <p:cond delay="0"/>
                                  </p:stCondLst>
                                  <p:childTnLst>
                                    <p:set>
                                      <p:cBhvr>
                                        <p:cTn id="14" dur="1" fill="hold">
                                          <p:stCondLst>
                                            <p:cond delay="0"/>
                                          </p:stCondLst>
                                        </p:cTn>
                                        <p:tgtEl>
                                          <p:spTgt spid="25">
                                            <p:txEl>
                                              <p:pRg st="1" end="1"/>
                                            </p:txEl>
                                          </p:spTgt>
                                        </p:tgtEl>
                                        <p:attrNameLst>
                                          <p:attrName>style.visibility</p:attrName>
                                        </p:attrNameLst>
                                      </p:cBhvr>
                                      <p:to>
                                        <p:strVal val="visible"/>
                                      </p:to>
                                    </p:set>
                                    <p:anim to="" calcmode="lin" valueType="num">
                                      <p:cBhvr>
                                        <p:cTn id="15" dur="1" fill="hold"/>
                                        <p:tgtEl>
                                          <p:spTgt spid="25">
                                            <p:txEl>
                                              <p:pRg st="1" end="1"/>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0" y="228600"/>
            <a:ext cx="7239000" cy="1015663"/>
          </a:xfrm>
          <a:prstGeom prst="rect">
            <a:avLst/>
          </a:prstGeom>
          <a:noFill/>
        </p:spPr>
        <p:txBody>
          <a:bodyPr wrap="square" rtlCol="0">
            <a:spAutoFit/>
          </a:bodyPr>
          <a:lstStyle/>
          <a:p>
            <a:pPr algn="ctr"/>
            <a:r>
              <a:rPr lang="en-US" sz="6000"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Pearson Square-Steps</a:t>
            </a:r>
            <a:endParaRPr lang="en-US" sz="6000"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10" name="Rectangle 9"/>
          <p:cNvSpPr/>
          <p:nvPr/>
        </p:nvSpPr>
        <p:spPr>
          <a:xfrm>
            <a:off x="0" y="0"/>
            <a:ext cx="2438400" cy="369332"/>
          </a:xfrm>
          <a:prstGeom prst="rect">
            <a:avLst/>
          </a:prstGeom>
        </p:spPr>
        <p:txBody>
          <a:bodyPr wrap="square">
            <a:spAutoFit/>
          </a:bodyPr>
          <a:lstStyle/>
          <a:p>
            <a:pPr algn="ctr"/>
            <a:r>
              <a:rPr lang="en-US" dirty="0" smtClean="0">
                <a:latin typeface="Bodoni MT" pitchFamily="18" charset="0"/>
                <a:cs typeface="Vrinda" pitchFamily="2" charset="0"/>
              </a:rPr>
              <a:t>F.  Balance a ration</a:t>
            </a:r>
            <a:endParaRPr lang="en-US" dirty="0">
              <a:latin typeface="Bodoni MT" pitchFamily="18" charset="0"/>
              <a:cs typeface="Vrinda" pitchFamily="2" charset="0"/>
            </a:endParaRPr>
          </a:p>
        </p:txBody>
      </p:sp>
      <p:sp>
        <p:nvSpPr>
          <p:cNvPr id="11" name="Rectangle 10"/>
          <p:cNvSpPr/>
          <p:nvPr/>
        </p:nvSpPr>
        <p:spPr>
          <a:xfrm>
            <a:off x="1676400" y="1600200"/>
            <a:ext cx="3657600" cy="3352800"/>
          </a:xfrm>
          <a:prstGeom prst="rect">
            <a:avLst/>
          </a:prstGeom>
          <a:noFill/>
          <a:ln w="952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152400" y="1219200"/>
            <a:ext cx="1447800" cy="1200329"/>
          </a:xfrm>
          <a:prstGeom prst="rect">
            <a:avLst/>
          </a:prstGeom>
          <a:noFill/>
        </p:spPr>
        <p:txBody>
          <a:bodyPr wrap="square" rtlCol="0">
            <a:spAutoFit/>
          </a:bodyPr>
          <a:lstStyle/>
          <a:p>
            <a:pPr algn="ctr"/>
            <a:r>
              <a:rPr lang="en-US" sz="2400" dirty="0" smtClean="0">
                <a:solidFill>
                  <a:schemeClr val="bg1">
                    <a:lumMod val="65000"/>
                  </a:schemeClr>
                </a:solidFill>
                <a:latin typeface="Bernard MT Condensed" pitchFamily="18" charset="0"/>
              </a:rPr>
              <a:t>Feed #1:</a:t>
            </a:r>
          </a:p>
          <a:p>
            <a:pPr algn="ctr"/>
            <a:r>
              <a:rPr lang="en-US" sz="2400" dirty="0" smtClean="0">
                <a:latin typeface="Bernard MT Condensed" pitchFamily="18" charset="0"/>
              </a:rPr>
              <a:t>Corn</a:t>
            </a:r>
          </a:p>
          <a:p>
            <a:pPr algn="ctr"/>
            <a:r>
              <a:rPr lang="en-US" sz="2400" dirty="0" smtClean="0">
                <a:latin typeface="Bernard MT Condensed" pitchFamily="18" charset="0"/>
              </a:rPr>
              <a:t>9% CP</a:t>
            </a:r>
          </a:p>
        </p:txBody>
      </p:sp>
      <p:sp>
        <p:nvSpPr>
          <p:cNvPr id="14" name="TextBox 13"/>
          <p:cNvSpPr txBox="1"/>
          <p:nvPr/>
        </p:nvSpPr>
        <p:spPr>
          <a:xfrm>
            <a:off x="304800" y="4191000"/>
            <a:ext cx="1295400" cy="1384995"/>
          </a:xfrm>
          <a:prstGeom prst="rect">
            <a:avLst/>
          </a:prstGeom>
          <a:noFill/>
        </p:spPr>
        <p:txBody>
          <a:bodyPr wrap="square" rtlCol="0">
            <a:spAutoFit/>
          </a:bodyPr>
          <a:lstStyle/>
          <a:p>
            <a:pPr algn="ctr"/>
            <a:r>
              <a:rPr lang="en-US" sz="2400" dirty="0" smtClean="0">
                <a:solidFill>
                  <a:schemeClr val="bg1">
                    <a:lumMod val="65000"/>
                  </a:schemeClr>
                </a:solidFill>
                <a:latin typeface="Bernard MT Condensed" pitchFamily="18" charset="0"/>
              </a:rPr>
              <a:t>Feed #2</a:t>
            </a:r>
          </a:p>
          <a:p>
            <a:pPr algn="ctr"/>
            <a:r>
              <a:rPr lang="en-US" sz="2000" dirty="0" smtClean="0">
                <a:latin typeface="Bernard MT Condensed" pitchFamily="18" charset="0"/>
              </a:rPr>
              <a:t>Cotton Seed Meal</a:t>
            </a:r>
          </a:p>
          <a:p>
            <a:pPr algn="ctr"/>
            <a:r>
              <a:rPr lang="en-US" sz="2000" dirty="0" smtClean="0">
                <a:latin typeface="Bernard MT Condensed" pitchFamily="18" charset="0"/>
              </a:rPr>
              <a:t>40% CP</a:t>
            </a:r>
          </a:p>
        </p:txBody>
      </p:sp>
      <p:cxnSp>
        <p:nvCxnSpPr>
          <p:cNvPr id="16" name="Straight Arrow Connector 15"/>
          <p:cNvCxnSpPr/>
          <p:nvPr/>
        </p:nvCxnSpPr>
        <p:spPr>
          <a:xfrm>
            <a:off x="1828800" y="1752600"/>
            <a:ext cx="914400" cy="914400"/>
          </a:xfrm>
          <a:prstGeom prst="straightConnector1">
            <a:avLst/>
          </a:prstGeom>
          <a:ln w="53975">
            <a:solidFill>
              <a:srgbClr val="00B0F0"/>
            </a:solidFill>
            <a:headEnd w="lg" len="lg"/>
            <a:tailEnd type="arrow" w="lg" len="lg"/>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4191000" y="3886200"/>
            <a:ext cx="914400" cy="914400"/>
          </a:xfrm>
          <a:prstGeom prst="straightConnector1">
            <a:avLst/>
          </a:prstGeom>
          <a:ln w="53975">
            <a:solidFill>
              <a:srgbClr val="00B0F0"/>
            </a:solidFill>
            <a:headEnd w="lg" len="lg"/>
            <a:tailEnd type="arrow" w="lg" len="lg"/>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0" y="5411450"/>
            <a:ext cx="7239000" cy="1446550"/>
          </a:xfrm>
          <a:prstGeom prst="rect">
            <a:avLst/>
          </a:prstGeom>
          <a:noFill/>
        </p:spPr>
        <p:txBody>
          <a:bodyPr wrap="square" rtlCol="0">
            <a:spAutoFit/>
          </a:bodyPr>
          <a:lstStyle/>
          <a:p>
            <a:pPr algn="ctr"/>
            <a:r>
              <a:rPr lang="en-US" sz="4400"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#5: Find Absolute value of  feed #2 and desired CP</a:t>
            </a:r>
            <a:endParaRPr lang="en-US" sz="4400"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24" name="TextBox 23"/>
          <p:cNvSpPr txBox="1"/>
          <p:nvPr/>
        </p:nvSpPr>
        <p:spPr>
          <a:xfrm>
            <a:off x="5715000" y="1219200"/>
            <a:ext cx="1447800" cy="830997"/>
          </a:xfrm>
          <a:prstGeom prst="rect">
            <a:avLst/>
          </a:prstGeom>
          <a:noFill/>
        </p:spPr>
        <p:txBody>
          <a:bodyPr wrap="square" rtlCol="0">
            <a:spAutoFit/>
          </a:bodyPr>
          <a:lstStyle/>
          <a:p>
            <a:pPr algn="ctr"/>
            <a:r>
              <a:rPr lang="en-US" sz="2400" dirty="0" smtClean="0">
                <a:latin typeface="Bernard MT Condensed" pitchFamily="18" charset="0"/>
              </a:rPr>
              <a:t>Corn</a:t>
            </a:r>
          </a:p>
          <a:p>
            <a:pPr algn="ctr"/>
            <a:r>
              <a:rPr lang="en-US" sz="2400" dirty="0" smtClean="0">
                <a:latin typeface="Bernard MT Condensed" pitchFamily="18" charset="0"/>
              </a:rPr>
              <a:t>40-13=27</a:t>
            </a:r>
          </a:p>
        </p:txBody>
      </p:sp>
      <p:sp>
        <p:nvSpPr>
          <p:cNvPr id="25" name="TextBox 24"/>
          <p:cNvSpPr txBox="1"/>
          <p:nvPr/>
        </p:nvSpPr>
        <p:spPr>
          <a:xfrm>
            <a:off x="5562600" y="4191000"/>
            <a:ext cx="1676400" cy="1138773"/>
          </a:xfrm>
          <a:prstGeom prst="rect">
            <a:avLst/>
          </a:prstGeom>
          <a:noFill/>
        </p:spPr>
        <p:txBody>
          <a:bodyPr wrap="square" rtlCol="0">
            <a:spAutoFit/>
          </a:bodyPr>
          <a:lstStyle/>
          <a:p>
            <a:pPr algn="ctr"/>
            <a:r>
              <a:rPr lang="en-US" sz="2000" dirty="0" smtClean="0">
                <a:latin typeface="Bernard MT Condensed" pitchFamily="18" charset="0"/>
              </a:rPr>
              <a:t>Cotton Seed Meal</a:t>
            </a:r>
          </a:p>
          <a:p>
            <a:pPr algn="ctr"/>
            <a:r>
              <a:rPr lang="en-US" sz="2800" dirty="0" smtClean="0">
                <a:latin typeface="Bernard MT Condensed" pitchFamily="18" charset="0"/>
              </a:rPr>
              <a:t>9-13= |4</a:t>
            </a:r>
            <a:r>
              <a:rPr lang="en-US" sz="2800" dirty="0">
                <a:latin typeface="Bernard MT Condensed" pitchFamily="18" charset="0"/>
              </a:rPr>
              <a:t>|</a:t>
            </a:r>
            <a:endParaRPr lang="en-US" sz="2800" dirty="0" smtClean="0">
              <a:latin typeface="Bernard MT Condensed" pitchFamily="18" charset="0"/>
            </a:endParaRPr>
          </a:p>
        </p:txBody>
      </p:sp>
      <p:sp>
        <p:nvSpPr>
          <p:cNvPr id="22" name="TextBox 21"/>
          <p:cNvSpPr txBox="1"/>
          <p:nvPr/>
        </p:nvSpPr>
        <p:spPr>
          <a:xfrm>
            <a:off x="2895600" y="2743200"/>
            <a:ext cx="1219200" cy="830997"/>
          </a:xfrm>
          <a:prstGeom prst="rect">
            <a:avLst/>
          </a:prstGeom>
          <a:noFill/>
        </p:spPr>
        <p:txBody>
          <a:bodyPr wrap="square" rtlCol="0">
            <a:spAutoFit/>
          </a:bodyPr>
          <a:lstStyle/>
          <a:p>
            <a:pPr algn="ctr"/>
            <a:r>
              <a:rPr lang="en-US" sz="4800" dirty="0" smtClean="0">
                <a:latin typeface="Bernard MT Condensed" pitchFamily="18" charset="0"/>
              </a:rPr>
              <a:t>13%</a:t>
            </a:r>
            <a:endParaRPr lang="en-US" sz="4800" dirty="0">
              <a:latin typeface="Bernard MT Condensed" pitchFamily="18" charset="0"/>
            </a:endParaRPr>
          </a:p>
        </p:txBody>
      </p:sp>
      <p:cxnSp>
        <p:nvCxnSpPr>
          <p:cNvPr id="19" name="Straight Arrow Connector 18"/>
          <p:cNvCxnSpPr/>
          <p:nvPr/>
        </p:nvCxnSpPr>
        <p:spPr>
          <a:xfrm flipV="1">
            <a:off x="1905000" y="3657600"/>
            <a:ext cx="990600" cy="1066800"/>
          </a:xfrm>
          <a:prstGeom prst="straightConnector1">
            <a:avLst/>
          </a:prstGeom>
          <a:ln w="53975">
            <a:solidFill>
              <a:srgbClr val="00B050"/>
            </a:solidFill>
            <a:headEnd w="lg" len="lg"/>
            <a:tailEnd type="arrow" w="lg" len="lg"/>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V="1">
            <a:off x="3962400" y="1828800"/>
            <a:ext cx="1066800" cy="990600"/>
          </a:xfrm>
          <a:prstGeom prst="straightConnector1">
            <a:avLst/>
          </a:prstGeom>
          <a:ln w="53975">
            <a:solidFill>
              <a:srgbClr val="00B050"/>
            </a:solidFill>
            <a:headEnd w="lg" len="lg"/>
            <a:tailEnd type="arrow" w="lg" len="lg"/>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xmlns:p14="http://schemas.microsoft.com/office/powerpoint/2010/main" spd="slow">
        <p:split orient="vert"/>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to="" calcmode="lin" valueType="num">
                                      <p:cBhvr>
                                        <p:cTn id="7" dur="1" fill="hold"/>
                                        <p:tgtEl>
                                          <p:spTgt spid="19"/>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 to="" calcmode="lin" valueType="num">
                                      <p:cBhvr>
                                        <p:cTn id="12" dur="1" fill="hold"/>
                                        <p:tgtEl>
                                          <p:spTgt spid="26"/>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24">
                                            <p:txEl>
                                              <p:pRg st="1" end="1"/>
                                            </p:txEl>
                                          </p:spTgt>
                                        </p:tgtEl>
                                        <p:attrNameLst>
                                          <p:attrName>style.visibility</p:attrName>
                                        </p:attrNameLst>
                                      </p:cBhvr>
                                      <p:to>
                                        <p:strVal val="visible"/>
                                      </p:to>
                                    </p:set>
                                    <p:anim to="" calcmode="lin" valueType="num">
                                      <p:cBhvr>
                                        <p:cTn id="17" dur="1" fill="hold"/>
                                        <p:tgtEl>
                                          <p:spTgt spid="24">
                                            <p:txEl>
                                              <p:pRg st="1" end="1"/>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0" y="228600"/>
            <a:ext cx="7239000" cy="1015663"/>
          </a:xfrm>
          <a:prstGeom prst="rect">
            <a:avLst/>
          </a:prstGeom>
          <a:noFill/>
        </p:spPr>
        <p:txBody>
          <a:bodyPr wrap="square" rtlCol="0">
            <a:spAutoFit/>
          </a:bodyPr>
          <a:lstStyle/>
          <a:p>
            <a:pPr algn="ctr"/>
            <a:r>
              <a:rPr lang="en-US" sz="6000"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Pearson Square-Steps</a:t>
            </a:r>
            <a:endParaRPr lang="en-US" sz="6000"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10" name="Rectangle 9"/>
          <p:cNvSpPr/>
          <p:nvPr/>
        </p:nvSpPr>
        <p:spPr>
          <a:xfrm>
            <a:off x="0" y="0"/>
            <a:ext cx="2438400" cy="369332"/>
          </a:xfrm>
          <a:prstGeom prst="rect">
            <a:avLst/>
          </a:prstGeom>
        </p:spPr>
        <p:txBody>
          <a:bodyPr wrap="square">
            <a:spAutoFit/>
          </a:bodyPr>
          <a:lstStyle/>
          <a:p>
            <a:pPr algn="ctr"/>
            <a:r>
              <a:rPr lang="en-US" dirty="0" smtClean="0">
                <a:latin typeface="Bodoni MT" pitchFamily="18" charset="0"/>
                <a:cs typeface="Vrinda" pitchFamily="2" charset="0"/>
              </a:rPr>
              <a:t>F.  Balance a ration</a:t>
            </a:r>
            <a:endParaRPr lang="en-US" dirty="0">
              <a:latin typeface="Bodoni MT" pitchFamily="18" charset="0"/>
              <a:cs typeface="Vrinda" pitchFamily="2" charset="0"/>
            </a:endParaRPr>
          </a:p>
        </p:txBody>
      </p:sp>
      <p:sp>
        <p:nvSpPr>
          <p:cNvPr id="21" name="TextBox 20"/>
          <p:cNvSpPr txBox="1"/>
          <p:nvPr/>
        </p:nvSpPr>
        <p:spPr>
          <a:xfrm>
            <a:off x="0" y="5715000"/>
            <a:ext cx="7239000" cy="769441"/>
          </a:xfrm>
          <a:prstGeom prst="rect">
            <a:avLst/>
          </a:prstGeom>
          <a:noFill/>
        </p:spPr>
        <p:txBody>
          <a:bodyPr wrap="square" rtlCol="0">
            <a:spAutoFit/>
          </a:bodyPr>
          <a:lstStyle/>
          <a:p>
            <a:pPr algn="ctr"/>
            <a:r>
              <a:rPr lang="en-US" sz="4400"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#6: Determine Total Parts</a:t>
            </a:r>
            <a:endParaRPr lang="en-US" sz="4400"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24" name="TextBox 23"/>
          <p:cNvSpPr txBox="1"/>
          <p:nvPr/>
        </p:nvSpPr>
        <p:spPr>
          <a:xfrm>
            <a:off x="5715000" y="1219200"/>
            <a:ext cx="1447800" cy="830997"/>
          </a:xfrm>
          <a:prstGeom prst="rect">
            <a:avLst/>
          </a:prstGeom>
          <a:noFill/>
        </p:spPr>
        <p:txBody>
          <a:bodyPr wrap="square" rtlCol="0">
            <a:spAutoFit/>
          </a:bodyPr>
          <a:lstStyle/>
          <a:p>
            <a:pPr algn="ctr"/>
            <a:r>
              <a:rPr lang="en-US" sz="2400" dirty="0" smtClean="0">
                <a:latin typeface="Bernard MT Condensed" pitchFamily="18" charset="0"/>
              </a:rPr>
              <a:t>Corn</a:t>
            </a:r>
          </a:p>
          <a:p>
            <a:pPr algn="ctr"/>
            <a:r>
              <a:rPr lang="en-US" sz="2400" dirty="0" smtClean="0">
                <a:latin typeface="Bernard MT Condensed" pitchFamily="18" charset="0"/>
              </a:rPr>
              <a:t>40-13=27</a:t>
            </a:r>
          </a:p>
        </p:txBody>
      </p:sp>
      <p:sp>
        <p:nvSpPr>
          <p:cNvPr id="25" name="TextBox 24"/>
          <p:cNvSpPr txBox="1"/>
          <p:nvPr/>
        </p:nvSpPr>
        <p:spPr>
          <a:xfrm>
            <a:off x="5562600" y="4191000"/>
            <a:ext cx="1676400" cy="1138773"/>
          </a:xfrm>
          <a:prstGeom prst="rect">
            <a:avLst/>
          </a:prstGeom>
          <a:noFill/>
        </p:spPr>
        <p:txBody>
          <a:bodyPr wrap="square" rtlCol="0">
            <a:spAutoFit/>
          </a:bodyPr>
          <a:lstStyle/>
          <a:p>
            <a:pPr algn="ctr"/>
            <a:r>
              <a:rPr lang="en-US" sz="2000" dirty="0" smtClean="0">
                <a:latin typeface="Bernard MT Condensed" pitchFamily="18" charset="0"/>
              </a:rPr>
              <a:t>Cotton Seed Meal</a:t>
            </a:r>
          </a:p>
          <a:p>
            <a:pPr algn="ctr"/>
            <a:r>
              <a:rPr lang="en-US" sz="2800" dirty="0" smtClean="0">
                <a:latin typeface="Bernard MT Condensed" pitchFamily="18" charset="0"/>
              </a:rPr>
              <a:t>9-13= |4</a:t>
            </a:r>
            <a:r>
              <a:rPr lang="en-US" sz="2800" dirty="0">
                <a:latin typeface="Bernard MT Condensed" pitchFamily="18" charset="0"/>
              </a:rPr>
              <a:t>|</a:t>
            </a:r>
            <a:endParaRPr lang="en-US" sz="2800" dirty="0" smtClean="0">
              <a:latin typeface="Bernard MT Condensed" pitchFamily="18" charset="0"/>
            </a:endParaRPr>
          </a:p>
        </p:txBody>
      </p:sp>
      <p:sp>
        <p:nvSpPr>
          <p:cNvPr id="20" name="TextBox 19"/>
          <p:cNvSpPr txBox="1"/>
          <p:nvPr/>
        </p:nvSpPr>
        <p:spPr>
          <a:xfrm>
            <a:off x="914400" y="1981200"/>
            <a:ext cx="4038600" cy="3293209"/>
          </a:xfrm>
          <a:prstGeom prst="rect">
            <a:avLst/>
          </a:prstGeom>
          <a:noFill/>
        </p:spPr>
        <p:txBody>
          <a:bodyPr wrap="square" rtlCol="0">
            <a:spAutoFit/>
          </a:bodyPr>
          <a:lstStyle/>
          <a:p>
            <a:pPr algn="ctr"/>
            <a:r>
              <a:rPr lang="en-US" sz="2400" dirty="0" smtClean="0">
                <a:latin typeface="Bernard MT Condensed" pitchFamily="18" charset="0"/>
              </a:rPr>
              <a:t>To mix a ration</a:t>
            </a:r>
          </a:p>
          <a:p>
            <a:pPr algn="ctr"/>
            <a:r>
              <a:rPr lang="en-US" sz="2400" dirty="0" smtClean="0">
                <a:latin typeface="Bernard MT Condensed" pitchFamily="18" charset="0"/>
              </a:rPr>
              <a:t>Using Corn &amp; Cotton Seed Meal…</a:t>
            </a:r>
          </a:p>
          <a:p>
            <a:pPr algn="ctr"/>
            <a:endParaRPr lang="en-US" sz="2400" dirty="0" smtClean="0">
              <a:latin typeface="Bernard MT Condensed" pitchFamily="18" charset="0"/>
            </a:endParaRPr>
          </a:p>
          <a:p>
            <a:pPr algn="ctr"/>
            <a:r>
              <a:rPr lang="en-US" sz="2400" dirty="0" smtClean="0">
                <a:latin typeface="Bernard MT Condensed" pitchFamily="18" charset="0"/>
              </a:rPr>
              <a:t>Use:</a:t>
            </a:r>
          </a:p>
          <a:p>
            <a:pPr algn="ctr"/>
            <a:r>
              <a:rPr lang="en-US" sz="2400" dirty="0" smtClean="0">
                <a:latin typeface="Bernard MT Condensed" pitchFamily="18" charset="0"/>
              </a:rPr>
              <a:t>27 parts Corn</a:t>
            </a:r>
          </a:p>
          <a:p>
            <a:pPr algn="ctr"/>
            <a:r>
              <a:rPr lang="en-US" sz="2400" dirty="0" smtClean="0">
                <a:latin typeface="Bernard MT Condensed" pitchFamily="18" charset="0"/>
              </a:rPr>
              <a:t>4 parts Cotton Seed Meal</a:t>
            </a:r>
          </a:p>
          <a:p>
            <a:pPr algn="ctr"/>
            <a:endParaRPr lang="en-US" sz="2400" dirty="0" smtClean="0">
              <a:latin typeface="Bernard MT Condensed" pitchFamily="18" charset="0"/>
            </a:endParaRPr>
          </a:p>
          <a:p>
            <a:pPr algn="ctr"/>
            <a:r>
              <a:rPr lang="en-US" sz="4000" dirty="0" smtClean="0">
                <a:solidFill>
                  <a:srgbClr val="00B050"/>
                </a:solidFill>
                <a:latin typeface="Bernard MT Condensed" pitchFamily="18" charset="0"/>
              </a:rPr>
              <a:t>31 Total Parts</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xmlns:p14="http://schemas.microsoft.com/office/powerpoint/2010/main" spd="slow">
        <p:split orient="vert"/>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0">
                                            <p:txEl>
                                              <p:pRg st="3" end="3"/>
                                            </p:txEl>
                                          </p:spTgt>
                                        </p:tgtEl>
                                        <p:attrNameLst>
                                          <p:attrName>style.visibility</p:attrName>
                                        </p:attrNameLst>
                                      </p:cBhvr>
                                      <p:to>
                                        <p:strVal val="visible"/>
                                      </p:to>
                                    </p:set>
                                    <p:anim to="" calcmode="lin" valueType="num">
                                      <p:cBhvr>
                                        <p:cTn id="7" dur="1" fill="hold"/>
                                        <p:tgtEl>
                                          <p:spTgt spid="20">
                                            <p:txEl>
                                              <p:pRg st="3" end="3"/>
                                            </p:txEl>
                                          </p:spTgt>
                                        </p:tgtEl>
                                        <p:attrNameLst>
                                          <p:attrName/>
                                        </p:attrNameLst>
                                      </p:cBhvr>
                                    </p:anim>
                                  </p:childTnLst>
                                </p:cTn>
                              </p:par>
                              <p:par>
                                <p:cTn id="8" presetID="24" presetClass="entr" presetSubtype="0" fill="hold" nodeType="withEffect">
                                  <p:stCondLst>
                                    <p:cond delay="0"/>
                                  </p:stCondLst>
                                  <p:childTnLst>
                                    <p:set>
                                      <p:cBhvr>
                                        <p:cTn id="9" dur="1" fill="hold">
                                          <p:stCondLst>
                                            <p:cond delay="0"/>
                                          </p:stCondLst>
                                        </p:cTn>
                                        <p:tgtEl>
                                          <p:spTgt spid="20">
                                            <p:txEl>
                                              <p:pRg st="4" end="4"/>
                                            </p:txEl>
                                          </p:spTgt>
                                        </p:tgtEl>
                                        <p:attrNameLst>
                                          <p:attrName>style.visibility</p:attrName>
                                        </p:attrNameLst>
                                      </p:cBhvr>
                                      <p:to>
                                        <p:strVal val="visible"/>
                                      </p:to>
                                    </p:set>
                                    <p:anim to="" calcmode="lin" valueType="num">
                                      <p:cBhvr>
                                        <p:cTn id="10" dur="1" fill="hold"/>
                                        <p:tgtEl>
                                          <p:spTgt spid="20">
                                            <p:txEl>
                                              <p:pRg st="4" end="4"/>
                                            </p:txEl>
                                          </p:spTgt>
                                        </p:tgtEl>
                                        <p:attrNameLst>
                                          <p:attrName/>
                                        </p:attrNameLst>
                                      </p:cBhvr>
                                    </p:anim>
                                  </p:childTnLst>
                                </p:cTn>
                              </p:par>
                              <p:par>
                                <p:cTn id="11" presetID="24" presetClass="entr" presetSubtype="0" fill="hold" nodeType="withEffect">
                                  <p:stCondLst>
                                    <p:cond delay="0"/>
                                  </p:stCondLst>
                                  <p:childTnLst>
                                    <p:set>
                                      <p:cBhvr>
                                        <p:cTn id="12" dur="1" fill="hold">
                                          <p:stCondLst>
                                            <p:cond delay="0"/>
                                          </p:stCondLst>
                                        </p:cTn>
                                        <p:tgtEl>
                                          <p:spTgt spid="20">
                                            <p:txEl>
                                              <p:pRg st="5" end="5"/>
                                            </p:txEl>
                                          </p:spTgt>
                                        </p:tgtEl>
                                        <p:attrNameLst>
                                          <p:attrName>style.visibility</p:attrName>
                                        </p:attrNameLst>
                                      </p:cBhvr>
                                      <p:to>
                                        <p:strVal val="visible"/>
                                      </p:to>
                                    </p:set>
                                    <p:anim to="" calcmode="lin" valueType="num">
                                      <p:cBhvr>
                                        <p:cTn id="13" dur="1" fill="hold"/>
                                        <p:tgtEl>
                                          <p:spTgt spid="20">
                                            <p:txEl>
                                              <p:pRg st="5" end="5"/>
                                            </p:txEl>
                                          </p:spTgt>
                                        </p:tgtEl>
                                        <p:attrNameLst>
                                          <p:attrName/>
                                        </p:attrNameLst>
                                      </p:cBhvr>
                                    </p:anim>
                                  </p:childTnLst>
                                </p:cTn>
                              </p:par>
                              <p:par>
                                <p:cTn id="14" presetID="24" presetClass="entr" presetSubtype="0" fill="hold" nodeType="withEffect">
                                  <p:stCondLst>
                                    <p:cond delay="0"/>
                                  </p:stCondLst>
                                  <p:childTnLst>
                                    <p:set>
                                      <p:cBhvr>
                                        <p:cTn id="15" dur="1" fill="hold">
                                          <p:stCondLst>
                                            <p:cond delay="0"/>
                                          </p:stCondLst>
                                        </p:cTn>
                                        <p:tgtEl>
                                          <p:spTgt spid="20">
                                            <p:txEl>
                                              <p:pRg st="7" end="7"/>
                                            </p:txEl>
                                          </p:spTgt>
                                        </p:tgtEl>
                                        <p:attrNameLst>
                                          <p:attrName>style.visibility</p:attrName>
                                        </p:attrNameLst>
                                      </p:cBhvr>
                                      <p:to>
                                        <p:strVal val="visible"/>
                                      </p:to>
                                    </p:set>
                                    <p:anim to="" calcmode="lin" valueType="num">
                                      <p:cBhvr>
                                        <p:cTn id="16" dur="1" fill="hold"/>
                                        <p:tgtEl>
                                          <p:spTgt spid="20">
                                            <p:txEl>
                                              <p:pRg st="7" end="7"/>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0" y="228600"/>
            <a:ext cx="7239000" cy="1015663"/>
          </a:xfrm>
          <a:prstGeom prst="rect">
            <a:avLst/>
          </a:prstGeom>
          <a:noFill/>
        </p:spPr>
        <p:txBody>
          <a:bodyPr wrap="square" rtlCol="0">
            <a:spAutoFit/>
          </a:bodyPr>
          <a:lstStyle/>
          <a:p>
            <a:pPr algn="ctr"/>
            <a:r>
              <a:rPr lang="en-US" sz="6000"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Pearson Square-Steps</a:t>
            </a:r>
            <a:endParaRPr lang="en-US" sz="6000"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10" name="Rectangle 9"/>
          <p:cNvSpPr/>
          <p:nvPr/>
        </p:nvSpPr>
        <p:spPr>
          <a:xfrm>
            <a:off x="0" y="0"/>
            <a:ext cx="2438400" cy="369332"/>
          </a:xfrm>
          <a:prstGeom prst="rect">
            <a:avLst/>
          </a:prstGeom>
        </p:spPr>
        <p:txBody>
          <a:bodyPr wrap="square">
            <a:spAutoFit/>
          </a:bodyPr>
          <a:lstStyle/>
          <a:p>
            <a:pPr algn="ctr"/>
            <a:r>
              <a:rPr lang="en-US" dirty="0" smtClean="0">
                <a:latin typeface="Bodoni MT" pitchFamily="18" charset="0"/>
                <a:cs typeface="Vrinda" pitchFamily="2" charset="0"/>
              </a:rPr>
              <a:t>F.  Balance a ration</a:t>
            </a:r>
            <a:endParaRPr lang="en-US" dirty="0">
              <a:latin typeface="Bodoni MT" pitchFamily="18" charset="0"/>
              <a:cs typeface="Vrinda" pitchFamily="2" charset="0"/>
            </a:endParaRPr>
          </a:p>
        </p:txBody>
      </p:sp>
      <p:sp>
        <p:nvSpPr>
          <p:cNvPr id="21" name="TextBox 20"/>
          <p:cNvSpPr txBox="1"/>
          <p:nvPr/>
        </p:nvSpPr>
        <p:spPr>
          <a:xfrm>
            <a:off x="0" y="5411450"/>
            <a:ext cx="7239000" cy="1446550"/>
          </a:xfrm>
          <a:prstGeom prst="rect">
            <a:avLst/>
          </a:prstGeom>
          <a:noFill/>
        </p:spPr>
        <p:txBody>
          <a:bodyPr wrap="square" rtlCol="0">
            <a:spAutoFit/>
          </a:bodyPr>
          <a:lstStyle/>
          <a:p>
            <a:pPr algn="ctr"/>
            <a:r>
              <a:rPr lang="en-US" sz="4400"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#7: Translate “Parts” to “Pounds”</a:t>
            </a:r>
            <a:endParaRPr lang="en-US" sz="4400"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14" name="TextBox 13"/>
          <p:cNvSpPr txBox="1"/>
          <p:nvPr/>
        </p:nvSpPr>
        <p:spPr>
          <a:xfrm>
            <a:off x="381000" y="1676400"/>
            <a:ext cx="6629400" cy="2123658"/>
          </a:xfrm>
          <a:prstGeom prst="rect">
            <a:avLst/>
          </a:prstGeom>
          <a:noFill/>
        </p:spPr>
        <p:txBody>
          <a:bodyPr wrap="square" rtlCol="0">
            <a:spAutoFit/>
          </a:bodyPr>
          <a:lstStyle/>
          <a:p>
            <a:pPr algn="ctr"/>
            <a:endParaRPr lang="en-US" sz="4400" dirty="0" smtClean="0">
              <a:latin typeface="Bernard MT Condensed" pitchFamily="18" charset="0"/>
            </a:endParaRPr>
          </a:p>
          <a:p>
            <a:pPr algn="ctr"/>
            <a:r>
              <a:rPr lang="en-US" sz="4400" dirty="0" smtClean="0">
                <a:latin typeface="Bernard MT Condensed" pitchFamily="18" charset="0"/>
              </a:rPr>
              <a:t>100 lbs / 31 total parts =</a:t>
            </a:r>
          </a:p>
          <a:p>
            <a:pPr algn="ctr"/>
            <a:endParaRPr lang="en-US" sz="4400" dirty="0" smtClean="0">
              <a:latin typeface="Bernard MT Condensed" pitchFamily="18" charset="0"/>
            </a:endParaRPr>
          </a:p>
        </p:txBody>
      </p:sp>
      <p:sp>
        <p:nvSpPr>
          <p:cNvPr id="15" name="TextBox 14"/>
          <p:cNvSpPr txBox="1"/>
          <p:nvPr/>
        </p:nvSpPr>
        <p:spPr>
          <a:xfrm>
            <a:off x="381000" y="3505200"/>
            <a:ext cx="6629400" cy="1938992"/>
          </a:xfrm>
          <a:prstGeom prst="rect">
            <a:avLst/>
          </a:prstGeom>
          <a:noFill/>
        </p:spPr>
        <p:txBody>
          <a:bodyPr wrap="square" rtlCol="0">
            <a:spAutoFit/>
          </a:bodyPr>
          <a:lstStyle/>
          <a:p>
            <a:pPr algn="ctr"/>
            <a:endParaRPr lang="en-US" sz="4000" dirty="0" smtClean="0">
              <a:latin typeface="Bernard MT Condensed" pitchFamily="18" charset="0"/>
            </a:endParaRPr>
          </a:p>
          <a:p>
            <a:pPr algn="ctr"/>
            <a:r>
              <a:rPr lang="en-US" sz="4000" dirty="0" smtClean="0">
                <a:latin typeface="Bernard MT Condensed" pitchFamily="18" charset="0"/>
              </a:rPr>
              <a:t>3.22 Pounds per part</a:t>
            </a:r>
          </a:p>
          <a:p>
            <a:pPr algn="ctr"/>
            <a:endParaRPr lang="en-US" sz="4000" dirty="0" smtClean="0">
              <a:latin typeface="Bernard MT Condensed"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xmlns:p14="http://schemas.microsoft.com/office/powerpoint/2010/main" spd="slow">
        <p:split orient="vert"/>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14">
                                            <p:txEl>
                                              <p:pRg st="1" end="1"/>
                                            </p:txEl>
                                          </p:spTgt>
                                        </p:tgtEl>
                                        <p:attrNameLst>
                                          <p:attrName>style.visibility</p:attrName>
                                        </p:attrNameLst>
                                      </p:cBhvr>
                                      <p:to>
                                        <p:strVal val="visible"/>
                                      </p:to>
                                    </p:set>
                                    <p:anim to="" calcmode="lin" valueType="num">
                                      <p:cBhvr>
                                        <p:cTn id="7" dur="1" fill="hold"/>
                                        <p:tgtEl>
                                          <p:spTgt spid="14">
                                            <p:txEl>
                                              <p:pRg st="1" end="1"/>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15">
                                            <p:txEl>
                                              <p:pRg st="1" end="1"/>
                                            </p:txEl>
                                          </p:spTgt>
                                        </p:tgtEl>
                                        <p:attrNameLst>
                                          <p:attrName>style.visibility</p:attrName>
                                        </p:attrNameLst>
                                      </p:cBhvr>
                                      <p:to>
                                        <p:strVal val="visible"/>
                                      </p:to>
                                    </p:set>
                                    <p:anim to="" calcmode="lin" valueType="num">
                                      <p:cBhvr>
                                        <p:cTn id="12" dur="1" fill="hold"/>
                                        <p:tgtEl>
                                          <p:spTgt spid="15">
                                            <p:txEl>
                                              <p:pRg st="1" end="1"/>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0" y="228600"/>
            <a:ext cx="7239000" cy="1015663"/>
          </a:xfrm>
          <a:prstGeom prst="rect">
            <a:avLst/>
          </a:prstGeom>
          <a:noFill/>
        </p:spPr>
        <p:txBody>
          <a:bodyPr wrap="square" rtlCol="0">
            <a:spAutoFit/>
          </a:bodyPr>
          <a:lstStyle/>
          <a:p>
            <a:pPr algn="ctr"/>
            <a:r>
              <a:rPr lang="en-US" sz="6000"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Pearson Square-Steps</a:t>
            </a:r>
            <a:endParaRPr lang="en-US" sz="6000"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10" name="Rectangle 9"/>
          <p:cNvSpPr/>
          <p:nvPr/>
        </p:nvSpPr>
        <p:spPr>
          <a:xfrm>
            <a:off x="0" y="0"/>
            <a:ext cx="2438400" cy="369332"/>
          </a:xfrm>
          <a:prstGeom prst="rect">
            <a:avLst/>
          </a:prstGeom>
        </p:spPr>
        <p:txBody>
          <a:bodyPr wrap="square">
            <a:spAutoFit/>
          </a:bodyPr>
          <a:lstStyle/>
          <a:p>
            <a:pPr algn="ctr"/>
            <a:r>
              <a:rPr lang="en-US" dirty="0" smtClean="0">
                <a:latin typeface="Bodoni MT" pitchFamily="18" charset="0"/>
                <a:cs typeface="Vrinda" pitchFamily="2" charset="0"/>
              </a:rPr>
              <a:t>F.  Balance a ration</a:t>
            </a:r>
            <a:endParaRPr lang="en-US" dirty="0">
              <a:latin typeface="Bodoni MT" pitchFamily="18" charset="0"/>
              <a:cs typeface="Vrinda" pitchFamily="2" charset="0"/>
            </a:endParaRPr>
          </a:p>
        </p:txBody>
      </p:sp>
      <p:sp>
        <p:nvSpPr>
          <p:cNvPr id="21" name="TextBox 20"/>
          <p:cNvSpPr txBox="1"/>
          <p:nvPr/>
        </p:nvSpPr>
        <p:spPr>
          <a:xfrm>
            <a:off x="0" y="5411450"/>
            <a:ext cx="7239000" cy="1446550"/>
          </a:xfrm>
          <a:prstGeom prst="rect">
            <a:avLst/>
          </a:prstGeom>
          <a:noFill/>
        </p:spPr>
        <p:txBody>
          <a:bodyPr wrap="square" rtlCol="0">
            <a:spAutoFit/>
          </a:bodyPr>
          <a:lstStyle/>
          <a:p>
            <a:pPr algn="ctr"/>
            <a:r>
              <a:rPr lang="en-US" sz="4400"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#8: Determine pounds of each feed</a:t>
            </a:r>
            <a:endParaRPr lang="en-US" sz="4400"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13" name="TextBox 12"/>
          <p:cNvSpPr txBox="1"/>
          <p:nvPr/>
        </p:nvSpPr>
        <p:spPr>
          <a:xfrm>
            <a:off x="609600" y="1143000"/>
            <a:ext cx="6096000" cy="2739211"/>
          </a:xfrm>
          <a:prstGeom prst="rect">
            <a:avLst/>
          </a:prstGeom>
          <a:noFill/>
        </p:spPr>
        <p:txBody>
          <a:bodyPr wrap="square" rtlCol="0">
            <a:spAutoFit/>
          </a:bodyPr>
          <a:lstStyle/>
          <a:p>
            <a:pPr algn="ctr"/>
            <a:endParaRPr lang="en-US" dirty="0" smtClean="0">
              <a:latin typeface="Bernard MT Condensed" pitchFamily="18" charset="0"/>
            </a:endParaRPr>
          </a:p>
          <a:p>
            <a:pPr algn="ctr"/>
            <a:r>
              <a:rPr lang="en-US" sz="3200" dirty="0" smtClean="0">
                <a:latin typeface="Bernard MT Condensed" pitchFamily="18" charset="0"/>
              </a:rPr>
              <a:t>27 parts Corn</a:t>
            </a:r>
          </a:p>
          <a:p>
            <a:pPr algn="ctr"/>
            <a:endParaRPr lang="en-US" sz="3200" dirty="0" smtClean="0">
              <a:latin typeface="Bernard MT Condensed" pitchFamily="18" charset="0"/>
            </a:endParaRPr>
          </a:p>
          <a:p>
            <a:pPr algn="ctr"/>
            <a:r>
              <a:rPr lang="en-US" sz="3600" dirty="0" smtClean="0">
                <a:latin typeface="Bernard MT Condensed" pitchFamily="18" charset="0"/>
              </a:rPr>
              <a:t>27 x 3.22= 86.94 Pounds Corn</a:t>
            </a:r>
          </a:p>
          <a:p>
            <a:pPr algn="ctr"/>
            <a:endParaRPr lang="en-US" dirty="0" smtClean="0">
              <a:latin typeface="Bernard MT Condensed" pitchFamily="18" charset="0"/>
            </a:endParaRPr>
          </a:p>
          <a:p>
            <a:pPr algn="ctr"/>
            <a:endParaRPr lang="en-US" dirty="0" smtClean="0">
              <a:latin typeface="Bernard MT Condensed" pitchFamily="18" charset="0"/>
            </a:endParaRPr>
          </a:p>
          <a:p>
            <a:endParaRPr lang="en-US" dirty="0"/>
          </a:p>
        </p:txBody>
      </p:sp>
      <p:sp>
        <p:nvSpPr>
          <p:cNvPr id="12" name="TextBox 11"/>
          <p:cNvSpPr txBox="1"/>
          <p:nvPr/>
        </p:nvSpPr>
        <p:spPr>
          <a:xfrm>
            <a:off x="685800" y="3352800"/>
            <a:ext cx="6096000" cy="1815882"/>
          </a:xfrm>
          <a:prstGeom prst="rect">
            <a:avLst/>
          </a:prstGeom>
          <a:noFill/>
        </p:spPr>
        <p:txBody>
          <a:bodyPr wrap="square" rtlCol="0">
            <a:spAutoFit/>
          </a:bodyPr>
          <a:lstStyle/>
          <a:p>
            <a:pPr algn="ctr"/>
            <a:r>
              <a:rPr lang="en-US" sz="3200" dirty="0" smtClean="0">
                <a:latin typeface="Bernard MT Condensed" pitchFamily="18" charset="0"/>
              </a:rPr>
              <a:t>4 parts Cotton Seed Meal</a:t>
            </a:r>
          </a:p>
          <a:p>
            <a:pPr algn="ctr"/>
            <a:endParaRPr lang="en-US" dirty="0" smtClean="0">
              <a:latin typeface="Bernard MT Condensed" pitchFamily="18" charset="0"/>
            </a:endParaRPr>
          </a:p>
          <a:p>
            <a:pPr algn="ctr"/>
            <a:r>
              <a:rPr lang="en-US" sz="4400" dirty="0" smtClean="0">
                <a:latin typeface="Bernard MT Condensed" pitchFamily="18" charset="0"/>
              </a:rPr>
              <a:t>4 x 3.22= 12.88</a:t>
            </a:r>
          </a:p>
          <a:p>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xmlns:p14="http://schemas.microsoft.com/office/powerpoint/2010/main" spd="slow">
        <p:split orient="vert"/>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 to="" calcmode="lin" valueType="num">
                                      <p:cBhvr>
                                        <p:cTn id="7" dur="1" fill="hold"/>
                                        <p:tgtEl>
                                          <p:spTgt spid="12">
                                            <p:txEl>
                                              <p:pRg st="0" end="0"/>
                                            </p:txEl>
                                          </p:spTgt>
                                        </p:tgtEl>
                                        <p:attrNameLst>
                                          <p:attrName/>
                                        </p:attrNameLst>
                                      </p:cBhvr>
                                    </p:anim>
                                  </p:childTnLst>
                                </p:cTn>
                              </p:par>
                              <p:par>
                                <p:cTn id="8" presetID="24" presetClass="entr" presetSubtype="0" fill="hold" grpId="0" nodeType="withEffect">
                                  <p:stCondLst>
                                    <p:cond delay="0"/>
                                  </p:stCondLst>
                                  <p:childTnLst>
                                    <p:set>
                                      <p:cBhvr>
                                        <p:cTn id="9" dur="1" fill="hold">
                                          <p:stCondLst>
                                            <p:cond delay="0"/>
                                          </p:stCondLst>
                                        </p:cTn>
                                        <p:tgtEl>
                                          <p:spTgt spid="12">
                                            <p:txEl>
                                              <p:pRg st="2" end="2"/>
                                            </p:txEl>
                                          </p:spTgt>
                                        </p:tgtEl>
                                        <p:attrNameLst>
                                          <p:attrName>style.visibility</p:attrName>
                                        </p:attrNameLst>
                                      </p:cBhvr>
                                      <p:to>
                                        <p:strVal val="visible"/>
                                      </p:to>
                                    </p:set>
                                    <p:anim to="" calcmode="lin" valueType="num">
                                      <p:cBhvr>
                                        <p:cTn id="10" dur="1" fill="hold"/>
                                        <p:tgtEl>
                                          <p:spTgt spid="12">
                                            <p:txEl>
                                              <p:pRg st="2" end="2"/>
                                            </p:txEl>
                                          </p:spTgt>
                                        </p:tgtEl>
                                        <p:attrNameLst>
                                          <p:attrName/>
                                        </p:attrNameLst>
                                      </p:cBhvr>
                                    </p:anim>
                                  </p:childTnLst>
                                </p:cTn>
                              </p:par>
                            </p:childTnLst>
                          </p:cTn>
                        </p:par>
                      </p:childTnLst>
                    </p:cTn>
                  </p:par>
                  <p:par>
                    <p:cTn id="11" fill="hold">
                      <p:stCondLst>
                        <p:cond delay="indefinite"/>
                      </p:stCondLst>
                      <p:childTnLst>
                        <p:par>
                          <p:cTn id="12" fill="hold">
                            <p:stCondLst>
                              <p:cond delay="0"/>
                            </p:stCondLst>
                            <p:childTnLst>
                              <p:par>
                                <p:cTn id="13" presetID="3" presetClass="emph" presetSubtype="2" fill="hold" nodeType="clickEffect">
                                  <p:stCondLst>
                                    <p:cond delay="0"/>
                                  </p:stCondLst>
                                  <p:childTnLst>
                                    <p:animClr clrSpc="rgb" dir="cw">
                                      <p:cBhvr override="childStyle">
                                        <p:cTn id="14" dur="2000" fill="hold"/>
                                        <p:tgtEl>
                                          <p:spTgt spid="13">
                                            <p:txEl>
                                              <p:pRg st="3" end="3"/>
                                            </p:txEl>
                                          </p:spTgt>
                                        </p:tgtEl>
                                        <p:attrNameLst>
                                          <p:attrName>style.color</p:attrName>
                                        </p:attrNameLst>
                                      </p:cBhvr>
                                      <p:to>
                                        <a:schemeClr val="hlink"/>
                                      </p:to>
                                    </p:animClr>
                                  </p:childTnLst>
                                </p:cTn>
                              </p:par>
                            </p:childTnLst>
                          </p:cTn>
                        </p:par>
                      </p:childTnLst>
                    </p:cTn>
                  </p:par>
                  <p:par>
                    <p:cTn id="15" fill="hold">
                      <p:stCondLst>
                        <p:cond delay="indefinite"/>
                      </p:stCondLst>
                      <p:childTnLst>
                        <p:par>
                          <p:cTn id="16" fill="hold">
                            <p:stCondLst>
                              <p:cond delay="0"/>
                            </p:stCondLst>
                            <p:childTnLst>
                              <p:par>
                                <p:cTn id="17" presetID="3" presetClass="emph" presetSubtype="2" fill="hold" nodeType="clickEffect">
                                  <p:stCondLst>
                                    <p:cond delay="0"/>
                                  </p:stCondLst>
                                  <p:childTnLst>
                                    <p:animClr clrSpc="rgb" dir="cw">
                                      <p:cBhvr override="childStyle">
                                        <p:cTn id="18" dur="2000" fill="hold"/>
                                        <p:tgtEl>
                                          <p:spTgt spid="12">
                                            <p:txEl>
                                              <p:pRg st="2" end="2"/>
                                            </p:txEl>
                                          </p:spTgt>
                                        </p:tgtEl>
                                        <p:attrNameLst>
                                          <p:attrName>style.color</p:attrName>
                                        </p:attrNameLst>
                                      </p:cBhvr>
                                      <p:to>
                                        <a:schemeClr val="hlink"/>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allAtOnce"/>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0" y="228600"/>
            <a:ext cx="7239000" cy="1015663"/>
          </a:xfrm>
          <a:prstGeom prst="rect">
            <a:avLst/>
          </a:prstGeom>
          <a:noFill/>
        </p:spPr>
        <p:txBody>
          <a:bodyPr wrap="square" rtlCol="0">
            <a:spAutoFit/>
          </a:bodyPr>
          <a:lstStyle/>
          <a:p>
            <a:pPr algn="ctr"/>
            <a:r>
              <a:rPr lang="en-US" sz="6000"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Your turn…</a:t>
            </a:r>
            <a:endParaRPr lang="en-US" sz="6000"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10" name="Rectangle 9"/>
          <p:cNvSpPr/>
          <p:nvPr/>
        </p:nvSpPr>
        <p:spPr>
          <a:xfrm>
            <a:off x="0" y="0"/>
            <a:ext cx="2438400" cy="369332"/>
          </a:xfrm>
          <a:prstGeom prst="rect">
            <a:avLst/>
          </a:prstGeom>
        </p:spPr>
        <p:txBody>
          <a:bodyPr wrap="square">
            <a:spAutoFit/>
          </a:bodyPr>
          <a:lstStyle/>
          <a:p>
            <a:pPr algn="ctr"/>
            <a:r>
              <a:rPr lang="en-US" dirty="0" smtClean="0">
                <a:latin typeface="Bodoni MT" pitchFamily="18" charset="0"/>
                <a:cs typeface="Vrinda" pitchFamily="2" charset="0"/>
              </a:rPr>
              <a:t>F.  Balance a ration</a:t>
            </a:r>
            <a:endParaRPr lang="en-US" dirty="0">
              <a:latin typeface="Bodoni MT" pitchFamily="18" charset="0"/>
              <a:cs typeface="Vrinda" pitchFamily="2" charset="0"/>
            </a:endParaRPr>
          </a:p>
        </p:txBody>
      </p:sp>
      <p:sp>
        <p:nvSpPr>
          <p:cNvPr id="13" name="TextBox 12"/>
          <p:cNvSpPr txBox="1"/>
          <p:nvPr/>
        </p:nvSpPr>
        <p:spPr>
          <a:xfrm>
            <a:off x="0" y="1447800"/>
            <a:ext cx="7315200" cy="5632311"/>
          </a:xfrm>
          <a:prstGeom prst="rect">
            <a:avLst/>
          </a:prstGeom>
          <a:noFill/>
        </p:spPr>
        <p:txBody>
          <a:bodyPr wrap="square" rtlCol="0">
            <a:spAutoFit/>
          </a:bodyPr>
          <a:lstStyle/>
          <a:p>
            <a:pPr algn="ctr"/>
            <a:endParaRPr lang="en-US" dirty="0" smtClean="0">
              <a:latin typeface="Bell MT" pitchFamily="18" charset="0"/>
            </a:endParaRPr>
          </a:p>
          <a:p>
            <a:pPr algn="ctr"/>
            <a:r>
              <a:rPr lang="en-US" sz="3200" dirty="0" smtClean="0">
                <a:latin typeface="Bell MT" pitchFamily="18" charset="0"/>
              </a:rPr>
              <a:t>A 1400-pound cow in the second trimester of pregnancy needs </a:t>
            </a:r>
            <a:r>
              <a:rPr lang="en-US" sz="3200" b="1" dirty="0" smtClean="0">
                <a:effectLst>
                  <a:outerShdw blurRad="38100" dist="38100" dir="2700000" algn="tl">
                    <a:srgbClr val="000000">
                      <a:alpha val="43137"/>
                    </a:srgbClr>
                  </a:outerShdw>
                </a:effectLst>
                <a:latin typeface="Bell MT" pitchFamily="18" charset="0"/>
              </a:rPr>
              <a:t>8% protein. </a:t>
            </a:r>
          </a:p>
          <a:p>
            <a:pPr algn="ctr"/>
            <a:endParaRPr lang="en-US" sz="3200" dirty="0" smtClean="0">
              <a:latin typeface="Bell MT" pitchFamily="18" charset="0"/>
            </a:endParaRPr>
          </a:p>
          <a:p>
            <a:pPr algn="ctr"/>
            <a:r>
              <a:rPr lang="en-US" sz="3200" dirty="0" smtClean="0">
                <a:latin typeface="Bell MT" pitchFamily="18" charset="0"/>
              </a:rPr>
              <a:t>She is fed grass hay (</a:t>
            </a:r>
            <a:r>
              <a:rPr lang="en-US" sz="3200" b="1" dirty="0" smtClean="0">
                <a:latin typeface="Bell MT" pitchFamily="18" charset="0"/>
              </a:rPr>
              <a:t>6%</a:t>
            </a:r>
            <a:r>
              <a:rPr lang="en-US" sz="3200" dirty="0" smtClean="0">
                <a:latin typeface="Bell MT" pitchFamily="18" charset="0"/>
              </a:rPr>
              <a:t> protein) and soybean meal (</a:t>
            </a:r>
            <a:r>
              <a:rPr lang="en-US" sz="3200" b="1" dirty="0" smtClean="0">
                <a:latin typeface="Bell MT" pitchFamily="18" charset="0"/>
              </a:rPr>
              <a:t>49%</a:t>
            </a:r>
            <a:r>
              <a:rPr lang="en-US" sz="3200" dirty="0" smtClean="0">
                <a:latin typeface="Bell MT" pitchFamily="18" charset="0"/>
              </a:rPr>
              <a:t> protein) </a:t>
            </a:r>
          </a:p>
          <a:p>
            <a:pPr algn="ctr"/>
            <a:endParaRPr lang="en-US" sz="3200" dirty="0" smtClean="0">
              <a:latin typeface="Bell MT" pitchFamily="18" charset="0"/>
            </a:endParaRPr>
          </a:p>
          <a:p>
            <a:pPr algn="ctr"/>
            <a:r>
              <a:rPr lang="en-US" sz="3200" dirty="0" smtClean="0">
                <a:latin typeface="Bell MT" pitchFamily="18" charset="0"/>
              </a:rPr>
              <a:t>Calculate how many pounds of each feed is required to mix a 100 pound ration of feed with 8% protein</a:t>
            </a:r>
          </a:p>
          <a:p>
            <a:pPr algn="ctr"/>
            <a:endParaRPr lang="en-US" dirty="0" smtClean="0">
              <a:latin typeface="Bell MT" pitchFamily="18" charset="0"/>
            </a:endParaRPr>
          </a:p>
          <a:p>
            <a:pPr algn="ctr"/>
            <a:endParaRPr lang="en-US" dirty="0" smtClean="0">
              <a:latin typeface="Bell MT" pitchFamily="18" charset="0"/>
            </a:endParaRPr>
          </a:p>
          <a:p>
            <a:pPr algn="ctr"/>
            <a:endParaRPr lang="en-US" dirty="0">
              <a:latin typeface="Bell MT"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xmlns:p14="http://schemas.microsoft.com/office/powerpoint/2010/main" spd="slow">
        <p:split orient="vert"/>
      </p:transition>
    </mc:Fallback>
  </mc:AlternateContent>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0" y="-152400"/>
            <a:ext cx="7239000" cy="1200328"/>
          </a:xfrm>
          <a:prstGeom prst="rect">
            <a:avLst/>
          </a:prstGeom>
          <a:noFill/>
        </p:spPr>
        <p:txBody>
          <a:bodyPr wrap="square" rtlCol="0">
            <a:spAutoFit/>
          </a:bodyPr>
          <a:lstStyle/>
          <a:p>
            <a:pPr algn="ctr"/>
            <a:r>
              <a:rPr lang="en-US" sz="4800"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Bell Quiz</a:t>
            </a:r>
          </a:p>
          <a:p>
            <a:pPr algn="ctr"/>
            <a:r>
              <a:rPr lang="en-US" sz="2400" dirty="0" smtClean="0">
                <a:solidFill>
                  <a:schemeClr val="bg1">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Objective A &amp; B</a:t>
            </a:r>
            <a:endParaRPr lang="en-US" sz="2400" dirty="0">
              <a:solidFill>
                <a:schemeClr val="bg1">
                  <a:lumMod val="50000"/>
                </a:schemeClr>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13" name="TextBox 12"/>
          <p:cNvSpPr txBox="1"/>
          <p:nvPr/>
        </p:nvSpPr>
        <p:spPr>
          <a:xfrm>
            <a:off x="0" y="1023402"/>
            <a:ext cx="7239000" cy="6063198"/>
          </a:xfrm>
          <a:prstGeom prst="rect">
            <a:avLst/>
          </a:prstGeom>
          <a:noFill/>
        </p:spPr>
        <p:txBody>
          <a:bodyPr wrap="square" rtlCol="0">
            <a:spAutoFit/>
          </a:bodyPr>
          <a:lstStyle/>
          <a:p>
            <a:endParaRPr lang="en-US" dirty="0" smtClean="0">
              <a:latin typeface="Bell MT" pitchFamily="18" charset="0"/>
            </a:endParaRPr>
          </a:p>
          <a:p>
            <a:pPr marL="514350" indent="-514350">
              <a:buFont typeface="+mj-lt"/>
              <a:buAutoNum type="arabicPeriod"/>
            </a:pPr>
            <a:r>
              <a:rPr lang="en-US" sz="3200" dirty="0" smtClean="0">
                <a:latin typeface="Bell MT" pitchFamily="18" charset="0"/>
              </a:rPr>
              <a:t>What are 3 reasons it’s important to have a good understanding of animal nutrition &amp; feeding?</a:t>
            </a:r>
          </a:p>
          <a:p>
            <a:pPr marL="514350" indent="-514350">
              <a:buFont typeface="+mj-lt"/>
              <a:buAutoNum type="arabicPeriod"/>
            </a:pPr>
            <a:r>
              <a:rPr lang="en-US" sz="3200" dirty="0" smtClean="0">
                <a:latin typeface="Bell MT" pitchFamily="18" charset="0"/>
              </a:rPr>
              <a:t>Which essential nutrient builds and repairs muscle?</a:t>
            </a:r>
          </a:p>
          <a:p>
            <a:pPr marL="514350" indent="-514350">
              <a:buFont typeface="+mj-lt"/>
              <a:buAutoNum type="arabicPeriod"/>
            </a:pPr>
            <a:r>
              <a:rPr lang="en-US" sz="3200" dirty="0" smtClean="0">
                <a:latin typeface="Bell MT" pitchFamily="18" charset="0"/>
              </a:rPr>
              <a:t>Name the 6 essential nutrients</a:t>
            </a:r>
          </a:p>
          <a:p>
            <a:pPr marL="514350" indent="-514350">
              <a:buFont typeface="+mj-lt"/>
              <a:buAutoNum type="arabicPeriod"/>
            </a:pPr>
            <a:r>
              <a:rPr lang="en-US" sz="3200" dirty="0" smtClean="0">
                <a:latin typeface="Bell MT" pitchFamily="18" charset="0"/>
              </a:rPr>
              <a:t>List 4 factors that effect an animals nutrition requirement.</a:t>
            </a:r>
          </a:p>
          <a:p>
            <a:pPr marL="514350" indent="-514350">
              <a:buFont typeface="+mj-lt"/>
              <a:buAutoNum type="arabicPeriod"/>
            </a:pPr>
            <a:r>
              <a:rPr lang="en-US" sz="3200" dirty="0" smtClean="0">
                <a:latin typeface="Bell MT" pitchFamily="18" charset="0"/>
              </a:rPr>
              <a:t>Which essential nutrients are needed in the smallest amounts?</a:t>
            </a:r>
          </a:p>
          <a:p>
            <a:pPr marL="514350" indent="-514350">
              <a:buFont typeface="+mj-lt"/>
              <a:buAutoNum type="arabicPeriod"/>
            </a:pPr>
            <a:endParaRPr lang="en-US" sz="3200" dirty="0" smtClean="0">
              <a:latin typeface="Bell MT" pitchFamily="18" charset="0"/>
            </a:endParaRPr>
          </a:p>
          <a:p>
            <a:pPr marL="514350" indent="-514350">
              <a:buFont typeface="+mj-lt"/>
              <a:buAutoNum type="arabicPeriod"/>
            </a:pPr>
            <a:endParaRPr lang="en-US" dirty="0">
              <a:latin typeface="Bell MT" pitchFamily="18" charset="0"/>
            </a:endParaRPr>
          </a:p>
        </p:txBody>
      </p:sp>
    </p:spTree>
    <p:extLst>
      <p:ext uri="{BB962C8B-B14F-4D97-AF65-F5344CB8AC3E}">
        <p14:creationId xmlns:p14="http://schemas.microsoft.com/office/powerpoint/2010/main" val="412833665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xmlns:p14="http://schemas.microsoft.com/office/powerpoint/2010/main" spd="slow">
        <p:split orient="vert"/>
      </p:transition>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0"/>
            <a:ext cx="4321376" cy="369332"/>
          </a:xfrm>
          <a:prstGeom prst="rect">
            <a:avLst/>
          </a:prstGeom>
        </p:spPr>
        <p:txBody>
          <a:bodyPr wrap="none">
            <a:spAutoFit/>
          </a:bodyPr>
          <a:lstStyle/>
          <a:p>
            <a:pPr algn="ctr"/>
            <a:r>
              <a:rPr lang="en-US" dirty="0" smtClean="0">
                <a:latin typeface="Bodoni MT" pitchFamily="18" charset="0"/>
                <a:cs typeface="Vrinda" pitchFamily="2" charset="0"/>
              </a:rPr>
              <a:t>A.  List essential nutrients &amp; their function</a:t>
            </a:r>
          </a:p>
        </p:txBody>
      </p:sp>
      <p:sp>
        <p:nvSpPr>
          <p:cNvPr id="12" name="Text Box 2"/>
          <p:cNvSpPr txBox="1">
            <a:spLocks noChangeArrowheads="1"/>
          </p:cNvSpPr>
          <p:nvPr/>
        </p:nvSpPr>
        <p:spPr bwMode="auto">
          <a:xfrm>
            <a:off x="0" y="457200"/>
            <a:ext cx="7327900" cy="1938992"/>
          </a:xfrm>
          <a:prstGeom prst="rect">
            <a:avLst/>
          </a:prstGeom>
          <a:noFill/>
          <a:ln w="9525">
            <a:noFill/>
            <a:miter lim="800000"/>
            <a:headEnd/>
            <a:tailEnd/>
          </a:ln>
          <a:effectLst/>
        </p:spPr>
        <p:txBody>
          <a:bodyPr>
            <a:spAutoFit/>
          </a:bodyPr>
          <a:lstStyle/>
          <a:p>
            <a:r>
              <a:rPr lang="en-US" sz="3200" dirty="0">
                <a:solidFill>
                  <a:srgbClr val="0000FF"/>
                </a:solidFill>
              </a:rPr>
              <a:t>The Six </a:t>
            </a:r>
            <a:r>
              <a:rPr lang="en-US" sz="3200" dirty="0" smtClean="0">
                <a:solidFill>
                  <a:srgbClr val="0000FF"/>
                </a:solidFill>
              </a:rPr>
              <a:t>Essential Nutrients</a:t>
            </a:r>
          </a:p>
          <a:p>
            <a:pPr algn="ctr"/>
            <a:r>
              <a:rPr lang="en-US" sz="8800" b="1" dirty="0" smtClean="0">
                <a:solidFill>
                  <a:srgbClr val="0000FF"/>
                </a:solidFill>
                <a:effectLst>
                  <a:outerShdw blurRad="38100" dist="38100" dir="2700000" algn="tl">
                    <a:srgbClr val="000000">
                      <a:alpha val="43137"/>
                    </a:srgbClr>
                  </a:outerShdw>
                </a:effectLst>
              </a:rPr>
              <a:t>Fats</a:t>
            </a:r>
            <a:endParaRPr lang="en-US" sz="8800" b="1" dirty="0">
              <a:solidFill>
                <a:srgbClr val="0000FF"/>
              </a:solidFill>
              <a:effectLst>
                <a:outerShdw blurRad="38100" dist="38100" dir="2700000" algn="tl">
                  <a:srgbClr val="000000">
                    <a:alpha val="43137"/>
                  </a:srgbClr>
                </a:outerShdw>
              </a:effectLst>
            </a:endParaRPr>
          </a:p>
        </p:txBody>
      </p:sp>
      <p:sp>
        <p:nvSpPr>
          <p:cNvPr id="13" name="Text Box 3"/>
          <p:cNvSpPr txBox="1">
            <a:spLocks noChangeArrowheads="1"/>
          </p:cNvSpPr>
          <p:nvPr/>
        </p:nvSpPr>
        <p:spPr bwMode="auto">
          <a:xfrm>
            <a:off x="228600" y="2438400"/>
            <a:ext cx="5486400" cy="1661993"/>
          </a:xfrm>
          <a:prstGeom prst="rect">
            <a:avLst/>
          </a:prstGeom>
          <a:noFill/>
          <a:ln w="9525">
            <a:noFill/>
            <a:miter lim="800000"/>
            <a:headEnd/>
            <a:tailEnd/>
          </a:ln>
          <a:effectLst/>
        </p:spPr>
        <p:txBody>
          <a:bodyPr wrap="square">
            <a:spAutoFit/>
          </a:bodyPr>
          <a:lstStyle/>
          <a:p>
            <a:pPr marL="571500" indent="-571500">
              <a:buFont typeface="Arial"/>
              <a:buChar char="•"/>
            </a:pPr>
            <a:r>
              <a:rPr lang="en-US" sz="3600" dirty="0" smtClean="0"/>
              <a:t>  </a:t>
            </a:r>
            <a:r>
              <a:rPr lang="en-US" sz="3600" b="1" dirty="0" smtClean="0"/>
              <a:t>STORED</a:t>
            </a:r>
            <a:r>
              <a:rPr lang="en-US" sz="3600" dirty="0" smtClean="0"/>
              <a:t> Energy</a:t>
            </a:r>
          </a:p>
          <a:p>
            <a:pPr marL="171450" indent="-171450">
              <a:buFont typeface="Arial"/>
              <a:buChar char="•"/>
            </a:pPr>
            <a:endParaRPr lang="en-US" sz="1200" dirty="0" smtClean="0"/>
          </a:p>
          <a:p>
            <a:pPr marL="571500" indent="-571500">
              <a:buFont typeface="Arial"/>
              <a:buChar char="•"/>
            </a:pPr>
            <a:r>
              <a:rPr lang="en-US" sz="3600" dirty="0" smtClean="0"/>
              <a:t>  Insulation &amp; Protection</a:t>
            </a:r>
          </a:p>
          <a:p>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xmlns:p14="http://schemas.microsoft.com/office/powerpoint/2010/main" spd="slow">
        <p:split orient="vert"/>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0-#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iterate type="wd">
                                    <p:tmPct val="100000"/>
                                  </p:iterate>
                                  <p:childTnLst>
                                    <p:set>
                                      <p:cBhvr>
                                        <p:cTn id="12" dur="1" fill="hold">
                                          <p:stCondLst>
                                            <p:cond delay="0"/>
                                          </p:stCondLst>
                                        </p:cTn>
                                        <p:tgtEl>
                                          <p:spTgt spid="13">
                                            <p:txEl>
                                              <p:pRg st="0" end="0"/>
                                            </p:txEl>
                                          </p:spTgt>
                                        </p:tgtEl>
                                        <p:attrNameLst>
                                          <p:attrName>style.visibility</p:attrName>
                                        </p:attrNameLst>
                                      </p:cBhvr>
                                      <p:to>
                                        <p:strVal val="visible"/>
                                      </p:to>
                                    </p:set>
                                    <p:animEffect transition="in" filter="barn(inVertical)">
                                      <p:cBhvr>
                                        <p:cTn id="13" dur="300"/>
                                        <p:tgtEl>
                                          <p:spTgt spid="13">
                                            <p:txEl>
                                              <p:pRg st="0" end="0"/>
                                            </p:txEl>
                                          </p:spTgt>
                                        </p:tgtEl>
                                      </p:cBhvr>
                                    </p:animEffect>
                                  </p:childTnLst>
                                </p:cTn>
                              </p:par>
                              <p:par>
                                <p:cTn id="14" presetID="16" presetClass="entr" presetSubtype="21" fill="hold" grpId="0" nodeType="withEffect">
                                  <p:stCondLst>
                                    <p:cond delay="0"/>
                                  </p:stCondLst>
                                  <p:iterate type="wd">
                                    <p:tmPct val="100000"/>
                                  </p:iterate>
                                  <p:childTnLst>
                                    <p:set>
                                      <p:cBhvr>
                                        <p:cTn id="15" dur="1" fill="hold">
                                          <p:stCondLst>
                                            <p:cond delay="0"/>
                                          </p:stCondLst>
                                        </p:cTn>
                                        <p:tgtEl>
                                          <p:spTgt spid="13">
                                            <p:txEl>
                                              <p:pRg st="2" end="2"/>
                                            </p:txEl>
                                          </p:spTgt>
                                        </p:tgtEl>
                                        <p:attrNameLst>
                                          <p:attrName>style.visibility</p:attrName>
                                        </p:attrNameLst>
                                      </p:cBhvr>
                                      <p:to>
                                        <p:strVal val="visible"/>
                                      </p:to>
                                    </p:set>
                                    <p:animEffect transition="in" filter="barn(inVertical)">
                                      <p:cBhvr>
                                        <p:cTn id="16" dur="300"/>
                                        <p:tgtEl>
                                          <p:spTgt spid="1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utoUpdateAnimBg="0"/>
      <p:bldP spid="13" grpId="0" build="allAtOnce" autoUpdateAnimBg="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0" y="-152400"/>
            <a:ext cx="7239000" cy="1200328"/>
          </a:xfrm>
          <a:prstGeom prst="rect">
            <a:avLst/>
          </a:prstGeom>
          <a:noFill/>
        </p:spPr>
        <p:txBody>
          <a:bodyPr wrap="square" rtlCol="0">
            <a:spAutoFit/>
          </a:bodyPr>
          <a:lstStyle/>
          <a:p>
            <a:pPr algn="ctr"/>
            <a:r>
              <a:rPr lang="en-US" sz="4800"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Bell Quiz</a:t>
            </a:r>
          </a:p>
          <a:p>
            <a:pPr algn="ctr"/>
            <a:r>
              <a:rPr lang="en-US" sz="2400" dirty="0" smtClean="0">
                <a:solidFill>
                  <a:schemeClr val="bg1">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Objective C &amp; D</a:t>
            </a:r>
            <a:endParaRPr lang="en-US" sz="2400" dirty="0">
              <a:solidFill>
                <a:schemeClr val="bg1">
                  <a:lumMod val="50000"/>
                </a:schemeClr>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13" name="TextBox 12"/>
          <p:cNvSpPr txBox="1"/>
          <p:nvPr/>
        </p:nvSpPr>
        <p:spPr>
          <a:xfrm>
            <a:off x="0" y="1023402"/>
            <a:ext cx="7239000" cy="9017854"/>
          </a:xfrm>
          <a:prstGeom prst="rect">
            <a:avLst/>
          </a:prstGeom>
          <a:noFill/>
        </p:spPr>
        <p:txBody>
          <a:bodyPr wrap="square" rtlCol="0">
            <a:spAutoFit/>
          </a:bodyPr>
          <a:lstStyle/>
          <a:p>
            <a:endParaRPr lang="en-US" dirty="0" smtClean="0">
              <a:latin typeface="Bell MT" pitchFamily="18" charset="0"/>
            </a:endParaRPr>
          </a:p>
          <a:p>
            <a:pPr marL="514350" indent="-514350">
              <a:buFont typeface="+mj-lt"/>
              <a:buAutoNum type="arabicPeriod"/>
            </a:pPr>
            <a:r>
              <a:rPr lang="en-US" sz="3200" dirty="0" smtClean="0">
                <a:latin typeface="Bell MT" pitchFamily="18" charset="0"/>
              </a:rPr>
              <a:t>What is the difference between a roughage and a concentrate?</a:t>
            </a:r>
          </a:p>
          <a:p>
            <a:pPr marL="514350" indent="-514350">
              <a:buFont typeface="+mj-lt"/>
              <a:buAutoNum type="arabicPeriod"/>
            </a:pPr>
            <a:r>
              <a:rPr lang="en-US" sz="3200" dirty="0" smtClean="0">
                <a:latin typeface="Bell MT" pitchFamily="18" charset="0"/>
              </a:rPr>
              <a:t>Give 2 examples of a roughage.</a:t>
            </a:r>
          </a:p>
          <a:p>
            <a:pPr marL="514350" indent="-514350">
              <a:buFont typeface="+mj-lt"/>
              <a:buAutoNum type="arabicPeriod"/>
            </a:pPr>
            <a:r>
              <a:rPr lang="en-US" sz="3200" dirty="0" smtClean="0">
                <a:latin typeface="Bell MT" pitchFamily="18" charset="0"/>
              </a:rPr>
              <a:t>When comparing animal feeds, what 3 things should you consider when choosing a feed?</a:t>
            </a:r>
          </a:p>
          <a:p>
            <a:pPr marL="514350" indent="-514350">
              <a:buFont typeface="+mj-lt"/>
              <a:buAutoNum type="arabicPeriod"/>
            </a:pPr>
            <a:r>
              <a:rPr lang="en-US" sz="3200" dirty="0" smtClean="0">
                <a:latin typeface="Bell MT" pitchFamily="18" charset="0"/>
              </a:rPr>
              <a:t>Which body system has a huge effect on what types of feed an animal can digest?</a:t>
            </a:r>
          </a:p>
          <a:p>
            <a:pPr marL="514350" indent="-514350">
              <a:buFont typeface="+mj-lt"/>
              <a:buAutoNum type="arabicPeriod"/>
            </a:pPr>
            <a:r>
              <a:rPr lang="en-US" sz="3200" dirty="0" smtClean="0">
                <a:latin typeface="Bell MT" pitchFamily="18" charset="0"/>
              </a:rPr>
              <a:t>Give an example of an animal supplement.</a:t>
            </a:r>
          </a:p>
          <a:p>
            <a:pPr marL="514350" indent="-514350">
              <a:buFont typeface="+mj-lt"/>
              <a:buAutoNum type="arabicPeriod"/>
            </a:pPr>
            <a:endParaRPr lang="en-US" sz="3200" dirty="0" smtClean="0">
              <a:latin typeface="Bell MT" pitchFamily="18" charset="0"/>
            </a:endParaRPr>
          </a:p>
          <a:p>
            <a:pPr marL="514350" indent="-514350">
              <a:buFont typeface="+mj-lt"/>
              <a:buAutoNum type="arabicPeriod"/>
            </a:pPr>
            <a:endParaRPr lang="en-US" sz="3200" dirty="0" smtClean="0">
              <a:latin typeface="Bell MT" pitchFamily="18" charset="0"/>
            </a:endParaRPr>
          </a:p>
          <a:p>
            <a:pPr marL="514350" indent="-514350">
              <a:buFont typeface="+mj-lt"/>
              <a:buAutoNum type="arabicPeriod"/>
            </a:pPr>
            <a:endParaRPr lang="en-US" sz="3200" dirty="0" smtClean="0">
              <a:latin typeface="Bell MT" pitchFamily="18" charset="0"/>
            </a:endParaRPr>
          </a:p>
          <a:p>
            <a:pPr marL="514350" indent="-514350">
              <a:buFont typeface="+mj-lt"/>
              <a:buAutoNum type="arabicPeriod"/>
            </a:pPr>
            <a:endParaRPr lang="en-US" sz="3200" dirty="0" smtClean="0">
              <a:latin typeface="Bell MT" pitchFamily="18" charset="0"/>
            </a:endParaRPr>
          </a:p>
          <a:p>
            <a:pPr marL="514350" indent="-514350">
              <a:buFont typeface="+mj-lt"/>
              <a:buAutoNum type="arabicPeriod"/>
            </a:pPr>
            <a:endParaRPr lang="en-US" sz="3200" dirty="0" smtClean="0">
              <a:latin typeface="Bell MT" pitchFamily="18" charset="0"/>
            </a:endParaRPr>
          </a:p>
          <a:p>
            <a:pPr marL="514350" indent="-514350">
              <a:buFont typeface="+mj-lt"/>
              <a:buAutoNum type="arabicPeriod"/>
            </a:pPr>
            <a:endParaRPr lang="en-US" sz="3200" dirty="0" smtClean="0">
              <a:latin typeface="Bell MT" pitchFamily="18" charset="0"/>
            </a:endParaRPr>
          </a:p>
          <a:p>
            <a:pPr marL="514350" indent="-514350">
              <a:buFont typeface="+mj-lt"/>
              <a:buAutoNum type="arabicPeriod"/>
            </a:pPr>
            <a:endParaRPr lang="en-US" dirty="0">
              <a:latin typeface="Bell MT" pitchFamily="18" charset="0"/>
            </a:endParaRPr>
          </a:p>
        </p:txBody>
      </p:sp>
    </p:spTree>
    <p:extLst>
      <p:ext uri="{BB962C8B-B14F-4D97-AF65-F5344CB8AC3E}">
        <p14:creationId xmlns:p14="http://schemas.microsoft.com/office/powerpoint/2010/main" val="18922139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xmlns:p14="http://schemas.microsoft.com/office/powerpoint/2010/main" spd="slow">
        <p:split orient="vert"/>
      </p:transition>
    </mc:Fallback>
  </mc:AlternateContent>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0" y="-152400"/>
            <a:ext cx="7239000" cy="1200328"/>
          </a:xfrm>
          <a:prstGeom prst="rect">
            <a:avLst/>
          </a:prstGeom>
          <a:noFill/>
        </p:spPr>
        <p:txBody>
          <a:bodyPr wrap="square" rtlCol="0">
            <a:spAutoFit/>
          </a:bodyPr>
          <a:lstStyle/>
          <a:p>
            <a:pPr algn="ctr"/>
            <a:r>
              <a:rPr lang="en-US" sz="4800"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Bell Quiz</a:t>
            </a:r>
          </a:p>
          <a:p>
            <a:pPr algn="ctr"/>
            <a:r>
              <a:rPr lang="en-US" sz="2400" dirty="0" smtClean="0">
                <a:solidFill>
                  <a:schemeClr val="bg1">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Objective E &amp; F</a:t>
            </a:r>
            <a:endParaRPr lang="en-US" sz="2400" dirty="0">
              <a:solidFill>
                <a:schemeClr val="bg1">
                  <a:lumMod val="50000"/>
                </a:schemeClr>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13" name="TextBox 12"/>
          <p:cNvSpPr txBox="1"/>
          <p:nvPr/>
        </p:nvSpPr>
        <p:spPr>
          <a:xfrm>
            <a:off x="0" y="609600"/>
            <a:ext cx="7239000" cy="10495183"/>
          </a:xfrm>
          <a:prstGeom prst="rect">
            <a:avLst/>
          </a:prstGeom>
          <a:noFill/>
        </p:spPr>
        <p:txBody>
          <a:bodyPr wrap="square" rtlCol="0">
            <a:spAutoFit/>
          </a:bodyPr>
          <a:lstStyle/>
          <a:p>
            <a:endParaRPr lang="en-US" dirty="0" smtClean="0">
              <a:latin typeface="Bell MT" pitchFamily="18" charset="0"/>
            </a:endParaRPr>
          </a:p>
          <a:p>
            <a:pPr marL="514350" indent="-514350">
              <a:buFont typeface="+mj-lt"/>
              <a:buAutoNum type="arabicPeriod"/>
            </a:pPr>
            <a:r>
              <a:rPr lang="en-US" sz="3200" dirty="0" smtClean="0">
                <a:latin typeface="Bell MT" pitchFamily="18" charset="0"/>
              </a:rPr>
              <a:t>What is a guaranteed analysis?</a:t>
            </a:r>
          </a:p>
          <a:p>
            <a:pPr marL="514350" indent="-514350">
              <a:buFont typeface="+mj-lt"/>
              <a:buAutoNum type="arabicPeriod"/>
            </a:pPr>
            <a:r>
              <a:rPr lang="en-US" sz="3200" dirty="0" smtClean="0">
                <a:latin typeface="Bell MT" pitchFamily="18" charset="0"/>
              </a:rPr>
              <a:t>List 3 things that can be found on a feed label.</a:t>
            </a:r>
          </a:p>
          <a:p>
            <a:pPr marL="514350" indent="-514350">
              <a:buFont typeface="+mj-lt"/>
              <a:buAutoNum type="arabicPeriod"/>
            </a:pPr>
            <a:r>
              <a:rPr lang="en-US" sz="3200" dirty="0" smtClean="0">
                <a:latin typeface="Bell MT" pitchFamily="18" charset="0"/>
              </a:rPr>
              <a:t>What is a ration?</a:t>
            </a:r>
          </a:p>
          <a:p>
            <a:pPr marL="514350" indent="-514350">
              <a:buFont typeface="+mj-lt"/>
              <a:buAutoNum type="arabicPeriod"/>
            </a:pPr>
            <a:r>
              <a:rPr lang="en-US" sz="3200" dirty="0">
                <a:latin typeface="Bell MT"/>
                <a:cs typeface="Bell MT"/>
              </a:rPr>
              <a:t>Sam wants to make 1 ton of a 16% protein ration using alfalfa hay (18.7%) and oats (13.3%). How much of each will she have to mix together? </a:t>
            </a:r>
            <a:endParaRPr lang="en-US" sz="3200" dirty="0" smtClean="0">
              <a:latin typeface="Bell MT"/>
              <a:cs typeface="Bell MT"/>
            </a:endParaRPr>
          </a:p>
          <a:p>
            <a:pPr marL="514350" indent="-514350">
              <a:buFont typeface="+mj-lt"/>
              <a:buAutoNum type="arabicPeriod"/>
            </a:pPr>
            <a:r>
              <a:rPr lang="en-US" sz="3200" dirty="0" smtClean="0">
                <a:latin typeface="Bell MT"/>
                <a:cs typeface="Bell MT"/>
              </a:rPr>
              <a:t>If you should feed 1½ </a:t>
            </a:r>
            <a:r>
              <a:rPr lang="en-US" sz="3200" dirty="0" err="1" smtClean="0">
                <a:latin typeface="Bell MT"/>
                <a:cs typeface="Bell MT"/>
              </a:rPr>
              <a:t>lbs</a:t>
            </a:r>
            <a:r>
              <a:rPr lang="en-US" sz="3200" dirty="0" smtClean="0">
                <a:latin typeface="Bell MT"/>
                <a:cs typeface="Bell MT"/>
              </a:rPr>
              <a:t> of hay per 100 </a:t>
            </a:r>
            <a:r>
              <a:rPr lang="en-US" sz="3200" dirty="0" err="1" smtClean="0">
                <a:latin typeface="Bell MT"/>
                <a:cs typeface="Bell MT"/>
              </a:rPr>
              <a:t>lbs</a:t>
            </a:r>
            <a:r>
              <a:rPr lang="en-US" sz="3200" dirty="0" smtClean="0">
                <a:latin typeface="Bell MT"/>
                <a:cs typeface="Bell MT"/>
              </a:rPr>
              <a:t> of your horse’s body weight, how much should you feed a 1200 </a:t>
            </a:r>
            <a:r>
              <a:rPr lang="en-US" sz="3200" dirty="0" err="1" smtClean="0">
                <a:latin typeface="Bell MT"/>
                <a:cs typeface="Bell MT"/>
              </a:rPr>
              <a:t>lb</a:t>
            </a:r>
            <a:r>
              <a:rPr lang="en-US" sz="3200" dirty="0" smtClean="0">
                <a:latin typeface="Bell MT"/>
                <a:cs typeface="Bell MT"/>
              </a:rPr>
              <a:t> horse?</a:t>
            </a:r>
          </a:p>
          <a:p>
            <a:pPr marL="514350" indent="-514350">
              <a:buFont typeface="+mj-lt"/>
              <a:buAutoNum type="arabicPeriod"/>
            </a:pPr>
            <a:endParaRPr lang="en-US" sz="3200" dirty="0" smtClean="0">
              <a:latin typeface="Bell MT"/>
              <a:cs typeface="Bell MT"/>
            </a:endParaRPr>
          </a:p>
          <a:p>
            <a:pPr marL="514350" indent="-514350">
              <a:buFont typeface="+mj-lt"/>
              <a:buAutoNum type="arabicPeriod"/>
            </a:pPr>
            <a:endParaRPr lang="en-US" sz="3200" dirty="0" smtClean="0">
              <a:latin typeface="Bell MT" pitchFamily="18" charset="0"/>
            </a:endParaRPr>
          </a:p>
          <a:p>
            <a:pPr marL="514350" indent="-514350">
              <a:buFont typeface="+mj-lt"/>
              <a:buAutoNum type="arabicPeriod"/>
            </a:pPr>
            <a:endParaRPr lang="en-US" sz="3200" dirty="0" smtClean="0">
              <a:latin typeface="Bell MT" pitchFamily="18" charset="0"/>
            </a:endParaRPr>
          </a:p>
          <a:p>
            <a:pPr marL="514350" indent="-514350">
              <a:buFont typeface="+mj-lt"/>
              <a:buAutoNum type="arabicPeriod"/>
            </a:pPr>
            <a:endParaRPr lang="en-US" sz="3200" dirty="0" smtClean="0">
              <a:latin typeface="Bell MT" pitchFamily="18" charset="0"/>
            </a:endParaRPr>
          </a:p>
          <a:p>
            <a:pPr marL="514350" indent="-514350">
              <a:buFont typeface="+mj-lt"/>
              <a:buAutoNum type="arabicPeriod"/>
            </a:pPr>
            <a:endParaRPr lang="en-US" sz="3200" dirty="0" smtClean="0">
              <a:latin typeface="Bell MT" pitchFamily="18" charset="0"/>
            </a:endParaRPr>
          </a:p>
          <a:p>
            <a:pPr marL="514350" indent="-514350">
              <a:buFont typeface="+mj-lt"/>
              <a:buAutoNum type="arabicPeriod"/>
            </a:pPr>
            <a:endParaRPr lang="en-US" sz="3200" dirty="0" smtClean="0">
              <a:latin typeface="Bell MT" pitchFamily="18" charset="0"/>
            </a:endParaRPr>
          </a:p>
          <a:p>
            <a:pPr marL="514350" indent="-514350">
              <a:buFont typeface="+mj-lt"/>
              <a:buAutoNum type="arabicPeriod"/>
            </a:pPr>
            <a:endParaRPr lang="en-US" sz="3200" dirty="0" smtClean="0">
              <a:latin typeface="Bell MT" pitchFamily="18" charset="0"/>
            </a:endParaRPr>
          </a:p>
          <a:p>
            <a:pPr marL="514350" indent="-514350">
              <a:buFont typeface="+mj-lt"/>
              <a:buAutoNum type="arabicPeriod"/>
            </a:pPr>
            <a:endParaRPr lang="en-US" sz="3200" dirty="0" smtClean="0">
              <a:latin typeface="Bell MT" pitchFamily="18" charset="0"/>
            </a:endParaRPr>
          </a:p>
          <a:p>
            <a:pPr marL="514350" indent="-514350">
              <a:buFont typeface="+mj-lt"/>
              <a:buAutoNum type="arabicPeriod"/>
            </a:pPr>
            <a:endParaRPr lang="en-US" dirty="0">
              <a:latin typeface="Bell MT" pitchFamily="18" charset="0"/>
            </a:endParaRPr>
          </a:p>
        </p:txBody>
      </p:sp>
    </p:spTree>
    <p:extLst>
      <p:ext uri="{BB962C8B-B14F-4D97-AF65-F5344CB8AC3E}">
        <p14:creationId xmlns:p14="http://schemas.microsoft.com/office/powerpoint/2010/main" val="164558055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xmlns:p14="http://schemas.microsoft.com/office/powerpoint/2010/main" spd="slow">
        <p:split orient="vert"/>
      </p:transition>
    </mc:Fallback>
  </mc:AlternateContent>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0"/>
            <a:ext cx="4321376" cy="369332"/>
          </a:xfrm>
          <a:prstGeom prst="rect">
            <a:avLst/>
          </a:prstGeom>
        </p:spPr>
        <p:txBody>
          <a:bodyPr wrap="none">
            <a:spAutoFit/>
          </a:bodyPr>
          <a:lstStyle/>
          <a:p>
            <a:pPr algn="ctr"/>
            <a:r>
              <a:rPr lang="en-US" dirty="0" smtClean="0">
                <a:latin typeface="Bodoni MT" pitchFamily="18" charset="0"/>
                <a:cs typeface="Vrinda" pitchFamily="2" charset="0"/>
              </a:rPr>
              <a:t>A.  List essential nutrients &amp; their function</a:t>
            </a:r>
          </a:p>
        </p:txBody>
      </p:sp>
      <p:sp>
        <p:nvSpPr>
          <p:cNvPr id="12" name="Text Box 2"/>
          <p:cNvSpPr txBox="1">
            <a:spLocks noChangeArrowheads="1"/>
          </p:cNvSpPr>
          <p:nvPr/>
        </p:nvSpPr>
        <p:spPr bwMode="auto">
          <a:xfrm>
            <a:off x="0" y="457200"/>
            <a:ext cx="7327900" cy="1938992"/>
          </a:xfrm>
          <a:prstGeom prst="rect">
            <a:avLst/>
          </a:prstGeom>
          <a:noFill/>
          <a:ln w="9525">
            <a:noFill/>
            <a:miter lim="800000"/>
            <a:headEnd/>
            <a:tailEnd/>
          </a:ln>
          <a:effectLst/>
        </p:spPr>
        <p:txBody>
          <a:bodyPr>
            <a:spAutoFit/>
          </a:bodyPr>
          <a:lstStyle/>
          <a:p>
            <a:r>
              <a:rPr lang="en-US" sz="3200" dirty="0">
                <a:solidFill>
                  <a:srgbClr val="0000FF"/>
                </a:solidFill>
              </a:rPr>
              <a:t>The Six </a:t>
            </a:r>
            <a:r>
              <a:rPr lang="en-US" sz="3200" dirty="0" smtClean="0">
                <a:solidFill>
                  <a:srgbClr val="0000FF"/>
                </a:solidFill>
              </a:rPr>
              <a:t>Essential Nutrients</a:t>
            </a:r>
          </a:p>
          <a:p>
            <a:pPr algn="ctr"/>
            <a:r>
              <a:rPr lang="en-US" sz="8800" b="1" dirty="0" smtClean="0">
                <a:solidFill>
                  <a:srgbClr val="0000FF"/>
                </a:solidFill>
                <a:effectLst>
                  <a:outerShdw blurRad="38100" dist="38100" dir="2700000" algn="tl">
                    <a:srgbClr val="000000">
                      <a:alpha val="43137"/>
                    </a:srgbClr>
                  </a:outerShdw>
                </a:effectLst>
              </a:rPr>
              <a:t>Vitamins</a:t>
            </a:r>
            <a:endParaRPr lang="en-US" sz="8800" b="1" dirty="0">
              <a:solidFill>
                <a:srgbClr val="0000FF"/>
              </a:solidFill>
              <a:effectLst>
                <a:outerShdw blurRad="38100" dist="38100" dir="2700000" algn="tl">
                  <a:srgbClr val="000000">
                    <a:alpha val="43137"/>
                  </a:srgbClr>
                </a:outerShdw>
              </a:effectLst>
            </a:endParaRPr>
          </a:p>
        </p:txBody>
      </p:sp>
      <p:sp>
        <p:nvSpPr>
          <p:cNvPr id="13" name="Text Box 3"/>
          <p:cNvSpPr txBox="1">
            <a:spLocks noChangeArrowheads="1"/>
          </p:cNvSpPr>
          <p:nvPr/>
        </p:nvSpPr>
        <p:spPr bwMode="auto">
          <a:xfrm>
            <a:off x="228600" y="2438400"/>
            <a:ext cx="6934200" cy="2031325"/>
          </a:xfrm>
          <a:prstGeom prst="rect">
            <a:avLst/>
          </a:prstGeom>
          <a:noFill/>
          <a:ln w="9525">
            <a:noFill/>
            <a:miter lim="800000"/>
            <a:headEnd/>
            <a:tailEnd/>
          </a:ln>
          <a:effectLst/>
        </p:spPr>
        <p:txBody>
          <a:bodyPr wrap="square">
            <a:spAutoFit/>
          </a:bodyPr>
          <a:lstStyle/>
          <a:p>
            <a:pPr marL="571500" indent="-571500">
              <a:buFont typeface="Arial"/>
              <a:buChar char="•"/>
            </a:pPr>
            <a:r>
              <a:rPr lang="en-US" sz="3600" dirty="0" smtClean="0"/>
              <a:t>  Organic substance</a:t>
            </a:r>
          </a:p>
          <a:p>
            <a:pPr marL="571500" indent="-571500">
              <a:buFont typeface="Arial"/>
              <a:buChar char="•"/>
            </a:pPr>
            <a:r>
              <a:rPr lang="en-US" sz="3600" dirty="0" smtClean="0"/>
              <a:t>  CAN be broken down</a:t>
            </a:r>
          </a:p>
          <a:p>
            <a:pPr marL="571500" indent="-571500">
              <a:buFont typeface="Arial"/>
              <a:buChar char="•"/>
            </a:pPr>
            <a:r>
              <a:rPr lang="en-US" sz="3600" dirty="0"/>
              <a:t> </a:t>
            </a:r>
            <a:r>
              <a:rPr lang="en-US" sz="3600" dirty="0" smtClean="0"/>
              <a:t> Needed in small quantities</a:t>
            </a:r>
          </a:p>
          <a:p>
            <a:endParaRPr lang="en-US" dirty="0"/>
          </a:p>
        </p:txBody>
      </p:sp>
      <p:sp>
        <p:nvSpPr>
          <p:cNvPr id="11" name="Rectangle 10"/>
          <p:cNvSpPr/>
          <p:nvPr/>
        </p:nvSpPr>
        <p:spPr>
          <a:xfrm>
            <a:off x="97536" y="6144767"/>
            <a:ext cx="7162800" cy="400110"/>
          </a:xfrm>
          <a:prstGeom prst="rect">
            <a:avLst/>
          </a:prstGeom>
        </p:spPr>
        <p:txBody>
          <a:bodyPr wrap="square">
            <a:spAutoFit/>
          </a:bodyPr>
          <a:lstStyle/>
          <a:p>
            <a:pPr marL="284163" lvl="2" algn="ctr"/>
            <a:r>
              <a:rPr lang="en-US" sz="2000" dirty="0" smtClean="0"/>
              <a:t>Examples:  Vitamin A, B, C, D, E, Folic Acid, </a:t>
            </a:r>
            <a:r>
              <a:rPr lang="en-US" sz="2000" dirty="0" err="1" smtClean="0"/>
              <a:t>etc</a:t>
            </a:r>
            <a:endParaRPr lang="en-US" sz="2800" dirty="0"/>
          </a:p>
        </p:txBody>
      </p:sp>
    </p:spTree>
    <p:extLst>
      <p:ext uri="{BB962C8B-B14F-4D97-AF65-F5344CB8AC3E}">
        <p14:creationId xmlns:p14="http://schemas.microsoft.com/office/powerpoint/2010/main" val="17340749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xmlns:p14="http://schemas.microsoft.com/office/powerpoint/2010/main" spd="slow">
        <p:split orient="vert"/>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0-#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iterate type="wd">
                                    <p:tmPct val="100000"/>
                                  </p:iterate>
                                  <p:childTnLst>
                                    <p:set>
                                      <p:cBhvr>
                                        <p:cTn id="12" dur="1" fill="hold">
                                          <p:stCondLst>
                                            <p:cond delay="0"/>
                                          </p:stCondLst>
                                        </p:cTn>
                                        <p:tgtEl>
                                          <p:spTgt spid="13">
                                            <p:txEl>
                                              <p:pRg st="0" end="0"/>
                                            </p:txEl>
                                          </p:spTgt>
                                        </p:tgtEl>
                                        <p:attrNameLst>
                                          <p:attrName>style.visibility</p:attrName>
                                        </p:attrNameLst>
                                      </p:cBhvr>
                                      <p:to>
                                        <p:strVal val="visible"/>
                                      </p:to>
                                    </p:set>
                                    <p:animEffect transition="in" filter="barn(inVertical)">
                                      <p:cBhvr>
                                        <p:cTn id="13" dur="300"/>
                                        <p:tgtEl>
                                          <p:spTgt spid="13">
                                            <p:txEl>
                                              <p:pRg st="0" end="0"/>
                                            </p:txEl>
                                          </p:spTgt>
                                        </p:tgtEl>
                                      </p:cBhvr>
                                    </p:animEffect>
                                  </p:childTnLst>
                                </p:cTn>
                              </p:par>
                              <p:par>
                                <p:cTn id="14" presetID="16" presetClass="entr" presetSubtype="21" fill="hold" grpId="0" nodeType="withEffect">
                                  <p:stCondLst>
                                    <p:cond delay="0"/>
                                  </p:stCondLst>
                                  <p:iterate type="wd">
                                    <p:tmPct val="100000"/>
                                  </p:iterate>
                                  <p:childTnLst>
                                    <p:set>
                                      <p:cBhvr>
                                        <p:cTn id="15" dur="1" fill="hold">
                                          <p:stCondLst>
                                            <p:cond delay="0"/>
                                          </p:stCondLst>
                                        </p:cTn>
                                        <p:tgtEl>
                                          <p:spTgt spid="13">
                                            <p:txEl>
                                              <p:pRg st="1" end="1"/>
                                            </p:txEl>
                                          </p:spTgt>
                                        </p:tgtEl>
                                        <p:attrNameLst>
                                          <p:attrName>style.visibility</p:attrName>
                                        </p:attrNameLst>
                                      </p:cBhvr>
                                      <p:to>
                                        <p:strVal val="visible"/>
                                      </p:to>
                                    </p:set>
                                    <p:animEffect transition="in" filter="barn(inVertical)">
                                      <p:cBhvr>
                                        <p:cTn id="16" dur="300"/>
                                        <p:tgtEl>
                                          <p:spTgt spid="13">
                                            <p:txEl>
                                              <p:pRg st="1" end="1"/>
                                            </p:txEl>
                                          </p:spTgt>
                                        </p:tgtEl>
                                      </p:cBhvr>
                                    </p:animEffect>
                                  </p:childTnLst>
                                </p:cTn>
                              </p:par>
                              <p:par>
                                <p:cTn id="17" presetID="16" presetClass="entr" presetSubtype="21" fill="hold" grpId="0" nodeType="withEffect">
                                  <p:stCondLst>
                                    <p:cond delay="0"/>
                                  </p:stCondLst>
                                  <p:iterate type="wd">
                                    <p:tmPct val="100000"/>
                                  </p:iterate>
                                  <p:childTnLst>
                                    <p:set>
                                      <p:cBhvr>
                                        <p:cTn id="18" dur="1" fill="hold">
                                          <p:stCondLst>
                                            <p:cond delay="0"/>
                                          </p:stCondLst>
                                        </p:cTn>
                                        <p:tgtEl>
                                          <p:spTgt spid="13">
                                            <p:txEl>
                                              <p:pRg st="2" end="2"/>
                                            </p:txEl>
                                          </p:spTgt>
                                        </p:tgtEl>
                                        <p:attrNameLst>
                                          <p:attrName>style.visibility</p:attrName>
                                        </p:attrNameLst>
                                      </p:cBhvr>
                                      <p:to>
                                        <p:strVal val="visible"/>
                                      </p:to>
                                    </p:set>
                                    <p:animEffect transition="in" filter="barn(inVertical)">
                                      <p:cBhvr>
                                        <p:cTn id="19" dur="300"/>
                                        <p:tgtEl>
                                          <p:spTgt spid="1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utoUpdateAnimBg="0"/>
      <p:bldP spid="13" grpId="0" build="allAtOnce" autoUpdateAnimBg="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0"/>
            <a:ext cx="4321376" cy="369332"/>
          </a:xfrm>
          <a:prstGeom prst="rect">
            <a:avLst/>
          </a:prstGeom>
        </p:spPr>
        <p:txBody>
          <a:bodyPr wrap="none">
            <a:spAutoFit/>
          </a:bodyPr>
          <a:lstStyle/>
          <a:p>
            <a:pPr algn="ctr"/>
            <a:r>
              <a:rPr lang="en-US" dirty="0" smtClean="0">
                <a:latin typeface="Bodoni MT" pitchFamily="18" charset="0"/>
                <a:cs typeface="Vrinda" pitchFamily="2" charset="0"/>
              </a:rPr>
              <a:t>A.  List essential nutrients &amp; their function</a:t>
            </a:r>
          </a:p>
        </p:txBody>
      </p:sp>
      <p:sp>
        <p:nvSpPr>
          <p:cNvPr id="12" name="Text Box 2"/>
          <p:cNvSpPr txBox="1">
            <a:spLocks noChangeArrowheads="1"/>
          </p:cNvSpPr>
          <p:nvPr/>
        </p:nvSpPr>
        <p:spPr bwMode="auto">
          <a:xfrm>
            <a:off x="0" y="457200"/>
            <a:ext cx="7327900" cy="1938992"/>
          </a:xfrm>
          <a:prstGeom prst="rect">
            <a:avLst/>
          </a:prstGeom>
          <a:noFill/>
          <a:ln w="9525">
            <a:noFill/>
            <a:miter lim="800000"/>
            <a:headEnd/>
            <a:tailEnd/>
          </a:ln>
          <a:effectLst/>
        </p:spPr>
        <p:txBody>
          <a:bodyPr>
            <a:spAutoFit/>
          </a:bodyPr>
          <a:lstStyle/>
          <a:p>
            <a:r>
              <a:rPr lang="en-US" sz="3200" dirty="0">
                <a:solidFill>
                  <a:srgbClr val="0000FF"/>
                </a:solidFill>
              </a:rPr>
              <a:t>The Six </a:t>
            </a:r>
            <a:r>
              <a:rPr lang="en-US" sz="3200" dirty="0" smtClean="0">
                <a:solidFill>
                  <a:srgbClr val="0000FF"/>
                </a:solidFill>
              </a:rPr>
              <a:t>Essential Nutrients</a:t>
            </a:r>
          </a:p>
          <a:p>
            <a:pPr algn="ctr"/>
            <a:r>
              <a:rPr lang="en-US" sz="8800" b="1" dirty="0" smtClean="0">
                <a:solidFill>
                  <a:srgbClr val="0000FF"/>
                </a:solidFill>
                <a:effectLst>
                  <a:outerShdw blurRad="38100" dist="38100" dir="2700000" algn="tl">
                    <a:srgbClr val="000000">
                      <a:alpha val="43137"/>
                    </a:srgbClr>
                  </a:outerShdw>
                </a:effectLst>
              </a:rPr>
              <a:t>Minerals</a:t>
            </a:r>
            <a:endParaRPr lang="en-US" sz="8800" b="1" dirty="0">
              <a:solidFill>
                <a:srgbClr val="0000FF"/>
              </a:solidFill>
              <a:effectLst>
                <a:outerShdw blurRad="38100" dist="38100" dir="2700000" algn="tl">
                  <a:srgbClr val="000000">
                    <a:alpha val="43137"/>
                  </a:srgbClr>
                </a:outerShdw>
              </a:effectLst>
            </a:endParaRPr>
          </a:p>
        </p:txBody>
      </p:sp>
      <p:sp>
        <p:nvSpPr>
          <p:cNvPr id="13" name="Text Box 3"/>
          <p:cNvSpPr txBox="1">
            <a:spLocks noChangeArrowheads="1"/>
          </p:cNvSpPr>
          <p:nvPr/>
        </p:nvSpPr>
        <p:spPr bwMode="auto">
          <a:xfrm>
            <a:off x="97536" y="2133600"/>
            <a:ext cx="7141464" cy="3939540"/>
          </a:xfrm>
          <a:prstGeom prst="rect">
            <a:avLst/>
          </a:prstGeom>
          <a:noFill/>
          <a:ln w="9525">
            <a:noFill/>
            <a:miter lim="800000"/>
            <a:headEnd/>
            <a:tailEnd/>
          </a:ln>
          <a:effectLst/>
        </p:spPr>
        <p:txBody>
          <a:bodyPr wrap="square">
            <a:spAutoFit/>
          </a:bodyPr>
          <a:lstStyle/>
          <a:p>
            <a:pPr marL="457200" indent="-457200">
              <a:buFont typeface="Arial"/>
              <a:buChar char="•"/>
            </a:pPr>
            <a:r>
              <a:rPr lang="en-US" sz="3200" dirty="0" smtClean="0"/>
              <a:t>  Naturally occurring</a:t>
            </a:r>
          </a:p>
          <a:p>
            <a:pPr marL="457200" indent="-457200">
              <a:buFont typeface="Arial"/>
              <a:buChar char="•"/>
            </a:pPr>
            <a:r>
              <a:rPr lang="en-US" sz="3200" dirty="0"/>
              <a:t> </a:t>
            </a:r>
            <a:r>
              <a:rPr lang="en-US" sz="3200" dirty="0" smtClean="0"/>
              <a:t> Inorganic   substance</a:t>
            </a:r>
          </a:p>
          <a:p>
            <a:pPr marL="457200" indent="-457200">
              <a:buFont typeface="Arial"/>
              <a:buChar char="•"/>
            </a:pPr>
            <a:r>
              <a:rPr lang="en-US" sz="3200" dirty="0"/>
              <a:t> </a:t>
            </a:r>
            <a:r>
              <a:rPr lang="en-US" sz="3200" dirty="0" smtClean="0"/>
              <a:t> Can’t be broken down further</a:t>
            </a:r>
          </a:p>
          <a:p>
            <a:pPr marL="457200" indent="-457200">
              <a:buFont typeface="Arial"/>
              <a:buChar char="•"/>
            </a:pPr>
            <a:r>
              <a:rPr lang="en-US" sz="3200" dirty="0"/>
              <a:t> </a:t>
            </a:r>
            <a:r>
              <a:rPr lang="en-US" sz="3200" dirty="0" smtClean="0"/>
              <a:t> Needed in small quantities</a:t>
            </a:r>
          </a:p>
          <a:p>
            <a:pPr marL="457200" indent="-457200">
              <a:buFont typeface="Arial"/>
              <a:buChar char="•"/>
            </a:pPr>
            <a:r>
              <a:rPr lang="en-US" sz="3200" dirty="0" smtClean="0"/>
              <a:t>  Necessary for:</a:t>
            </a:r>
          </a:p>
          <a:p>
            <a:pPr marL="1485900" lvl="2" indent="-571500">
              <a:buFont typeface="Arial" pitchFamily="34" charset="0"/>
              <a:buChar char="•"/>
            </a:pPr>
            <a:r>
              <a:rPr lang="en-US" sz="2400" dirty="0" smtClean="0"/>
              <a:t>Building bones</a:t>
            </a:r>
          </a:p>
          <a:p>
            <a:pPr marL="1485900" lvl="2" indent="-571500">
              <a:buFont typeface="Arial" pitchFamily="34" charset="0"/>
              <a:buChar char="•"/>
            </a:pPr>
            <a:r>
              <a:rPr lang="en-US" sz="2400" dirty="0" smtClean="0"/>
              <a:t>Growth</a:t>
            </a:r>
          </a:p>
          <a:p>
            <a:pPr marL="1485900" lvl="2" indent="-571500">
              <a:buFont typeface="Arial" pitchFamily="34" charset="0"/>
              <a:buChar char="•"/>
            </a:pPr>
            <a:r>
              <a:rPr lang="en-US" sz="2400" dirty="0" smtClean="0"/>
              <a:t>Overall Health</a:t>
            </a:r>
          </a:p>
          <a:p>
            <a:endParaRPr lang="en-US" dirty="0"/>
          </a:p>
        </p:txBody>
      </p:sp>
      <p:sp>
        <p:nvSpPr>
          <p:cNvPr id="2" name="Rectangle 1"/>
          <p:cNvSpPr/>
          <p:nvPr/>
        </p:nvSpPr>
        <p:spPr>
          <a:xfrm>
            <a:off x="97536" y="6144767"/>
            <a:ext cx="7162800" cy="707886"/>
          </a:xfrm>
          <a:prstGeom prst="rect">
            <a:avLst/>
          </a:prstGeom>
        </p:spPr>
        <p:txBody>
          <a:bodyPr wrap="square">
            <a:spAutoFit/>
          </a:bodyPr>
          <a:lstStyle/>
          <a:p>
            <a:pPr marL="284163" lvl="2" algn="ctr"/>
            <a:r>
              <a:rPr lang="en-US" sz="2000" dirty="0" smtClean="0"/>
              <a:t>Examples:  Calcium</a:t>
            </a:r>
            <a:r>
              <a:rPr lang="en-US" sz="2000" dirty="0"/>
              <a:t>, Magnesium, Iron, Manganese, Phosphorus, Potassium, </a:t>
            </a:r>
            <a:r>
              <a:rPr lang="en-US" sz="2000" dirty="0" err="1"/>
              <a:t>etc</a:t>
            </a:r>
            <a:endParaRPr lang="en-US" sz="2800" dirty="0"/>
          </a:p>
        </p:txBody>
      </p:sp>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18310" y="4267200"/>
            <a:ext cx="2483414" cy="18625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6798719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xmlns:p14="http://schemas.microsoft.com/office/powerpoint/2010/main" spd="slow">
        <p:split orient="vert"/>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0-#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iterate type="wd">
                                    <p:tmPct val="100000"/>
                                  </p:iterate>
                                  <p:childTnLst>
                                    <p:set>
                                      <p:cBhvr>
                                        <p:cTn id="12" dur="1" fill="hold">
                                          <p:stCondLst>
                                            <p:cond delay="0"/>
                                          </p:stCondLst>
                                        </p:cTn>
                                        <p:tgtEl>
                                          <p:spTgt spid="13">
                                            <p:txEl>
                                              <p:pRg st="0" end="0"/>
                                            </p:txEl>
                                          </p:spTgt>
                                        </p:tgtEl>
                                        <p:attrNameLst>
                                          <p:attrName>style.visibility</p:attrName>
                                        </p:attrNameLst>
                                      </p:cBhvr>
                                      <p:to>
                                        <p:strVal val="visible"/>
                                      </p:to>
                                    </p:set>
                                    <p:animEffect transition="in" filter="barn(inVertical)">
                                      <p:cBhvr>
                                        <p:cTn id="13" dur="300"/>
                                        <p:tgtEl>
                                          <p:spTgt spid="13">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iterate type="wd">
                                    <p:tmPct val="100000"/>
                                  </p:iterate>
                                  <p:childTnLst>
                                    <p:set>
                                      <p:cBhvr>
                                        <p:cTn id="17" dur="1" fill="hold">
                                          <p:stCondLst>
                                            <p:cond delay="0"/>
                                          </p:stCondLst>
                                        </p:cTn>
                                        <p:tgtEl>
                                          <p:spTgt spid="13">
                                            <p:txEl>
                                              <p:pRg st="1" end="1"/>
                                            </p:txEl>
                                          </p:spTgt>
                                        </p:tgtEl>
                                        <p:attrNameLst>
                                          <p:attrName>style.visibility</p:attrName>
                                        </p:attrNameLst>
                                      </p:cBhvr>
                                      <p:to>
                                        <p:strVal val="visible"/>
                                      </p:to>
                                    </p:set>
                                    <p:animEffect transition="in" filter="barn(inVertical)">
                                      <p:cBhvr>
                                        <p:cTn id="18" dur="300"/>
                                        <p:tgtEl>
                                          <p:spTgt spid="13">
                                            <p:txEl>
                                              <p:pRg st="1" end="1"/>
                                            </p:txEl>
                                          </p:spTgt>
                                        </p:tgtEl>
                                      </p:cBhvr>
                                    </p:animEffect>
                                  </p:childTnLst>
                                </p:cTn>
                              </p:par>
                              <p:par>
                                <p:cTn id="19" presetID="16" presetClass="entr" presetSubtype="21" fill="hold" grpId="0" nodeType="withEffect">
                                  <p:stCondLst>
                                    <p:cond delay="0"/>
                                  </p:stCondLst>
                                  <p:iterate type="wd">
                                    <p:tmPct val="100000"/>
                                  </p:iterate>
                                  <p:childTnLst>
                                    <p:set>
                                      <p:cBhvr>
                                        <p:cTn id="20" dur="1" fill="hold">
                                          <p:stCondLst>
                                            <p:cond delay="0"/>
                                          </p:stCondLst>
                                        </p:cTn>
                                        <p:tgtEl>
                                          <p:spTgt spid="13">
                                            <p:txEl>
                                              <p:pRg st="2" end="2"/>
                                            </p:txEl>
                                          </p:spTgt>
                                        </p:tgtEl>
                                        <p:attrNameLst>
                                          <p:attrName>style.visibility</p:attrName>
                                        </p:attrNameLst>
                                      </p:cBhvr>
                                      <p:to>
                                        <p:strVal val="visible"/>
                                      </p:to>
                                    </p:set>
                                    <p:animEffect transition="in" filter="barn(inVertical)">
                                      <p:cBhvr>
                                        <p:cTn id="21" dur="300"/>
                                        <p:tgtEl>
                                          <p:spTgt spid="13">
                                            <p:txEl>
                                              <p:pRg st="2" end="2"/>
                                            </p:txEl>
                                          </p:spTgt>
                                        </p:tgtEl>
                                      </p:cBhvr>
                                    </p:animEffect>
                                  </p:childTnLst>
                                </p:cTn>
                              </p:par>
                              <p:par>
                                <p:cTn id="22" presetID="16" presetClass="entr" presetSubtype="21" fill="hold" grpId="0" nodeType="withEffect">
                                  <p:stCondLst>
                                    <p:cond delay="0"/>
                                  </p:stCondLst>
                                  <p:iterate type="wd">
                                    <p:tmPct val="100000"/>
                                  </p:iterate>
                                  <p:childTnLst>
                                    <p:set>
                                      <p:cBhvr>
                                        <p:cTn id="23" dur="1" fill="hold">
                                          <p:stCondLst>
                                            <p:cond delay="0"/>
                                          </p:stCondLst>
                                        </p:cTn>
                                        <p:tgtEl>
                                          <p:spTgt spid="13">
                                            <p:txEl>
                                              <p:pRg st="3" end="3"/>
                                            </p:txEl>
                                          </p:spTgt>
                                        </p:tgtEl>
                                        <p:attrNameLst>
                                          <p:attrName>style.visibility</p:attrName>
                                        </p:attrNameLst>
                                      </p:cBhvr>
                                      <p:to>
                                        <p:strVal val="visible"/>
                                      </p:to>
                                    </p:set>
                                    <p:animEffect transition="in" filter="barn(inVertical)">
                                      <p:cBhvr>
                                        <p:cTn id="24" dur="300"/>
                                        <p:tgtEl>
                                          <p:spTgt spid="13">
                                            <p:txEl>
                                              <p:pRg st="3" end="3"/>
                                            </p:txEl>
                                          </p:spTgt>
                                        </p:tgtEl>
                                      </p:cBhvr>
                                    </p:animEffect>
                                  </p:childTnLst>
                                </p:cTn>
                              </p:par>
                              <p:par>
                                <p:cTn id="25" presetID="16" presetClass="entr" presetSubtype="21" fill="hold" grpId="0" nodeType="withEffect">
                                  <p:stCondLst>
                                    <p:cond delay="0"/>
                                  </p:stCondLst>
                                  <p:iterate type="wd">
                                    <p:tmPct val="100000"/>
                                  </p:iterate>
                                  <p:childTnLst>
                                    <p:set>
                                      <p:cBhvr>
                                        <p:cTn id="26" dur="1" fill="hold">
                                          <p:stCondLst>
                                            <p:cond delay="0"/>
                                          </p:stCondLst>
                                        </p:cTn>
                                        <p:tgtEl>
                                          <p:spTgt spid="13">
                                            <p:txEl>
                                              <p:pRg st="4" end="4"/>
                                            </p:txEl>
                                          </p:spTgt>
                                        </p:tgtEl>
                                        <p:attrNameLst>
                                          <p:attrName>style.visibility</p:attrName>
                                        </p:attrNameLst>
                                      </p:cBhvr>
                                      <p:to>
                                        <p:strVal val="visible"/>
                                      </p:to>
                                    </p:set>
                                    <p:animEffect transition="in" filter="barn(inVertical)">
                                      <p:cBhvr>
                                        <p:cTn id="27" dur="300"/>
                                        <p:tgtEl>
                                          <p:spTgt spid="13">
                                            <p:txEl>
                                              <p:pRg st="4" end="4"/>
                                            </p:txEl>
                                          </p:spTgt>
                                        </p:tgtEl>
                                      </p:cBhvr>
                                    </p:animEffect>
                                  </p:childTnLst>
                                </p:cTn>
                              </p:par>
                              <p:par>
                                <p:cTn id="28" presetID="16" presetClass="entr" presetSubtype="21" fill="hold" grpId="0" nodeType="withEffect">
                                  <p:stCondLst>
                                    <p:cond delay="0"/>
                                  </p:stCondLst>
                                  <p:iterate type="wd">
                                    <p:tmPct val="100000"/>
                                  </p:iterate>
                                  <p:childTnLst>
                                    <p:set>
                                      <p:cBhvr>
                                        <p:cTn id="29" dur="1" fill="hold">
                                          <p:stCondLst>
                                            <p:cond delay="0"/>
                                          </p:stCondLst>
                                        </p:cTn>
                                        <p:tgtEl>
                                          <p:spTgt spid="13">
                                            <p:txEl>
                                              <p:pRg st="5" end="5"/>
                                            </p:txEl>
                                          </p:spTgt>
                                        </p:tgtEl>
                                        <p:attrNameLst>
                                          <p:attrName>style.visibility</p:attrName>
                                        </p:attrNameLst>
                                      </p:cBhvr>
                                      <p:to>
                                        <p:strVal val="visible"/>
                                      </p:to>
                                    </p:set>
                                    <p:animEffect transition="in" filter="barn(inVertical)">
                                      <p:cBhvr>
                                        <p:cTn id="30" dur="300"/>
                                        <p:tgtEl>
                                          <p:spTgt spid="13">
                                            <p:txEl>
                                              <p:pRg st="5" end="5"/>
                                            </p:txEl>
                                          </p:spTgt>
                                        </p:tgtEl>
                                      </p:cBhvr>
                                    </p:animEffect>
                                  </p:childTnLst>
                                </p:cTn>
                              </p:par>
                              <p:par>
                                <p:cTn id="31" presetID="16" presetClass="entr" presetSubtype="21" fill="hold" grpId="0" nodeType="withEffect">
                                  <p:stCondLst>
                                    <p:cond delay="0"/>
                                  </p:stCondLst>
                                  <p:iterate type="wd">
                                    <p:tmPct val="100000"/>
                                  </p:iterate>
                                  <p:childTnLst>
                                    <p:set>
                                      <p:cBhvr>
                                        <p:cTn id="32" dur="1" fill="hold">
                                          <p:stCondLst>
                                            <p:cond delay="0"/>
                                          </p:stCondLst>
                                        </p:cTn>
                                        <p:tgtEl>
                                          <p:spTgt spid="13">
                                            <p:txEl>
                                              <p:pRg st="6" end="6"/>
                                            </p:txEl>
                                          </p:spTgt>
                                        </p:tgtEl>
                                        <p:attrNameLst>
                                          <p:attrName>style.visibility</p:attrName>
                                        </p:attrNameLst>
                                      </p:cBhvr>
                                      <p:to>
                                        <p:strVal val="visible"/>
                                      </p:to>
                                    </p:set>
                                    <p:animEffect transition="in" filter="barn(inVertical)">
                                      <p:cBhvr>
                                        <p:cTn id="33" dur="300"/>
                                        <p:tgtEl>
                                          <p:spTgt spid="13">
                                            <p:txEl>
                                              <p:pRg st="6" end="6"/>
                                            </p:txEl>
                                          </p:spTgt>
                                        </p:tgtEl>
                                      </p:cBhvr>
                                    </p:animEffect>
                                  </p:childTnLst>
                                </p:cTn>
                              </p:par>
                              <p:par>
                                <p:cTn id="34" presetID="16" presetClass="entr" presetSubtype="21" fill="hold" grpId="0" nodeType="withEffect">
                                  <p:stCondLst>
                                    <p:cond delay="0"/>
                                  </p:stCondLst>
                                  <p:iterate type="wd">
                                    <p:tmPct val="100000"/>
                                  </p:iterate>
                                  <p:childTnLst>
                                    <p:set>
                                      <p:cBhvr>
                                        <p:cTn id="35" dur="1" fill="hold">
                                          <p:stCondLst>
                                            <p:cond delay="0"/>
                                          </p:stCondLst>
                                        </p:cTn>
                                        <p:tgtEl>
                                          <p:spTgt spid="13">
                                            <p:txEl>
                                              <p:pRg st="7" end="7"/>
                                            </p:txEl>
                                          </p:spTgt>
                                        </p:tgtEl>
                                        <p:attrNameLst>
                                          <p:attrName>style.visibility</p:attrName>
                                        </p:attrNameLst>
                                      </p:cBhvr>
                                      <p:to>
                                        <p:strVal val="visible"/>
                                      </p:to>
                                    </p:set>
                                    <p:animEffect transition="in" filter="barn(inVertical)">
                                      <p:cBhvr>
                                        <p:cTn id="36" dur="300"/>
                                        <p:tgtEl>
                                          <p:spTgt spid="13">
                                            <p:txEl>
                                              <p:pRg st="7" end="7"/>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4" presetClass="entr" presetSubtype="0" fill="hold" nodeType="clickEffect">
                                  <p:stCondLst>
                                    <p:cond delay="0"/>
                                  </p:stCondLst>
                                  <p:iterate type="wd">
                                    <p:tmAbs val="0"/>
                                  </p:iterate>
                                  <p:childTnLst>
                                    <p:set>
                                      <p:cBhvr>
                                        <p:cTn id="40" dur="1" fill="hold">
                                          <p:stCondLst>
                                            <p:cond delay="0"/>
                                          </p:stCondLst>
                                        </p:cTn>
                                        <p:tgtEl>
                                          <p:spTgt spid="13">
                                            <p:txEl>
                                              <p:pRg st="0" end="0"/>
                                            </p:txEl>
                                          </p:spTgt>
                                        </p:tgtEl>
                                        <p:attrNameLst>
                                          <p:attrName>style.visibility</p:attrName>
                                        </p:attrNameLst>
                                      </p:cBhvr>
                                      <p:to>
                                        <p:strVal val="visible"/>
                                      </p:to>
                                    </p:set>
                                    <p:anim to="" calcmode="lin" valueType="num">
                                      <p:cBhvr>
                                        <p:cTn id="41" dur="1" fill="hold"/>
                                        <p:tgtEl>
                                          <p:spTgt spid="13">
                                            <p:txEl>
                                              <p:pRg st="0" end="0"/>
                                            </p:txEl>
                                          </p:spTgt>
                                        </p:tgtEl>
                                        <p:attrNameLst>
                                          <p:attrName/>
                                        </p:attrNameLst>
                                      </p:cBhvr>
                                    </p:anim>
                                  </p:childTnLst>
                                </p:cTn>
                              </p:par>
                            </p:childTnLst>
                          </p:cTn>
                        </p:par>
                      </p:childTnLst>
                    </p:cTn>
                  </p:par>
                  <p:par>
                    <p:cTn id="42" fill="hold">
                      <p:stCondLst>
                        <p:cond delay="indefinite"/>
                      </p:stCondLst>
                      <p:childTnLst>
                        <p:par>
                          <p:cTn id="43" fill="hold">
                            <p:stCondLst>
                              <p:cond delay="0"/>
                            </p:stCondLst>
                            <p:childTnLst>
                              <p:par>
                                <p:cTn id="44" presetID="24" presetClass="entr" presetSubtype="0" fill="hold" nodeType="clickEffect">
                                  <p:stCondLst>
                                    <p:cond delay="0"/>
                                  </p:stCondLst>
                                  <p:iterate type="wd">
                                    <p:tmAbs val="0"/>
                                  </p:iterate>
                                  <p:childTnLst>
                                    <p:set>
                                      <p:cBhvr>
                                        <p:cTn id="45" dur="1" fill="hold">
                                          <p:stCondLst>
                                            <p:cond delay="0"/>
                                          </p:stCondLst>
                                        </p:cTn>
                                        <p:tgtEl>
                                          <p:spTgt spid="13">
                                            <p:txEl>
                                              <p:pRg st="1" end="1"/>
                                            </p:txEl>
                                          </p:spTgt>
                                        </p:tgtEl>
                                        <p:attrNameLst>
                                          <p:attrName>style.visibility</p:attrName>
                                        </p:attrNameLst>
                                      </p:cBhvr>
                                      <p:to>
                                        <p:strVal val="visible"/>
                                      </p:to>
                                    </p:set>
                                    <p:anim to="" calcmode="lin" valueType="num">
                                      <p:cBhvr>
                                        <p:cTn id="46" dur="1" fill="hold"/>
                                        <p:tgtEl>
                                          <p:spTgt spid="13">
                                            <p:txEl>
                                              <p:pRg st="1" end="1"/>
                                            </p:txEl>
                                          </p:spTgt>
                                        </p:tgtEl>
                                        <p:attrNameLst>
                                          <p:attrName/>
                                        </p:attrNameLst>
                                      </p:cBhvr>
                                    </p:anim>
                                  </p:childTnLst>
                                </p:cTn>
                              </p:par>
                            </p:childTnLst>
                          </p:cTn>
                        </p:par>
                      </p:childTnLst>
                    </p:cTn>
                  </p:par>
                  <p:par>
                    <p:cTn id="47" fill="hold">
                      <p:stCondLst>
                        <p:cond delay="indefinite"/>
                      </p:stCondLst>
                      <p:childTnLst>
                        <p:par>
                          <p:cTn id="48" fill="hold">
                            <p:stCondLst>
                              <p:cond delay="0"/>
                            </p:stCondLst>
                            <p:childTnLst>
                              <p:par>
                                <p:cTn id="49" presetID="24" presetClass="entr" presetSubtype="0" fill="hold" nodeType="clickEffect">
                                  <p:stCondLst>
                                    <p:cond delay="0"/>
                                  </p:stCondLst>
                                  <p:iterate type="wd">
                                    <p:tmAbs val="0"/>
                                  </p:iterate>
                                  <p:childTnLst>
                                    <p:set>
                                      <p:cBhvr>
                                        <p:cTn id="50" dur="1" fill="hold">
                                          <p:stCondLst>
                                            <p:cond delay="0"/>
                                          </p:stCondLst>
                                        </p:cTn>
                                        <p:tgtEl>
                                          <p:spTgt spid="13">
                                            <p:txEl>
                                              <p:pRg st="2" end="2"/>
                                            </p:txEl>
                                          </p:spTgt>
                                        </p:tgtEl>
                                        <p:attrNameLst>
                                          <p:attrName>style.visibility</p:attrName>
                                        </p:attrNameLst>
                                      </p:cBhvr>
                                      <p:to>
                                        <p:strVal val="visible"/>
                                      </p:to>
                                    </p:set>
                                    <p:anim to="" calcmode="lin" valueType="num">
                                      <p:cBhvr>
                                        <p:cTn id="51" dur="1" fill="hold"/>
                                        <p:tgtEl>
                                          <p:spTgt spid="13">
                                            <p:txEl>
                                              <p:pRg st="2" end="2"/>
                                            </p:txEl>
                                          </p:spTgt>
                                        </p:tgtEl>
                                        <p:attrNameLst>
                                          <p:attrName/>
                                        </p:attrNameLst>
                                      </p:cBhvr>
                                    </p:anim>
                                  </p:childTnLst>
                                </p:cTn>
                              </p:par>
                            </p:childTnLst>
                          </p:cTn>
                        </p:par>
                      </p:childTnLst>
                    </p:cTn>
                  </p:par>
                  <p:par>
                    <p:cTn id="52" fill="hold">
                      <p:stCondLst>
                        <p:cond delay="indefinite"/>
                      </p:stCondLst>
                      <p:childTnLst>
                        <p:par>
                          <p:cTn id="53" fill="hold">
                            <p:stCondLst>
                              <p:cond delay="0"/>
                            </p:stCondLst>
                            <p:childTnLst>
                              <p:par>
                                <p:cTn id="54" presetID="24" presetClass="entr" presetSubtype="0" fill="hold" nodeType="clickEffect">
                                  <p:stCondLst>
                                    <p:cond delay="0"/>
                                  </p:stCondLst>
                                  <p:iterate type="wd">
                                    <p:tmAbs val="0"/>
                                  </p:iterate>
                                  <p:childTnLst>
                                    <p:set>
                                      <p:cBhvr>
                                        <p:cTn id="55" dur="1" fill="hold">
                                          <p:stCondLst>
                                            <p:cond delay="0"/>
                                          </p:stCondLst>
                                        </p:cTn>
                                        <p:tgtEl>
                                          <p:spTgt spid="13">
                                            <p:txEl>
                                              <p:pRg st="3" end="3"/>
                                            </p:txEl>
                                          </p:spTgt>
                                        </p:tgtEl>
                                        <p:attrNameLst>
                                          <p:attrName>style.visibility</p:attrName>
                                        </p:attrNameLst>
                                      </p:cBhvr>
                                      <p:to>
                                        <p:strVal val="visible"/>
                                      </p:to>
                                    </p:set>
                                    <p:anim to="" calcmode="lin" valueType="num">
                                      <p:cBhvr>
                                        <p:cTn id="56" dur="1" fill="hold"/>
                                        <p:tgtEl>
                                          <p:spTgt spid="13">
                                            <p:txEl>
                                              <p:pRg st="3" end="3"/>
                                            </p:txEl>
                                          </p:spTgt>
                                        </p:tgtEl>
                                        <p:attrNameLst>
                                          <p:attrName/>
                                        </p:attrNameLst>
                                      </p:cBhvr>
                                    </p:anim>
                                  </p:childTnLst>
                                </p:cTn>
                              </p:par>
                            </p:childTnLst>
                          </p:cTn>
                        </p:par>
                      </p:childTnLst>
                    </p:cTn>
                  </p:par>
                  <p:par>
                    <p:cTn id="57" fill="hold">
                      <p:stCondLst>
                        <p:cond delay="indefinite"/>
                      </p:stCondLst>
                      <p:childTnLst>
                        <p:par>
                          <p:cTn id="58" fill="hold">
                            <p:stCondLst>
                              <p:cond delay="0"/>
                            </p:stCondLst>
                            <p:childTnLst>
                              <p:par>
                                <p:cTn id="59" presetID="24" presetClass="entr" presetSubtype="0" fill="hold" nodeType="clickEffect">
                                  <p:stCondLst>
                                    <p:cond delay="0"/>
                                  </p:stCondLst>
                                  <p:iterate type="wd">
                                    <p:tmAbs val="0"/>
                                  </p:iterate>
                                  <p:childTnLst>
                                    <p:set>
                                      <p:cBhvr>
                                        <p:cTn id="60" dur="1" fill="hold">
                                          <p:stCondLst>
                                            <p:cond delay="0"/>
                                          </p:stCondLst>
                                        </p:cTn>
                                        <p:tgtEl>
                                          <p:spTgt spid="13">
                                            <p:txEl>
                                              <p:pRg st="4" end="4"/>
                                            </p:txEl>
                                          </p:spTgt>
                                        </p:tgtEl>
                                        <p:attrNameLst>
                                          <p:attrName>style.visibility</p:attrName>
                                        </p:attrNameLst>
                                      </p:cBhvr>
                                      <p:to>
                                        <p:strVal val="visible"/>
                                      </p:to>
                                    </p:set>
                                    <p:anim to="" calcmode="lin" valueType="num">
                                      <p:cBhvr>
                                        <p:cTn id="61" dur="1" fill="hold"/>
                                        <p:tgtEl>
                                          <p:spTgt spid="13">
                                            <p:txEl>
                                              <p:pRg st="4" end="4"/>
                                            </p:txEl>
                                          </p:spTgt>
                                        </p:tgtEl>
                                        <p:attrNameLst>
                                          <p:attrName/>
                                        </p:attrNameLst>
                                      </p:cBhvr>
                                    </p:anim>
                                  </p:childTnLst>
                                </p:cTn>
                              </p:par>
                            </p:childTnLst>
                          </p:cTn>
                        </p:par>
                      </p:childTnLst>
                    </p:cTn>
                  </p:par>
                  <p:par>
                    <p:cTn id="62" fill="hold">
                      <p:stCondLst>
                        <p:cond delay="indefinite"/>
                      </p:stCondLst>
                      <p:childTnLst>
                        <p:par>
                          <p:cTn id="63" fill="hold">
                            <p:stCondLst>
                              <p:cond delay="0"/>
                            </p:stCondLst>
                            <p:childTnLst>
                              <p:par>
                                <p:cTn id="64" presetID="24" presetClass="entr" presetSubtype="0" fill="hold" nodeType="clickEffect">
                                  <p:stCondLst>
                                    <p:cond delay="0"/>
                                  </p:stCondLst>
                                  <p:iterate type="wd">
                                    <p:tmAbs val="0"/>
                                  </p:iterate>
                                  <p:childTnLst>
                                    <p:set>
                                      <p:cBhvr>
                                        <p:cTn id="65" dur="1" fill="hold">
                                          <p:stCondLst>
                                            <p:cond delay="0"/>
                                          </p:stCondLst>
                                        </p:cTn>
                                        <p:tgtEl>
                                          <p:spTgt spid="13">
                                            <p:txEl>
                                              <p:pRg st="5" end="5"/>
                                            </p:txEl>
                                          </p:spTgt>
                                        </p:tgtEl>
                                        <p:attrNameLst>
                                          <p:attrName>style.visibility</p:attrName>
                                        </p:attrNameLst>
                                      </p:cBhvr>
                                      <p:to>
                                        <p:strVal val="visible"/>
                                      </p:to>
                                    </p:set>
                                    <p:anim to="" calcmode="lin" valueType="num">
                                      <p:cBhvr>
                                        <p:cTn id="66" dur="1" fill="hold"/>
                                        <p:tgtEl>
                                          <p:spTgt spid="13">
                                            <p:txEl>
                                              <p:pRg st="5" end="5"/>
                                            </p:txEl>
                                          </p:spTgt>
                                        </p:tgtEl>
                                        <p:attrNameLst>
                                          <p:attrName/>
                                        </p:attrNameLst>
                                      </p:cBhvr>
                                    </p:anim>
                                  </p:childTnLst>
                                </p:cTn>
                              </p:par>
                            </p:childTnLst>
                          </p:cTn>
                        </p:par>
                      </p:childTnLst>
                    </p:cTn>
                  </p:par>
                  <p:par>
                    <p:cTn id="67" fill="hold">
                      <p:stCondLst>
                        <p:cond delay="indefinite"/>
                      </p:stCondLst>
                      <p:childTnLst>
                        <p:par>
                          <p:cTn id="68" fill="hold">
                            <p:stCondLst>
                              <p:cond delay="0"/>
                            </p:stCondLst>
                            <p:childTnLst>
                              <p:par>
                                <p:cTn id="69" presetID="24" presetClass="entr" presetSubtype="0" fill="hold" nodeType="clickEffect">
                                  <p:stCondLst>
                                    <p:cond delay="0"/>
                                  </p:stCondLst>
                                  <p:iterate type="wd">
                                    <p:tmAbs val="0"/>
                                  </p:iterate>
                                  <p:childTnLst>
                                    <p:set>
                                      <p:cBhvr>
                                        <p:cTn id="70" dur="1" fill="hold">
                                          <p:stCondLst>
                                            <p:cond delay="0"/>
                                          </p:stCondLst>
                                        </p:cTn>
                                        <p:tgtEl>
                                          <p:spTgt spid="13">
                                            <p:txEl>
                                              <p:pRg st="6" end="6"/>
                                            </p:txEl>
                                          </p:spTgt>
                                        </p:tgtEl>
                                        <p:attrNameLst>
                                          <p:attrName>style.visibility</p:attrName>
                                        </p:attrNameLst>
                                      </p:cBhvr>
                                      <p:to>
                                        <p:strVal val="visible"/>
                                      </p:to>
                                    </p:set>
                                    <p:anim to="" calcmode="lin" valueType="num">
                                      <p:cBhvr>
                                        <p:cTn id="71" dur="1" fill="hold"/>
                                        <p:tgtEl>
                                          <p:spTgt spid="13">
                                            <p:txEl>
                                              <p:pRg st="6" end="6"/>
                                            </p:txEl>
                                          </p:spTgt>
                                        </p:tgtEl>
                                        <p:attrNameLst>
                                          <p:attrName/>
                                        </p:attrNameLst>
                                      </p:cBhvr>
                                    </p:anim>
                                  </p:childTnLst>
                                </p:cTn>
                              </p:par>
                            </p:childTnLst>
                          </p:cTn>
                        </p:par>
                      </p:childTnLst>
                    </p:cTn>
                  </p:par>
                  <p:par>
                    <p:cTn id="72" fill="hold">
                      <p:stCondLst>
                        <p:cond delay="indefinite"/>
                      </p:stCondLst>
                      <p:childTnLst>
                        <p:par>
                          <p:cTn id="73" fill="hold">
                            <p:stCondLst>
                              <p:cond delay="0"/>
                            </p:stCondLst>
                            <p:childTnLst>
                              <p:par>
                                <p:cTn id="74" presetID="24" presetClass="entr" presetSubtype="0" fill="hold" nodeType="clickEffect">
                                  <p:stCondLst>
                                    <p:cond delay="0"/>
                                  </p:stCondLst>
                                  <p:iterate type="wd">
                                    <p:tmAbs val="0"/>
                                  </p:iterate>
                                  <p:childTnLst>
                                    <p:set>
                                      <p:cBhvr>
                                        <p:cTn id="75" dur="1" fill="hold">
                                          <p:stCondLst>
                                            <p:cond delay="0"/>
                                          </p:stCondLst>
                                        </p:cTn>
                                        <p:tgtEl>
                                          <p:spTgt spid="13">
                                            <p:txEl>
                                              <p:pRg st="7" end="7"/>
                                            </p:txEl>
                                          </p:spTgt>
                                        </p:tgtEl>
                                        <p:attrNameLst>
                                          <p:attrName>style.visibility</p:attrName>
                                        </p:attrNameLst>
                                      </p:cBhvr>
                                      <p:to>
                                        <p:strVal val="visible"/>
                                      </p:to>
                                    </p:set>
                                    <p:anim to="" calcmode="lin" valueType="num">
                                      <p:cBhvr>
                                        <p:cTn id="76" dur="1" fill="hold"/>
                                        <p:tgtEl>
                                          <p:spTgt spid="13">
                                            <p:txEl>
                                              <p:pRg st="7" end="7"/>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utoUpdateAnimBg="0"/>
      <p:bldP spid="13" grpId="0" build="allAtOnce" autoUpdateAnimBg="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4238</TotalTime>
  <Words>3115</Words>
  <Application>Microsoft Macintosh PowerPoint</Application>
  <PresentationFormat>On-screen Show (4:3)</PresentationFormat>
  <Paragraphs>705</Paragraphs>
  <Slides>71</Slides>
  <Notes>71</Notes>
  <HiddenSlides>0</HiddenSlides>
  <MMClips>0</MMClips>
  <ScaleCrop>false</ScaleCrop>
  <HeadingPairs>
    <vt:vector size="4" baseType="variant">
      <vt:variant>
        <vt:lpstr>Theme</vt:lpstr>
      </vt:variant>
      <vt:variant>
        <vt:i4>1</vt:i4>
      </vt:variant>
      <vt:variant>
        <vt:lpstr>Slide Titles</vt:lpstr>
      </vt:variant>
      <vt:variant>
        <vt:i4>71</vt:i4>
      </vt:variant>
    </vt:vector>
  </HeadingPairs>
  <TitlesOfParts>
    <vt:vector size="72" baseType="lpstr">
      <vt:lpstr>Office Theme</vt:lpstr>
      <vt:lpstr>Why is understanding animal nutrition important?</vt:lpstr>
      <vt:lpstr>Why is understanding animal nutrition important?</vt:lpstr>
      <vt:lpstr>Animal Nutrition &amp; Feeding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Which would you choose?</vt:lpstr>
      <vt:lpstr>PowerPoint Presentation</vt:lpstr>
      <vt:lpstr>Roughage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Feed Types</dc:title>
  <dc:creator>a00303957</dc:creator>
  <cp:lastModifiedBy>Andrea Clark</cp:lastModifiedBy>
  <cp:revision>233</cp:revision>
  <dcterms:created xsi:type="dcterms:W3CDTF">2008-11-17T21:49:57Z</dcterms:created>
  <dcterms:modified xsi:type="dcterms:W3CDTF">2013-11-21T21:58:29Z</dcterms:modified>
</cp:coreProperties>
</file>