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109"/>
  </p:notesMasterIdLst>
  <p:sldIdLst>
    <p:sldId id="256" r:id="rId2"/>
    <p:sldId id="257" r:id="rId3"/>
    <p:sldId id="258" r:id="rId4"/>
    <p:sldId id="259" r:id="rId5"/>
    <p:sldId id="261" r:id="rId6"/>
    <p:sldId id="260"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17"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 id="315" r:id="rId62"/>
    <p:sldId id="316" r:id="rId63"/>
    <p:sldId id="318" r:id="rId64"/>
    <p:sldId id="319" r:id="rId65"/>
    <p:sldId id="320" r:id="rId66"/>
    <p:sldId id="321" r:id="rId67"/>
    <p:sldId id="322" r:id="rId68"/>
    <p:sldId id="323" r:id="rId69"/>
    <p:sldId id="324" r:id="rId70"/>
    <p:sldId id="325" r:id="rId71"/>
    <p:sldId id="326" r:id="rId72"/>
    <p:sldId id="328" r:id="rId73"/>
    <p:sldId id="329" r:id="rId74"/>
    <p:sldId id="327" r:id="rId75"/>
    <p:sldId id="330" r:id="rId76"/>
    <p:sldId id="331" r:id="rId77"/>
    <p:sldId id="332" r:id="rId78"/>
    <p:sldId id="333" r:id="rId79"/>
    <p:sldId id="334" r:id="rId80"/>
    <p:sldId id="335" r:id="rId81"/>
    <p:sldId id="336" r:id="rId82"/>
    <p:sldId id="337" r:id="rId83"/>
    <p:sldId id="338" r:id="rId84"/>
    <p:sldId id="339" r:id="rId85"/>
    <p:sldId id="340" r:id="rId86"/>
    <p:sldId id="341" r:id="rId87"/>
    <p:sldId id="342" r:id="rId88"/>
    <p:sldId id="343" r:id="rId89"/>
    <p:sldId id="344" r:id="rId90"/>
    <p:sldId id="345" r:id="rId91"/>
    <p:sldId id="346" r:id="rId92"/>
    <p:sldId id="347" r:id="rId93"/>
    <p:sldId id="348" r:id="rId94"/>
    <p:sldId id="349" r:id="rId95"/>
    <p:sldId id="350" r:id="rId96"/>
    <p:sldId id="351" r:id="rId97"/>
    <p:sldId id="352" r:id="rId98"/>
    <p:sldId id="353" r:id="rId99"/>
    <p:sldId id="354" r:id="rId100"/>
    <p:sldId id="355" r:id="rId101"/>
    <p:sldId id="356" r:id="rId102"/>
    <p:sldId id="358" r:id="rId103"/>
    <p:sldId id="357" r:id="rId104"/>
    <p:sldId id="359" r:id="rId105"/>
    <p:sldId id="360" r:id="rId106"/>
    <p:sldId id="361" r:id="rId107"/>
    <p:sldId id="362" r:id="rId108"/>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99" autoAdjust="0"/>
    <p:restoredTop sz="94660"/>
  </p:normalViewPr>
  <p:slideViewPr>
    <p:cSldViewPr>
      <p:cViewPr varScale="1">
        <p:scale>
          <a:sx n="111" d="100"/>
          <a:sy n="111" d="100"/>
        </p:scale>
        <p:origin x="-1590"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notesMaster" Target="notesMasters/notesMaster1.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n-US"/>
          </a:p>
        </p:txBody>
      </p:sp>
      <p:sp>
        <p:nvSpPr>
          <p:cNvPr id="1331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endParaRPr lang="en-US"/>
          </a:p>
        </p:txBody>
      </p:sp>
      <p:sp>
        <p:nvSpPr>
          <p:cNvPr id="112644"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331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US"/>
          </a:p>
        </p:txBody>
      </p:sp>
      <p:sp>
        <p:nvSpPr>
          <p:cNvPr id="1331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1E022B65-C2E4-4E38-AE7A-747189949615}" type="slidenum">
              <a:rPr lang="en-US"/>
              <a:pPr>
                <a:defRPr/>
              </a:pPr>
              <a:t>‹#›</a:t>
            </a:fld>
            <a:endParaRPr lang="en-US"/>
          </a:p>
        </p:txBody>
      </p:sp>
    </p:spTree>
    <p:extLst>
      <p:ext uri="{BB962C8B-B14F-4D97-AF65-F5344CB8AC3E}">
        <p14:creationId xmlns:p14="http://schemas.microsoft.com/office/powerpoint/2010/main" val="29009176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976A49F9-531C-42F3-B411-4ABF39B0E5E5}" type="slidenum">
              <a:rPr lang="en-US" smtClean="0"/>
              <a:pPr/>
              <a:t>6</a:t>
            </a:fld>
            <a:endParaRPr lang="en-US" smtClean="0"/>
          </a:p>
        </p:txBody>
      </p:sp>
      <p:sp>
        <p:nvSpPr>
          <p:cNvPr id="113667" name="Rectangle 2"/>
          <p:cNvSpPr>
            <a:spLocks noRot="1" noChangeArrowheads="1" noTextEdit="1"/>
          </p:cNvSpPr>
          <p:nvPr>
            <p:ph type="sldImg"/>
          </p:nvPr>
        </p:nvSpPr>
        <p:spPr>
          <a:ln/>
        </p:spPr>
      </p:sp>
      <p:sp>
        <p:nvSpPr>
          <p:cNvPr id="1136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IBP is owned by Tyson Fresh Meats.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51501B82-B4F2-425A-AA46-E14B24FC9A7D}" type="slidenum">
              <a:rPr lang="en-US" smtClean="0"/>
              <a:pPr/>
              <a:t>9</a:t>
            </a:fld>
            <a:endParaRPr lang="en-US" smtClean="0"/>
          </a:p>
        </p:txBody>
      </p:sp>
      <p:sp>
        <p:nvSpPr>
          <p:cNvPr id="114691" name="Rectangle 2"/>
          <p:cNvSpPr>
            <a:spLocks noRot="1" noChangeArrowheads="1" noTextEdit="1"/>
          </p:cNvSpPr>
          <p:nvPr>
            <p:ph type="sldImg"/>
          </p:nvPr>
        </p:nvSpPr>
        <p:spPr>
          <a:ln/>
        </p:spPr>
      </p:sp>
      <p:sp>
        <p:nvSpPr>
          <p:cNvPr id="1146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McD used to cook ff in a tallow cottonseed oil mix up until 1990.</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sp>
        <p:nvSpPr>
          <p:cNvPr id="4" name="Line 7"/>
          <p:cNvSpPr>
            <a:spLocks noChangeShapeType="1"/>
          </p:cNvSpPr>
          <p:nvPr/>
        </p:nvSpPr>
        <p:spPr bwMode="auto">
          <a:xfrm>
            <a:off x="1905000" y="1219200"/>
            <a:ext cx="0" cy="2057400"/>
          </a:xfrm>
          <a:prstGeom prst="line">
            <a:avLst/>
          </a:prstGeom>
          <a:noFill/>
          <a:ln w="34925">
            <a:solidFill>
              <a:schemeClr val="tx2"/>
            </a:solidFill>
            <a:round/>
            <a:headEnd/>
            <a:tailEnd/>
          </a:ln>
          <a:effectLst/>
        </p:spPr>
        <p:txBody>
          <a:bodyPr/>
          <a:lstStyle/>
          <a:p>
            <a:pPr>
              <a:defRPr/>
            </a:pPr>
            <a:endParaRPr lang="en-US"/>
          </a:p>
        </p:txBody>
      </p:sp>
      <p:sp>
        <p:nvSpPr>
          <p:cNvPr id="5" name="Oval 8"/>
          <p:cNvSpPr>
            <a:spLocks noChangeArrowheads="1"/>
          </p:cNvSpPr>
          <p:nvPr/>
        </p:nvSpPr>
        <p:spPr bwMode="auto">
          <a:xfrm>
            <a:off x="163513" y="2103438"/>
            <a:ext cx="347662" cy="347662"/>
          </a:xfrm>
          <a:prstGeom prst="ellipse">
            <a:avLst/>
          </a:prstGeom>
          <a:solidFill>
            <a:schemeClr val="tx1"/>
          </a:solidFill>
          <a:ln w="9525">
            <a:noFill/>
            <a:round/>
            <a:headEnd/>
            <a:tailEnd/>
          </a:ln>
          <a:effectLst/>
        </p:spPr>
        <p:txBody>
          <a:bodyPr wrap="none" anchor="ctr"/>
          <a:lstStyle/>
          <a:p>
            <a:pPr algn="ctr" eaLnBrk="1" hangingPunct="1">
              <a:defRPr/>
            </a:pPr>
            <a:endParaRPr lang="en-US" sz="2400">
              <a:latin typeface="Times New Roman" pitchFamily="18" charset="0"/>
            </a:endParaRPr>
          </a:p>
        </p:txBody>
      </p:sp>
      <p:sp>
        <p:nvSpPr>
          <p:cNvPr id="6" name="Oval 9"/>
          <p:cNvSpPr>
            <a:spLocks noChangeArrowheads="1"/>
          </p:cNvSpPr>
          <p:nvPr/>
        </p:nvSpPr>
        <p:spPr bwMode="auto">
          <a:xfrm>
            <a:off x="739775" y="2105025"/>
            <a:ext cx="349250" cy="347663"/>
          </a:xfrm>
          <a:prstGeom prst="ellipse">
            <a:avLst/>
          </a:prstGeom>
          <a:solidFill>
            <a:schemeClr val="accent1"/>
          </a:solidFill>
          <a:ln w="9525">
            <a:noFill/>
            <a:round/>
            <a:headEnd/>
            <a:tailEnd/>
          </a:ln>
          <a:effectLst/>
        </p:spPr>
        <p:txBody>
          <a:bodyPr wrap="none" anchor="ctr"/>
          <a:lstStyle/>
          <a:p>
            <a:pPr algn="ctr" eaLnBrk="1" hangingPunct="1">
              <a:defRPr/>
            </a:pPr>
            <a:endParaRPr lang="en-US" sz="2400">
              <a:latin typeface="Times New Roman" pitchFamily="18" charset="0"/>
            </a:endParaRPr>
          </a:p>
        </p:txBody>
      </p:sp>
      <p:sp>
        <p:nvSpPr>
          <p:cNvPr id="7" name="Oval 10"/>
          <p:cNvSpPr>
            <a:spLocks noChangeArrowheads="1"/>
          </p:cNvSpPr>
          <p:nvPr/>
        </p:nvSpPr>
        <p:spPr bwMode="auto">
          <a:xfrm>
            <a:off x="1317625" y="2105025"/>
            <a:ext cx="347663" cy="347663"/>
          </a:xfrm>
          <a:prstGeom prst="ellipse">
            <a:avLst/>
          </a:prstGeom>
          <a:solidFill>
            <a:schemeClr val="accent2"/>
          </a:solidFill>
          <a:ln w="9525">
            <a:noFill/>
            <a:round/>
            <a:headEnd/>
            <a:tailEnd/>
          </a:ln>
          <a:effectLst/>
        </p:spPr>
        <p:txBody>
          <a:bodyPr wrap="none" anchor="ctr"/>
          <a:lstStyle/>
          <a:p>
            <a:pPr algn="ctr" eaLnBrk="1" hangingPunct="1">
              <a:defRPr/>
            </a:pPr>
            <a:endParaRPr lang="en-US" sz="2400">
              <a:latin typeface="Times New Roman" pitchFamily="18" charset="0"/>
            </a:endParaRPr>
          </a:p>
        </p:txBody>
      </p:sp>
      <p:sp>
        <p:nvSpPr>
          <p:cNvPr id="5122" name="Rectangle 2"/>
          <p:cNvSpPr>
            <a:spLocks noGrp="1" noChangeArrowheads="1"/>
          </p:cNvSpPr>
          <p:nvPr>
            <p:ph type="ctrTitle"/>
          </p:nvPr>
        </p:nvSpPr>
        <p:spPr>
          <a:xfrm>
            <a:off x="2133600" y="1371600"/>
            <a:ext cx="6477000" cy="1752600"/>
          </a:xfrm>
        </p:spPr>
        <p:txBody>
          <a:bodyPr/>
          <a:lstStyle>
            <a:lvl1pPr>
              <a:defRPr sz="5400"/>
            </a:lvl1pPr>
          </a:lstStyle>
          <a:p>
            <a:r>
              <a:rPr lang="en-US"/>
              <a:t>Click to edit Master title style</a:t>
            </a:r>
          </a:p>
        </p:txBody>
      </p:sp>
      <p:sp>
        <p:nvSpPr>
          <p:cNvPr id="5123" name="Rectangle 3"/>
          <p:cNvSpPr>
            <a:spLocks noGrp="1" noChangeArrowheads="1"/>
          </p:cNvSpPr>
          <p:nvPr>
            <p:ph type="subTitle" idx="1"/>
          </p:nvPr>
        </p:nvSpPr>
        <p:spPr>
          <a:xfrm>
            <a:off x="2133600" y="3733800"/>
            <a:ext cx="6477000" cy="1981200"/>
          </a:xfrm>
        </p:spPr>
        <p:txBody>
          <a:bodyPr/>
          <a:lstStyle>
            <a:lvl1pPr marL="0" indent="0">
              <a:buFont typeface="Wingdings" pitchFamily="2" charset="2"/>
              <a:buNone/>
              <a:defRPr/>
            </a:lvl1pPr>
          </a:lstStyle>
          <a:p>
            <a:r>
              <a:rPr lang="en-US"/>
              <a:t>Click to edit Master subtitle style</a:t>
            </a:r>
          </a:p>
        </p:txBody>
      </p:sp>
      <p:sp>
        <p:nvSpPr>
          <p:cNvPr id="8" name="Rectangle 4"/>
          <p:cNvSpPr>
            <a:spLocks noGrp="1" noChangeArrowheads="1"/>
          </p:cNvSpPr>
          <p:nvPr>
            <p:ph type="dt" sz="half" idx="10"/>
          </p:nvPr>
        </p:nvSpPr>
        <p:spPr>
          <a:xfrm>
            <a:off x="7086600" y="6248400"/>
            <a:ext cx="1524000" cy="457200"/>
          </a:xfrm>
        </p:spPr>
        <p:txBody>
          <a:bodyPr/>
          <a:lstStyle>
            <a:lvl1pPr>
              <a:defRPr/>
            </a:lvl1pPr>
          </a:lstStyle>
          <a:p>
            <a:pPr>
              <a:defRPr/>
            </a:pPr>
            <a:endParaRPr lang="en-US"/>
          </a:p>
        </p:txBody>
      </p:sp>
      <p:sp>
        <p:nvSpPr>
          <p:cNvPr id="9" name="Rectangle 5"/>
          <p:cNvSpPr>
            <a:spLocks noGrp="1" noChangeArrowheads="1"/>
          </p:cNvSpPr>
          <p:nvPr>
            <p:ph type="ftr" sz="quarter" idx="11"/>
          </p:nvPr>
        </p:nvSpPr>
        <p:spPr>
          <a:xfrm>
            <a:off x="3810000" y="6248400"/>
            <a:ext cx="2895600" cy="457200"/>
          </a:xfrm>
        </p:spPr>
        <p:txBody>
          <a:bodyPr/>
          <a:lstStyle>
            <a:lvl1pPr>
              <a:defRPr/>
            </a:lvl1pPr>
          </a:lstStyle>
          <a:p>
            <a:pPr>
              <a:defRPr/>
            </a:pPr>
            <a:endParaRPr lang="en-US"/>
          </a:p>
        </p:txBody>
      </p:sp>
      <p:sp>
        <p:nvSpPr>
          <p:cNvPr id="10" name="Rectangle 6"/>
          <p:cNvSpPr>
            <a:spLocks noGrp="1" noChangeArrowheads="1"/>
          </p:cNvSpPr>
          <p:nvPr>
            <p:ph type="sldNum" sz="quarter" idx="12"/>
          </p:nvPr>
        </p:nvSpPr>
        <p:spPr>
          <a:xfrm>
            <a:off x="2209800" y="6248400"/>
            <a:ext cx="1219200" cy="457200"/>
          </a:xfrm>
        </p:spPr>
        <p:txBody>
          <a:bodyPr/>
          <a:lstStyle>
            <a:lvl1pPr>
              <a:defRPr/>
            </a:lvl1pPr>
          </a:lstStyle>
          <a:p>
            <a:pPr>
              <a:defRPr/>
            </a:pPr>
            <a:fld id="{514457E6-3D18-46D2-B671-831D8E2A5B5C}" type="slidenum">
              <a:rPr lang="en-US"/>
              <a:pPr>
                <a:defRPr/>
              </a:pPr>
              <a:t>‹#›</a:t>
            </a:fld>
            <a:endParaRPr lang="en-US"/>
          </a:p>
        </p:txBody>
      </p:sp>
    </p:spTree>
    <p:extLst>
      <p:ext uri="{BB962C8B-B14F-4D97-AF65-F5344CB8AC3E}">
        <p14:creationId xmlns:p14="http://schemas.microsoft.com/office/powerpoint/2010/main" val="150400130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DB97EC0-F31F-4C16-828B-F72D22DFD9A2}" type="slidenum">
              <a:rPr lang="en-US"/>
              <a:pPr>
                <a:defRPr/>
              </a:pPr>
              <a:t>‹#›</a:t>
            </a:fld>
            <a:endParaRPr lang="en-US"/>
          </a:p>
        </p:txBody>
      </p:sp>
    </p:spTree>
    <p:extLst>
      <p:ext uri="{BB962C8B-B14F-4D97-AF65-F5344CB8AC3E}">
        <p14:creationId xmlns:p14="http://schemas.microsoft.com/office/powerpoint/2010/main" val="20704887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90500"/>
            <a:ext cx="1752600" cy="58293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24000" y="190500"/>
            <a:ext cx="5105400" cy="58293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7754FD2-1E51-42A9-82A7-7FB18E8FF84F}" type="slidenum">
              <a:rPr lang="en-US"/>
              <a:pPr>
                <a:defRPr/>
              </a:pPr>
              <a:t>‹#›</a:t>
            </a:fld>
            <a:endParaRPr lang="en-US"/>
          </a:p>
        </p:txBody>
      </p:sp>
    </p:spTree>
    <p:extLst>
      <p:ext uri="{BB962C8B-B14F-4D97-AF65-F5344CB8AC3E}">
        <p14:creationId xmlns:p14="http://schemas.microsoft.com/office/powerpoint/2010/main" val="24531600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524000" y="190500"/>
            <a:ext cx="7010400" cy="152717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1524000" y="1905000"/>
            <a:ext cx="7010400" cy="4114800"/>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79CA797-2DFD-411E-827C-64E0FE9F06FD}" type="slidenum">
              <a:rPr lang="en-US"/>
              <a:pPr>
                <a:defRPr/>
              </a:pPr>
              <a:t>‹#›</a:t>
            </a:fld>
            <a:endParaRPr lang="en-US"/>
          </a:p>
        </p:txBody>
      </p:sp>
    </p:spTree>
    <p:extLst>
      <p:ext uri="{BB962C8B-B14F-4D97-AF65-F5344CB8AC3E}">
        <p14:creationId xmlns:p14="http://schemas.microsoft.com/office/powerpoint/2010/main" val="22559592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25D7A16-24F2-4738-BF2C-ABB717D4B424}" type="slidenum">
              <a:rPr lang="en-US"/>
              <a:pPr>
                <a:defRPr/>
              </a:pPr>
              <a:t>‹#›</a:t>
            </a:fld>
            <a:endParaRPr lang="en-US"/>
          </a:p>
        </p:txBody>
      </p:sp>
    </p:spTree>
    <p:extLst>
      <p:ext uri="{BB962C8B-B14F-4D97-AF65-F5344CB8AC3E}">
        <p14:creationId xmlns:p14="http://schemas.microsoft.com/office/powerpoint/2010/main" val="10331411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D588042-7E52-40D7-BC80-1B314F69F105}" type="slidenum">
              <a:rPr lang="en-US"/>
              <a:pPr>
                <a:defRPr/>
              </a:pPr>
              <a:t>‹#›</a:t>
            </a:fld>
            <a:endParaRPr lang="en-US"/>
          </a:p>
        </p:txBody>
      </p:sp>
    </p:spTree>
    <p:extLst>
      <p:ext uri="{BB962C8B-B14F-4D97-AF65-F5344CB8AC3E}">
        <p14:creationId xmlns:p14="http://schemas.microsoft.com/office/powerpoint/2010/main" val="24706064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524000" y="1905000"/>
            <a:ext cx="3429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05400" y="1905000"/>
            <a:ext cx="3429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B024CD5-E93B-4844-960C-A7D4C99BAB29}" type="slidenum">
              <a:rPr lang="en-US"/>
              <a:pPr>
                <a:defRPr/>
              </a:pPr>
              <a:t>‹#›</a:t>
            </a:fld>
            <a:endParaRPr lang="en-US"/>
          </a:p>
        </p:txBody>
      </p:sp>
    </p:spTree>
    <p:extLst>
      <p:ext uri="{BB962C8B-B14F-4D97-AF65-F5344CB8AC3E}">
        <p14:creationId xmlns:p14="http://schemas.microsoft.com/office/powerpoint/2010/main" val="11912229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E496DC77-8541-49D3-A019-4E47229F3ED9}" type="slidenum">
              <a:rPr lang="en-US"/>
              <a:pPr>
                <a:defRPr/>
              </a:pPr>
              <a:t>‹#›</a:t>
            </a:fld>
            <a:endParaRPr lang="en-US"/>
          </a:p>
        </p:txBody>
      </p:sp>
    </p:spTree>
    <p:extLst>
      <p:ext uri="{BB962C8B-B14F-4D97-AF65-F5344CB8AC3E}">
        <p14:creationId xmlns:p14="http://schemas.microsoft.com/office/powerpoint/2010/main" val="28213539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6383EB5-63EC-47E8-B0B5-EE8C75DD7859}" type="slidenum">
              <a:rPr lang="en-US"/>
              <a:pPr>
                <a:defRPr/>
              </a:pPr>
              <a:t>‹#›</a:t>
            </a:fld>
            <a:endParaRPr lang="en-US"/>
          </a:p>
        </p:txBody>
      </p:sp>
    </p:spTree>
    <p:extLst>
      <p:ext uri="{BB962C8B-B14F-4D97-AF65-F5344CB8AC3E}">
        <p14:creationId xmlns:p14="http://schemas.microsoft.com/office/powerpoint/2010/main" val="32914813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E47D2FCE-4DFC-46A6-9F1A-DEC374C790C0}" type="slidenum">
              <a:rPr lang="en-US"/>
              <a:pPr>
                <a:defRPr/>
              </a:pPr>
              <a:t>‹#›</a:t>
            </a:fld>
            <a:endParaRPr lang="en-US"/>
          </a:p>
        </p:txBody>
      </p:sp>
    </p:spTree>
    <p:extLst>
      <p:ext uri="{BB962C8B-B14F-4D97-AF65-F5344CB8AC3E}">
        <p14:creationId xmlns:p14="http://schemas.microsoft.com/office/powerpoint/2010/main" val="10561519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E1AFEE3-403A-4857-9593-A0B3EB008F8A}" type="slidenum">
              <a:rPr lang="en-US"/>
              <a:pPr>
                <a:defRPr/>
              </a:pPr>
              <a:t>‹#›</a:t>
            </a:fld>
            <a:endParaRPr lang="en-US"/>
          </a:p>
        </p:txBody>
      </p:sp>
    </p:spTree>
    <p:extLst>
      <p:ext uri="{BB962C8B-B14F-4D97-AF65-F5344CB8AC3E}">
        <p14:creationId xmlns:p14="http://schemas.microsoft.com/office/powerpoint/2010/main" val="30128502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748FAA2-5577-4B56-9139-DB0909BF3B05}" type="slidenum">
              <a:rPr lang="en-US"/>
              <a:pPr>
                <a:defRPr/>
              </a:pPr>
              <a:t>‹#›</a:t>
            </a:fld>
            <a:endParaRPr lang="en-US"/>
          </a:p>
        </p:txBody>
      </p:sp>
    </p:spTree>
    <p:extLst>
      <p:ext uri="{BB962C8B-B14F-4D97-AF65-F5344CB8AC3E}">
        <p14:creationId xmlns:p14="http://schemas.microsoft.com/office/powerpoint/2010/main" val="22042071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1524000" y="190500"/>
            <a:ext cx="7010400" cy="152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9" name="Rectangle 3"/>
          <p:cNvSpPr>
            <a:spLocks noGrp="1" noChangeArrowheads="1"/>
          </p:cNvSpPr>
          <p:nvPr>
            <p:ph type="body" idx="1"/>
          </p:nvPr>
        </p:nvSpPr>
        <p:spPr bwMode="auto">
          <a:xfrm>
            <a:off x="1524000" y="1905000"/>
            <a:ext cx="7010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0" name="Rectangle 4"/>
          <p:cNvSpPr>
            <a:spLocks noGrp="1" noChangeArrowheads="1"/>
          </p:cNvSpPr>
          <p:nvPr>
            <p:ph type="dt" sz="half" idx="2"/>
          </p:nvPr>
        </p:nvSpPr>
        <p:spPr bwMode="auto">
          <a:xfrm>
            <a:off x="66294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lvl1pPr>
          </a:lstStyle>
          <a:p>
            <a:pPr>
              <a:defRPr/>
            </a:pPr>
            <a:endParaRPr lang="en-US"/>
          </a:p>
        </p:txBody>
      </p:sp>
      <p:sp>
        <p:nvSpPr>
          <p:cNvPr id="4101" name="Rectangle 5"/>
          <p:cNvSpPr>
            <a:spLocks noGrp="1" noChangeArrowheads="1"/>
          </p:cNvSpPr>
          <p:nvPr>
            <p:ph type="ftr" sz="quarter" idx="3"/>
          </p:nvPr>
        </p:nvSpPr>
        <p:spPr bwMode="auto">
          <a:xfrm>
            <a:off x="32766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lvl1pPr>
          </a:lstStyle>
          <a:p>
            <a:pPr>
              <a:defRPr/>
            </a:pPr>
            <a:endParaRPr lang="en-US"/>
          </a:p>
        </p:txBody>
      </p:sp>
      <p:sp>
        <p:nvSpPr>
          <p:cNvPr id="4102" name="Rectangle 6"/>
          <p:cNvSpPr>
            <a:spLocks noGrp="1" noChangeArrowheads="1"/>
          </p:cNvSpPr>
          <p:nvPr>
            <p:ph type="sldNum" sz="quarter" idx="4"/>
          </p:nvPr>
        </p:nvSpPr>
        <p:spPr bwMode="auto">
          <a:xfrm>
            <a:off x="1524000" y="6248400"/>
            <a:ext cx="1295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fld id="{6A836563-B4E2-4B63-9F28-4FE979E9AA07}" type="slidenum">
              <a:rPr lang="en-US"/>
              <a:pPr>
                <a:defRPr/>
              </a:pPr>
              <a:t>‹#›</a:t>
            </a:fld>
            <a:endParaRPr lang="en-US"/>
          </a:p>
        </p:txBody>
      </p:sp>
      <p:sp>
        <p:nvSpPr>
          <p:cNvPr id="4103" name="Line 7"/>
          <p:cNvSpPr>
            <a:spLocks noChangeShapeType="1"/>
          </p:cNvSpPr>
          <p:nvPr/>
        </p:nvSpPr>
        <p:spPr bwMode="auto">
          <a:xfrm flipV="1">
            <a:off x="1371600" y="304800"/>
            <a:ext cx="0" cy="1295400"/>
          </a:xfrm>
          <a:prstGeom prst="line">
            <a:avLst/>
          </a:prstGeom>
          <a:noFill/>
          <a:ln w="38100">
            <a:solidFill>
              <a:schemeClr val="tx2"/>
            </a:solidFill>
            <a:round/>
            <a:headEnd/>
            <a:tailEnd/>
          </a:ln>
          <a:effectLst/>
        </p:spPr>
        <p:txBody>
          <a:bodyPr/>
          <a:lstStyle/>
          <a:p>
            <a:pPr>
              <a:defRPr/>
            </a:pPr>
            <a:endParaRPr lang="en-US"/>
          </a:p>
        </p:txBody>
      </p:sp>
      <p:sp>
        <p:nvSpPr>
          <p:cNvPr id="4104" name="Oval 8"/>
          <p:cNvSpPr>
            <a:spLocks noChangeArrowheads="1"/>
          </p:cNvSpPr>
          <p:nvPr/>
        </p:nvSpPr>
        <p:spPr bwMode="auto">
          <a:xfrm>
            <a:off x="152400" y="838200"/>
            <a:ext cx="228600" cy="228600"/>
          </a:xfrm>
          <a:prstGeom prst="ellipse">
            <a:avLst/>
          </a:prstGeom>
          <a:solidFill>
            <a:schemeClr val="tx1"/>
          </a:solidFill>
          <a:ln w="9525">
            <a:noFill/>
            <a:round/>
            <a:headEnd/>
            <a:tailEnd/>
          </a:ln>
          <a:effectLst/>
        </p:spPr>
        <p:txBody>
          <a:bodyPr wrap="none" anchor="ctr"/>
          <a:lstStyle/>
          <a:p>
            <a:pPr algn="ctr" eaLnBrk="1" hangingPunct="1">
              <a:defRPr/>
            </a:pPr>
            <a:endParaRPr lang="en-US" sz="2400">
              <a:latin typeface="Times New Roman" pitchFamily="18" charset="0"/>
            </a:endParaRPr>
          </a:p>
        </p:txBody>
      </p:sp>
      <p:sp>
        <p:nvSpPr>
          <p:cNvPr id="4105" name="Oval 9"/>
          <p:cNvSpPr>
            <a:spLocks noChangeArrowheads="1"/>
          </p:cNvSpPr>
          <p:nvPr/>
        </p:nvSpPr>
        <p:spPr bwMode="auto">
          <a:xfrm>
            <a:off x="539750" y="838200"/>
            <a:ext cx="228600" cy="228600"/>
          </a:xfrm>
          <a:prstGeom prst="ellipse">
            <a:avLst/>
          </a:prstGeom>
          <a:solidFill>
            <a:schemeClr val="accent1"/>
          </a:solidFill>
          <a:ln w="9525">
            <a:noFill/>
            <a:round/>
            <a:headEnd/>
            <a:tailEnd/>
          </a:ln>
          <a:effectLst/>
        </p:spPr>
        <p:txBody>
          <a:bodyPr wrap="none" anchor="ctr"/>
          <a:lstStyle/>
          <a:p>
            <a:pPr algn="ctr" eaLnBrk="1" hangingPunct="1">
              <a:defRPr/>
            </a:pPr>
            <a:endParaRPr lang="en-US" sz="2400">
              <a:latin typeface="Times New Roman" pitchFamily="18" charset="0"/>
            </a:endParaRPr>
          </a:p>
        </p:txBody>
      </p:sp>
      <p:sp>
        <p:nvSpPr>
          <p:cNvPr id="4106" name="Oval 10"/>
          <p:cNvSpPr>
            <a:spLocks noChangeArrowheads="1"/>
          </p:cNvSpPr>
          <p:nvPr/>
        </p:nvSpPr>
        <p:spPr bwMode="auto">
          <a:xfrm>
            <a:off x="927100" y="838200"/>
            <a:ext cx="228600" cy="228600"/>
          </a:xfrm>
          <a:prstGeom prst="ellipse">
            <a:avLst/>
          </a:prstGeom>
          <a:solidFill>
            <a:schemeClr val="accent2"/>
          </a:solidFill>
          <a:ln w="9525">
            <a:noFill/>
            <a:round/>
            <a:headEnd/>
            <a:tailEnd/>
          </a:ln>
          <a:effectLst/>
        </p:spPr>
        <p:txBody>
          <a:bodyPr wrap="none" anchor="ctr"/>
          <a:lstStyle/>
          <a:p>
            <a:pPr algn="ctr" eaLnBrk="1" hangingPunct="1">
              <a:defRPr/>
            </a:pPr>
            <a:endParaRPr lang="en-US" sz="2400">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3700" r:id="rId1"/>
    <p:sldLayoutId id="2147483699" r:id="rId2"/>
    <p:sldLayoutId id="2147483698" r:id="rId3"/>
    <p:sldLayoutId id="2147483697" r:id="rId4"/>
    <p:sldLayoutId id="2147483696" r:id="rId5"/>
    <p:sldLayoutId id="2147483695" r:id="rId6"/>
    <p:sldLayoutId id="2147483694" r:id="rId7"/>
    <p:sldLayoutId id="2147483693" r:id="rId8"/>
    <p:sldLayoutId id="2147483692" r:id="rId9"/>
    <p:sldLayoutId id="2147483691" r:id="rId10"/>
    <p:sldLayoutId id="2147483690" r:id="rId11"/>
    <p:sldLayoutId id="2147483689" r:id="rId12"/>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p:cTn id="7" dur="500" fill="hold"/>
                                        <p:tgtEl>
                                          <p:spTgt spid="4098"/>
                                        </p:tgtEl>
                                        <p:attrNameLst>
                                          <p:attrName>ppt_w</p:attrName>
                                        </p:attrNameLst>
                                      </p:cBhvr>
                                      <p:tavLst>
                                        <p:tav tm="0">
                                          <p:val>
                                            <p:fltVal val="0"/>
                                          </p:val>
                                        </p:tav>
                                        <p:tav tm="100000">
                                          <p:val>
                                            <p:strVal val="#ppt_w"/>
                                          </p:val>
                                        </p:tav>
                                      </p:tavLst>
                                    </p:anim>
                                    <p:anim calcmode="lin" valueType="num">
                                      <p:cBhvr>
                                        <p:cTn id="8" dur="500" fill="hold"/>
                                        <p:tgtEl>
                                          <p:spTgt spid="4098"/>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4099">
                                            <p:txEl>
                                              <p:pRg st="0" end="0"/>
                                            </p:txEl>
                                          </p:spTgt>
                                        </p:tgtEl>
                                        <p:attrNameLst>
                                          <p:attrName>style.visibility</p:attrName>
                                        </p:attrNameLst>
                                      </p:cBhvr>
                                      <p:to>
                                        <p:strVal val="visible"/>
                                      </p:to>
                                    </p:set>
                                    <p:anim calcmode="lin" valueType="num">
                                      <p:cBhvr>
                                        <p:cTn id="13" dur="500" fill="hold"/>
                                        <p:tgtEl>
                                          <p:spTgt spid="4099">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4099">
                                            <p:txEl>
                                              <p:pRg st="0" end="0"/>
                                            </p:txEl>
                                          </p:spTgt>
                                        </p:tgtEl>
                                        <p:attrNameLst>
                                          <p:attrName>ppt_h</p:attrName>
                                        </p:attrNameLst>
                                      </p:cBhvr>
                                      <p:tavLst>
                                        <p:tav tm="0">
                                          <p:val>
                                            <p:fltVal val="0"/>
                                          </p:val>
                                        </p:tav>
                                        <p:tav tm="100000">
                                          <p:val>
                                            <p:strVal val="#ppt_h"/>
                                          </p:val>
                                        </p:tav>
                                      </p:tavLst>
                                    </p:anim>
                                  </p:childTnLst>
                                </p:cTn>
                              </p:par>
                              <p:par>
                                <p:cTn id="15" presetID="23" presetClass="entr" presetSubtype="16" fill="hold" grpId="0" nodeType="withEffect">
                                  <p:stCondLst>
                                    <p:cond delay="0"/>
                                  </p:stCondLst>
                                  <p:childTnLst>
                                    <p:set>
                                      <p:cBhvr>
                                        <p:cTn id="16" dur="1" fill="hold">
                                          <p:stCondLst>
                                            <p:cond delay="0"/>
                                          </p:stCondLst>
                                        </p:cTn>
                                        <p:tgtEl>
                                          <p:spTgt spid="4099">
                                            <p:txEl>
                                              <p:pRg st="1" end="1"/>
                                            </p:txEl>
                                          </p:spTgt>
                                        </p:tgtEl>
                                        <p:attrNameLst>
                                          <p:attrName>style.visibility</p:attrName>
                                        </p:attrNameLst>
                                      </p:cBhvr>
                                      <p:to>
                                        <p:strVal val="visible"/>
                                      </p:to>
                                    </p:set>
                                    <p:anim calcmode="lin" valueType="num">
                                      <p:cBhvr>
                                        <p:cTn id="17" dur="500" fill="hold"/>
                                        <p:tgtEl>
                                          <p:spTgt spid="4099">
                                            <p:txEl>
                                              <p:pRg st="1" end="1"/>
                                            </p:txEl>
                                          </p:spTgt>
                                        </p:tgtEl>
                                        <p:attrNameLst>
                                          <p:attrName>ppt_w</p:attrName>
                                        </p:attrNameLst>
                                      </p:cBhvr>
                                      <p:tavLst>
                                        <p:tav tm="0">
                                          <p:val>
                                            <p:fltVal val="0"/>
                                          </p:val>
                                        </p:tav>
                                        <p:tav tm="100000">
                                          <p:val>
                                            <p:strVal val="#ppt_w"/>
                                          </p:val>
                                        </p:tav>
                                      </p:tavLst>
                                    </p:anim>
                                    <p:anim calcmode="lin" valueType="num">
                                      <p:cBhvr>
                                        <p:cTn id="18" dur="500" fill="hold"/>
                                        <p:tgtEl>
                                          <p:spTgt spid="4099">
                                            <p:txEl>
                                              <p:pRg st="1" end="1"/>
                                            </p:txEl>
                                          </p:spTgt>
                                        </p:tgtEl>
                                        <p:attrNameLst>
                                          <p:attrName>ppt_h</p:attrName>
                                        </p:attrNameLst>
                                      </p:cBhvr>
                                      <p:tavLst>
                                        <p:tav tm="0">
                                          <p:val>
                                            <p:fltVal val="0"/>
                                          </p:val>
                                        </p:tav>
                                        <p:tav tm="100000">
                                          <p:val>
                                            <p:strVal val="#ppt_h"/>
                                          </p:val>
                                        </p:tav>
                                      </p:tavLst>
                                    </p:anim>
                                  </p:childTnLst>
                                </p:cTn>
                              </p:par>
                              <p:par>
                                <p:cTn id="19" presetID="23" presetClass="entr" presetSubtype="16" fill="hold" grpId="0" nodeType="withEffect">
                                  <p:stCondLst>
                                    <p:cond delay="0"/>
                                  </p:stCondLst>
                                  <p:childTnLst>
                                    <p:set>
                                      <p:cBhvr>
                                        <p:cTn id="20" dur="1" fill="hold">
                                          <p:stCondLst>
                                            <p:cond delay="0"/>
                                          </p:stCondLst>
                                        </p:cTn>
                                        <p:tgtEl>
                                          <p:spTgt spid="4099">
                                            <p:txEl>
                                              <p:pRg st="2" end="2"/>
                                            </p:txEl>
                                          </p:spTgt>
                                        </p:tgtEl>
                                        <p:attrNameLst>
                                          <p:attrName>style.visibility</p:attrName>
                                        </p:attrNameLst>
                                      </p:cBhvr>
                                      <p:to>
                                        <p:strVal val="visible"/>
                                      </p:to>
                                    </p:set>
                                    <p:anim calcmode="lin" valueType="num">
                                      <p:cBhvr>
                                        <p:cTn id="21" dur="500" fill="hold"/>
                                        <p:tgtEl>
                                          <p:spTgt spid="4099">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4099">
                                            <p:txEl>
                                              <p:pRg st="2" end="2"/>
                                            </p:txEl>
                                          </p:spTgt>
                                        </p:tgtEl>
                                        <p:attrNameLst>
                                          <p:attrName>ppt_h</p:attrName>
                                        </p:attrNameLst>
                                      </p:cBhvr>
                                      <p:tavLst>
                                        <p:tav tm="0">
                                          <p:val>
                                            <p:fltVal val="0"/>
                                          </p:val>
                                        </p:tav>
                                        <p:tav tm="100000">
                                          <p:val>
                                            <p:strVal val="#ppt_h"/>
                                          </p:val>
                                        </p:tav>
                                      </p:tavLst>
                                    </p:anim>
                                  </p:childTnLst>
                                </p:cTn>
                              </p:par>
                              <p:par>
                                <p:cTn id="23" presetID="23" presetClass="entr" presetSubtype="16" fill="hold" grpId="0" nodeType="withEffect">
                                  <p:stCondLst>
                                    <p:cond delay="0"/>
                                  </p:stCondLst>
                                  <p:childTnLst>
                                    <p:set>
                                      <p:cBhvr>
                                        <p:cTn id="24" dur="1" fill="hold">
                                          <p:stCondLst>
                                            <p:cond delay="0"/>
                                          </p:stCondLst>
                                        </p:cTn>
                                        <p:tgtEl>
                                          <p:spTgt spid="4099">
                                            <p:txEl>
                                              <p:pRg st="3" end="3"/>
                                            </p:txEl>
                                          </p:spTgt>
                                        </p:tgtEl>
                                        <p:attrNameLst>
                                          <p:attrName>style.visibility</p:attrName>
                                        </p:attrNameLst>
                                      </p:cBhvr>
                                      <p:to>
                                        <p:strVal val="visible"/>
                                      </p:to>
                                    </p:set>
                                    <p:anim calcmode="lin" valueType="num">
                                      <p:cBhvr>
                                        <p:cTn id="25" dur="500" fill="hold"/>
                                        <p:tgtEl>
                                          <p:spTgt spid="4099">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4099">
                                            <p:txEl>
                                              <p:pRg st="3" end="3"/>
                                            </p:txEl>
                                          </p:spTgt>
                                        </p:tgtEl>
                                        <p:attrNameLst>
                                          <p:attrName>ppt_h</p:attrName>
                                        </p:attrNameLst>
                                      </p:cBhvr>
                                      <p:tavLst>
                                        <p:tav tm="0">
                                          <p:val>
                                            <p:fltVal val="0"/>
                                          </p:val>
                                        </p:tav>
                                        <p:tav tm="100000">
                                          <p:val>
                                            <p:strVal val="#ppt_h"/>
                                          </p:val>
                                        </p:tav>
                                      </p:tavLst>
                                    </p:anim>
                                  </p:childTnLst>
                                </p:cTn>
                              </p:par>
                              <p:par>
                                <p:cTn id="27" presetID="23" presetClass="entr" presetSubtype="16" fill="hold" grpId="0" nodeType="withEffect">
                                  <p:stCondLst>
                                    <p:cond delay="0"/>
                                  </p:stCondLst>
                                  <p:childTnLst>
                                    <p:set>
                                      <p:cBhvr>
                                        <p:cTn id="28" dur="1" fill="hold">
                                          <p:stCondLst>
                                            <p:cond delay="0"/>
                                          </p:stCondLst>
                                        </p:cTn>
                                        <p:tgtEl>
                                          <p:spTgt spid="4099">
                                            <p:txEl>
                                              <p:pRg st="4" end="4"/>
                                            </p:txEl>
                                          </p:spTgt>
                                        </p:tgtEl>
                                        <p:attrNameLst>
                                          <p:attrName>style.visibility</p:attrName>
                                        </p:attrNameLst>
                                      </p:cBhvr>
                                      <p:to>
                                        <p:strVal val="visible"/>
                                      </p:to>
                                    </p:set>
                                    <p:anim calcmode="lin" valueType="num">
                                      <p:cBhvr>
                                        <p:cTn id="29" dur="500" fill="hold"/>
                                        <p:tgtEl>
                                          <p:spTgt spid="4099">
                                            <p:txEl>
                                              <p:pRg st="4" end="4"/>
                                            </p:txEl>
                                          </p:spTgt>
                                        </p:tgtEl>
                                        <p:attrNameLst>
                                          <p:attrName>ppt_w</p:attrName>
                                        </p:attrNameLst>
                                      </p:cBhvr>
                                      <p:tavLst>
                                        <p:tav tm="0">
                                          <p:val>
                                            <p:fltVal val="0"/>
                                          </p:val>
                                        </p:tav>
                                        <p:tav tm="100000">
                                          <p:val>
                                            <p:strVal val="#ppt_w"/>
                                          </p:val>
                                        </p:tav>
                                      </p:tavLst>
                                    </p:anim>
                                    <p:anim calcmode="lin" valueType="num">
                                      <p:cBhvr>
                                        <p:cTn id="30" dur="500" fill="hold"/>
                                        <p:tgtEl>
                                          <p:spTgt spid="4099">
                                            <p:txEl>
                                              <p:pRg st="4" end="4"/>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P spid="4099" grpId="0" build="p">
        <p:tmplLst>
          <p:tmpl lvl="1">
            <p:tnLst>
              <p:par>
                <p:cTn presetID="23" presetClass="entr" presetSubtype="16" fill="hold" nodeType="clickEffect">
                  <p:stCondLst>
                    <p:cond delay="0"/>
                  </p:stCondLst>
                  <p:childTnLst>
                    <p:set>
                      <p:cBhvr>
                        <p:cTn dur="1" fill="hold">
                          <p:stCondLst>
                            <p:cond delay="0"/>
                          </p:stCondLst>
                        </p:cTn>
                        <p:tgtEl>
                          <p:spTgt spid="4099"/>
                        </p:tgtEl>
                        <p:attrNameLst>
                          <p:attrName>style.visibility</p:attrName>
                        </p:attrNameLst>
                      </p:cBhvr>
                      <p:to>
                        <p:strVal val="visible"/>
                      </p:to>
                    </p:set>
                    <p:anim calcmode="lin" valueType="num">
                      <p:cBhvr>
                        <p:cTn dur="500" fill="hold"/>
                        <p:tgtEl>
                          <p:spTgt spid="4099"/>
                        </p:tgtEl>
                        <p:attrNameLst>
                          <p:attrName>ppt_w</p:attrName>
                        </p:attrNameLst>
                      </p:cBhvr>
                      <p:tavLst>
                        <p:tav tm="0">
                          <p:val>
                            <p:fltVal val="0"/>
                          </p:val>
                        </p:tav>
                        <p:tav tm="100000">
                          <p:val>
                            <p:strVal val="#ppt_w"/>
                          </p:val>
                        </p:tav>
                      </p:tavLst>
                    </p:anim>
                    <p:anim calcmode="lin" valueType="num">
                      <p:cBhvr>
                        <p:cTn dur="500" fill="hold"/>
                        <p:tgtEl>
                          <p:spTgt spid="4099"/>
                        </p:tgtEl>
                        <p:attrNameLst>
                          <p:attrName>ppt_h</p:attrName>
                        </p:attrNameLst>
                      </p:cBhvr>
                      <p:tavLst>
                        <p:tav tm="0">
                          <p:val>
                            <p:fltVal val="0"/>
                          </p:val>
                        </p:tav>
                        <p:tav tm="100000">
                          <p:val>
                            <p:strVal val="#ppt_h"/>
                          </p:val>
                        </p:tav>
                      </p:tavLst>
                    </p:anim>
                  </p:childTnLst>
                </p:cTn>
              </p:par>
            </p:tnLst>
          </p:tmpl>
          <p:tmpl lvl="2">
            <p:tnLst>
              <p:par>
                <p:cTn presetID="23" presetClass="entr" presetSubtype="16" fill="hold" nodeType="withEffect">
                  <p:stCondLst>
                    <p:cond delay="0"/>
                  </p:stCondLst>
                  <p:childTnLst>
                    <p:set>
                      <p:cBhvr>
                        <p:cTn dur="1" fill="hold">
                          <p:stCondLst>
                            <p:cond delay="0"/>
                          </p:stCondLst>
                        </p:cTn>
                        <p:tgtEl>
                          <p:spTgt spid="4099"/>
                        </p:tgtEl>
                        <p:attrNameLst>
                          <p:attrName>style.visibility</p:attrName>
                        </p:attrNameLst>
                      </p:cBhvr>
                      <p:to>
                        <p:strVal val="visible"/>
                      </p:to>
                    </p:set>
                    <p:anim calcmode="lin" valueType="num">
                      <p:cBhvr>
                        <p:cTn dur="500" fill="hold"/>
                        <p:tgtEl>
                          <p:spTgt spid="4099"/>
                        </p:tgtEl>
                        <p:attrNameLst>
                          <p:attrName>ppt_w</p:attrName>
                        </p:attrNameLst>
                      </p:cBhvr>
                      <p:tavLst>
                        <p:tav tm="0">
                          <p:val>
                            <p:fltVal val="0"/>
                          </p:val>
                        </p:tav>
                        <p:tav tm="100000">
                          <p:val>
                            <p:strVal val="#ppt_w"/>
                          </p:val>
                        </p:tav>
                      </p:tavLst>
                    </p:anim>
                    <p:anim calcmode="lin" valueType="num">
                      <p:cBhvr>
                        <p:cTn dur="500" fill="hold"/>
                        <p:tgtEl>
                          <p:spTgt spid="4099"/>
                        </p:tgtEl>
                        <p:attrNameLst>
                          <p:attrName>ppt_h</p:attrName>
                        </p:attrNameLst>
                      </p:cBhvr>
                      <p:tavLst>
                        <p:tav tm="0">
                          <p:val>
                            <p:fltVal val="0"/>
                          </p:val>
                        </p:tav>
                        <p:tav tm="100000">
                          <p:val>
                            <p:strVal val="#ppt_h"/>
                          </p:val>
                        </p:tav>
                      </p:tavLst>
                    </p:anim>
                  </p:childTnLst>
                </p:cTn>
              </p:par>
            </p:tnLst>
          </p:tmpl>
          <p:tmpl lvl="3">
            <p:tnLst>
              <p:par>
                <p:cTn presetID="23" presetClass="entr" presetSubtype="16" fill="hold" nodeType="withEffect">
                  <p:stCondLst>
                    <p:cond delay="0"/>
                  </p:stCondLst>
                  <p:childTnLst>
                    <p:set>
                      <p:cBhvr>
                        <p:cTn dur="1" fill="hold">
                          <p:stCondLst>
                            <p:cond delay="0"/>
                          </p:stCondLst>
                        </p:cTn>
                        <p:tgtEl>
                          <p:spTgt spid="4099"/>
                        </p:tgtEl>
                        <p:attrNameLst>
                          <p:attrName>style.visibility</p:attrName>
                        </p:attrNameLst>
                      </p:cBhvr>
                      <p:to>
                        <p:strVal val="visible"/>
                      </p:to>
                    </p:set>
                    <p:anim calcmode="lin" valueType="num">
                      <p:cBhvr>
                        <p:cTn dur="500" fill="hold"/>
                        <p:tgtEl>
                          <p:spTgt spid="4099"/>
                        </p:tgtEl>
                        <p:attrNameLst>
                          <p:attrName>ppt_w</p:attrName>
                        </p:attrNameLst>
                      </p:cBhvr>
                      <p:tavLst>
                        <p:tav tm="0">
                          <p:val>
                            <p:fltVal val="0"/>
                          </p:val>
                        </p:tav>
                        <p:tav tm="100000">
                          <p:val>
                            <p:strVal val="#ppt_w"/>
                          </p:val>
                        </p:tav>
                      </p:tavLst>
                    </p:anim>
                    <p:anim calcmode="lin" valueType="num">
                      <p:cBhvr>
                        <p:cTn dur="500" fill="hold"/>
                        <p:tgtEl>
                          <p:spTgt spid="4099"/>
                        </p:tgtEl>
                        <p:attrNameLst>
                          <p:attrName>ppt_h</p:attrName>
                        </p:attrNameLst>
                      </p:cBhvr>
                      <p:tavLst>
                        <p:tav tm="0">
                          <p:val>
                            <p:fltVal val="0"/>
                          </p:val>
                        </p:tav>
                        <p:tav tm="100000">
                          <p:val>
                            <p:strVal val="#ppt_h"/>
                          </p:val>
                        </p:tav>
                      </p:tavLst>
                    </p:anim>
                  </p:childTnLst>
                </p:cTn>
              </p:par>
            </p:tnLst>
          </p:tmpl>
          <p:tmpl lvl="4">
            <p:tnLst>
              <p:par>
                <p:cTn presetID="23" presetClass="entr" presetSubtype="16" fill="hold" nodeType="withEffect">
                  <p:stCondLst>
                    <p:cond delay="0"/>
                  </p:stCondLst>
                  <p:childTnLst>
                    <p:set>
                      <p:cBhvr>
                        <p:cTn dur="1" fill="hold">
                          <p:stCondLst>
                            <p:cond delay="0"/>
                          </p:stCondLst>
                        </p:cTn>
                        <p:tgtEl>
                          <p:spTgt spid="4099"/>
                        </p:tgtEl>
                        <p:attrNameLst>
                          <p:attrName>style.visibility</p:attrName>
                        </p:attrNameLst>
                      </p:cBhvr>
                      <p:to>
                        <p:strVal val="visible"/>
                      </p:to>
                    </p:set>
                    <p:anim calcmode="lin" valueType="num">
                      <p:cBhvr>
                        <p:cTn dur="500" fill="hold"/>
                        <p:tgtEl>
                          <p:spTgt spid="4099"/>
                        </p:tgtEl>
                        <p:attrNameLst>
                          <p:attrName>ppt_w</p:attrName>
                        </p:attrNameLst>
                      </p:cBhvr>
                      <p:tavLst>
                        <p:tav tm="0">
                          <p:val>
                            <p:fltVal val="0"/>
                          </p:val>
                        </p:tav>
                        <p:tav tm="100000">
                          <p:val>
                            <p:strVal val="#ppt_w"/>
                          </p:val>
                        </p:tav>
                      </p:tavLst>
                    </p:anim>
                    <p:anim calcmode="lin" valueType="num">
                      <p:cBhvr>
                        <p:cTn dur="500" fill="hold"/>
                        <p:tgtEl>
                          <p:spTgt spid="4099"/>
                        </p:tgtEl>
                        <p:attrNameLst>
                          <p:attrName>ppt_h</p:attrName>
                        </p:attrNameLst>
                      </p:cBhvr>
                      <p:tavLst>
                        <p:tav tm="0">
                          <p:val>
                            <p:fltVal val="0"/>
                          </p:val>
                        </p:tav>
                        <p:tav tm="100000">
                          <p:val>
                            <p:strVal val="#ppt_h"/>
                          </p:val>
                        </p:tav>
                      </p:tavLst>
                    </p:anim>
                  </p:childTnLst>
                </p:cTn>
              </p:par>
            </p:tnLst>
          </p:tmpl>
          <p:tmpl lvl="5">
            <p:tnLst>
              <p:par>
                <p:cTn presetID="23" presetClass="entr" presetSubtype="16" fill="hold" nodeType="withEffect">
                  <p:stCondLst>
                    <p:cond delay="0"/>
                  </p:stCondLst>
                  <p:childTnLst>
                    <p:set>
                      <p:cBhvr>
                        <p:cTn dur="1" fill="hold">
                          <p:stCondLst>
                            <p:cond delay="0"/>
                          </p:stCondLst>
                        </p:cTn>
                        <p:tgtEl>
                          <p:spTgt spid="4099"/>
                        </p:tgtEl>
                        <p:attrNameLst>
                          <p:attrName>style.visibility</p:attrName>
                        </p:attrNameLst>
                      </p:cBhvr>
                      <p:to>
                        <p:strVal val="visible"/>
                      </p:to>
                    </p:set>
                    <p:anim calcmode="lin" valueType="num">
                      <p:cBhvr>
                        <p:cTn dur="500" fill="hold"/>
                        <p:tgtEl>
                          <p:spTgt spid="4099"/>
                        </p:tgtEl>
                        <p:attrNameLst>
                          <p:attrName>ppt_w</p:attrName>
                        </p:attrNameLst>
                      </p:cBhvr>
                      <p:tavLst>
                        <p:tav tm="0">
                          <p:val>
                            <p:fltVal val="0"/>
                          </p:val>
                        </p:tav>
                        <p:tav tm="100000">
                          <p:val>
                            <p:strVal val="#ppt_w"/>
                          </p:val>
                        </p:tav>
                      </p:tavLst>
                    </p:anim>
                    <p:anim calcmode="lin" valueType="num">
                      <p:cBhvr>
                        <p:cTn dur="500" fill="hold"/>
                        <p:tgtEl>
                          <p:spTgt spid="4099"/>
                        </p:tgtEl>
                        <p:attrNameLst>
                          <p:attrName>ppt_h</p:attrName>
                        </p:attrNameLst>
                      </p:cBhvr>
                      <p:tavLst>
                        <p:tav tm="0">
                          <p:val>
                            <p:fltVal val="0"/>
                          </p:val>
                        </p:tav>
                        <p:tav tm="100000">
                          <p:val>
                            <p:strVal val="#ppt_h"/>
                          </p:val>
                        </p:tav>
                      </p:tavLst>
                    </p:anim>
                  </p:childTnLst>
                </p:cTn>
              </p:par>
            </p:tnLst>
          </p:tmpl>
        </p:tmplLst>
      </p:bldP>
    </p:bldLst>
  </p:timing>
  <p:txStyles>
    <p:title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Arial" charset="0"/>
        </a:defRPr>
      </a:lvl2pPr>
      <a:lvl3pPr algn="l" rtl="0" eaLnBrk="0" fontAlgn="base" hangingPunct="0">
        <a:spcBef>
          <a:spcPct val="0"/>
        </a:spcBef>
        <a:spcAft>
          <a:spcPct val="0"/>
        </a:spcAft>
        <a:defRPr sz="4200">
          <a:solidFill>
            <a:schemeClr val="tx2"/>
          </a:solidFill>
          <a:latin typeface="Arial" charset="0"/>
        </a:defRPr>
      </a:lvl3pPr>
      <a:lvl4pPr algn="l" rtl="0" eaLnBrk="0" fontAlgn="base" hangingPunct="0">
        <a:spcBef>
          <a:spcPct val="0"/>
        </a:spcBef>
        <a:spcAft>
          <a:spcPct val="0"/>
        </a:spcAft>
        <a:defRPr sz="4200">
          <a:solidFill>
            <a:schemeClr val="tx2"/>
          </a:solidFill>
          <a:latin typeface="Arial" charset="0"/>
        </a:defRPr>
      </a:lvl4pPr>
      <a:lvl5pPr algn="l" rtl="0" eaLnBrk="0" fontAlgn="base" hangingPunct="0">
        <a:spcBef>
          <a:spcPct val="0"/>
        </a:spcBef>
        <a:spcAft>
          <a:spcPct val="0"/>
        </a:spcAft>
        <a:defRPr sz="4200">
          <a:solidFill>
            <a:schemeClr val="tx2"/>
          </a:solidFill>
          <a:latin typeface="Arial" charset="0"/>
        </a:defRPr>
      </a:lvl5pPr>
      <a:lvl6pPr marL="457200" algn="l" rtl="0" fontAlgn="base">
        <a:spcBef>
          <a:spcPct val="0"/>
        </a:spcBef>
        <a:spcAft>
          <a:spcPct val="0"/>
        </a:spcAft>
        <a:defRPr sz="4200">
          <a:solidFill>
            <a:schemeClr val="tx2"/>
          </a:solidFill>
          <a:latin typeface="Arial" charset="0"/>
        </a:defRPr>
      </a:lvl6pPr>
      <a:lvl7pPr marL="914400" algn="l" rtl="0" fontAlgn="base">
        <a:spcBef>
          <a:spcPct val="0"/>
        </a:spcBef>
        <a:spcAft>
          <a:spcPct val="0"/>
        </a:spcAft>
        <a:defRPr sz="4200">
          <a:solidFill>
            <a:schemeClr val="tx2"/>
          </a:solidFill>
          <a:latin typeface="Arial" charset="0"/>
        </a:defRPr>
      </a:lvl7pPr>
      <a:lvl8pPr marL="1371600" algn="l" rtl="0" fontAlgn="base">
        <a:spcBef>
          <a:spcPct val="0"/>
        </a:spcBef>
        <a:spcAft>
          <a:spcPct val="0"/>
        </a:spcAft>
        <a:defRPr sz="4200">
          <a:solidFill>
            <a:schemeClr val="tx2"/>
          </a:solidFill>
          <a:latin typeface="Arial" charset="0"/>
        </a:defRPr>
      </a:lvl8pPr>
      <a:lvl9pPr marL="1828800" algn="l" rtl="0" fontAlgn="base">
        <a:spcBef>
          <a:spcPct val="0"/>
        </a:spcBef>
        <a:spcAft>
          <a:spcPct val="0"/>
        </a:spcAft>
        <a:defRPr sz="4200">
          <a:solidFill>
            <a:schemeClr val="tx2"/>
          </a:solidFill>
          <a:latin typeface="Arial" charset="0"/>
        </a:defRPr>
      </a:lvl9pPr>
    </p:titleStyle>
    <p:bodyStyle>
      <a:lvl1pPr marL="342900" indent="-342900" algn="l" rtl="0" eaLnBrk="0" fontAlgn="base" hangingPunct="0">
        <a:spcBef>
          <a:spcPct val="20000"/>
        </a:spcBef>
        <a:spcAft>
          <a:spcPct val="0"/>
        </a:spcAft>
        <a:buClr>
          <a:schemeClr val="tx1"/>
        </a:buClr>
        <a:buSzPct val="70000"/>
        <a:buFont typeface="Wingdings" pitchFamily="2" charset="2"/>
        <a:buChar char="¢"/>
        <a:defRPr sz="3000">
          <a:solidFill>
            <a:schemeClr val="tx2"/>
          </a:solidFill>
          <a:latin typeface="+mn-lt"/>
          <a:ea typeface="+mn-ea"/>
          <a:cs typeface="+mn-cs"/>
        </a:defRPr>
      </a:lvl1pPr>
      <a:lvl2pPr marL="742950" indent="-285750" algn="l" rtl="0" eaLnBrk="0" fontAlgn="base" hangingPunct="0">
        <a:spcBef>
          <a:spcPct val="20000"/>
        </a:spcBef>
        <a:spcAft>
          <a:spcPct val="0"/>
        </a:spcAft>
        <a:buClr>
          <a:schemeClr val="accent1"/>
        </a:buClr>
        <a:buSzPct val="75000"/>
        <a:buFont typeface="Wingdings" pitchFamily="2" charset="2"/>
        <a:buChar char="l"/>
        <a:defRPr sz="2800">
          <a:solidFill>
            <a:schemeClr val="tx2"/>
          </a:solidFill>
          <a:latin typeface="+mn-lt"/>
        </a:defRPr>
      </a:lvl2pPr>
      <a:lvl3pPr marL="1143000" indent="-228600" algn="l" rtl="0" eaLnBrk="0" fontAlgn="base" hangingPunct="0">
        <a:spcBef>
          <a:spcPct val="20000"/>
        </a:spcBef>
        <a:spcAft>
          <a:spcPct val="0"/>
        </a:spcAft>
        <a:buClr>
          <a:schemeClr val="accent2"/>
        </a:buClr>
        <a:buChar char="•"/>
        <a:defRPr sz="2400">
          <a:solidFill>
            <a:schemeClr val="tx2"/>
          </a:solidFill>
          <a:latin typeface="+mn-lt"/>
        </a:defRPr>
      </a:lvl3pPr>
      <a:lvl4pPr marL="1600200" indent="-228600" algn="l" rtl="0" eaLnBrk="0" fontAlgn="base" hangingPunct="0">
        <a:spcBef>
          <a:spcPct val="20000"/>
        </a:spcBef>
        <a:spcAft>
          <a:spcPct val="0"/>
        </a:spcAft>
        <a:buClr>
          <a:schemeClr val="tx1"/>
        </a:buClr>
        <a:buChar char="•"/>
        <a:defRPr sz="2000">
          <a:solidFill>
            <a:schemeClr val="tx2"/>
          </a:solidFill>
          <a:latin typeface="+mn-lt"/>
        </a:defRPr>
      </a:lvl4pPr>
      <a:lvl5pPr marL="2057400" indent="-228600" algn="l" rtl="0" eaLnBrk="0" fontAlgn="base" hangingPunct="0">
        <a:spcBef>
          <a:spcPct val="20000"/>
        </a:spcBef>
        <a:spcAft>
          <a:spcPct val="0"/>
        </a:spcAft>
        <a:buChar char="•"/>
        <a:defRPr sz="2000">
          <a:solidFill>
            <a:schemeClr val="tx2"/>
          </a:solidFill>
          <a:latin typeface="+mn-lt"/>
        </a:defRPr>
      </a:lvl5pPr>
      <a:lvl6pPr marL="2514600" indent="-228600" algn="l" rtl="0" fontAlgn="base">
        <a:spcBef>
          <a:spcPct val="20000"/>
        </a:spcBef>
        <a:spcAft>
          <a:spcPct val="0"/>
        </a:spcAft>
        <a:buChar char="•"/>
        <a:defRPr sz="2000">
          <a:solidFill>
            <a:schemeClr val="tx2"/>
          </a:solidFill>
          <a:latin typeface="+mn-lt"/>
        </a:defRPr>
      </a:lvl6pPr>
      <a:lvl7pPr marL="2971800" indent="-228600" algn="l" rtl="0" fontAlgn="base">
        <a:spcBef>
          <a:spcPct val="20000"/>
        </a:spcBef>
        <a:spcAft>
          <a:spcPct val="0"/>
        </a:spcAft>
        <a:buChar char="•"/>
        <a:defRPr sz="2000">
          <a:solidFill>
            <a:schemeClr val="tx2"/>
          </a:solidFill>
          <a:latin typeface="+mn-lt"/>
        </a:defRPr>
      </a:lvl7pPr>
      <a:lvl8pPr marL="3429000" indent="-228600" algn="l" rtl="0" fontAlgn="base">
        <a:spcBef>
          <a:spcPct val="20000"/>
        </a:spcBef>
        <a:spcAft>
          <a:spcPct val="0"/>
        </a:spcAft>
        <a:buChar char="•"/>
        <a:defRPr sz="2000">
          <a:solidFill>
            <a:schemeClr val="tx2"/>
          </a:solidFill>
          <a:latin typeface="+mn-lt"/>
        </a:defRPr>
      </a:lvl8pPr>
      <a:lvl9pPr marL="3886200" indent="-228600" algn="l" rtl="0" fontAlgn="base">
        <a:spcBef>
          <a:spcPct val="20000"/>
        </a:spcBef>
        <a:spcAft>
          <a:spcPct val="0"/>
        </a:spcAft>
        <a:buChar char="•"/>
        <a:defRPr sz="2000">
          <a:solidFill>
            <a:schemeClr val="tx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s.info.com/clickserver/_iceUrlFlag=1?rawURL=http%3A%2F%2Fwww.longmeadowranch.com%2Fcattle%2Fbeef.html&amp;0=&amp;1=0&amp;4=74.205.26.219&amp;5=204.2.177.46&amp;9=a5054a2c8107422382c59ee59e91c901&amp;10=1&amp;11=us.infoxmlvertical&amp;13=search&amp;14=372380&amp;15=main-title&amp;17=14&amp;18=14&amp;19=0&amp;20=0&amp;21=14&amp;22=Yc0UdLMSa8M%3D&amp;40=9knR9BMrkryUp95vSNoSnw%3D%3D&amp;_IceUrl=true" TargetMode="Externa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hyperlink" Target="http://images.google.com/imgres?imgurl=http://dclips.fundraw.com/400dir/Uovo_sorridente.gif&amp;imgrefurl=http://www.fundraw.com/clipart/clip-art/00002578/Cracked-Egg/&amp;usg=__dXeY1AQEIzEK3udd9SoKpL7pwm0=&amp;h=400&amp;w=400&amp;sz=53&amp;hl=en&amp;start=4&amp;tbnid=vOtbPMW936j8wM:&amp;tbnh=124&amp;tbnw=124&amp;prev=/images%3Fq%3Degg%2Bcartoons%26gbv%3D2%26hl%3Den" TargetMode="Externa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hyperlink" Target="http://images.google.com/imgres?imgurl=http://www.boingboing.net/200805291335.jpg&amp;imgrefurl=http://www.boingboing.net/2008/05/29/photos-of-chicken-fo.html&amp;usg=__rM6OOD33zdWmnVVdAS9qYXahk-M=&amp;h=338&amp;w=450&amp;sz=41&amp;hl=en&amp;start=7&amp;tbnid=4NnPcav3pHQhKM:&amp;tbnh=95&amp;tbnw=127&amp;prev=/images%3Fq%3Dfertilized%2Bchicken%2Begg%26gbv%3D2%26hl%3Den%26sa%3DG" TargetMode="Externa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en.wikipedia.org/wiki/File:Prime.jpg"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png"/><Relationship Id="rId1" Type="http://schemas.openxmlformats.org/officeDocument/2006/relationships/slideLayout" Target="../slideLayouts/slideLayout6.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hyperlink" Target="http://s.info.com/clickserver/_iceUrlFlag=1?rawURL=http%3A%2F%2Fnews.bbc.co.uk%2F1%2Flow%2Fuk%2F1151187.stm&amp;0=&amp;1=0&amp;4=74.205.26.218&amp;5=209.170.118.13&amp;9=c780ea00306b4d82ad6c9ee59e91c901&amp;10=1&amp;11=us.infoxmlvertical&amp;13=search&amp;14=372380&amp;15=main-title&amp;17=3&amp;18=3&amp;19=0&amp;20=0&amp;21=3&amp;22=PrtOLFEB4%2FA%3D&amp;40=FiisbBsbHh6pOQ7DYHWtiA%3D%3D&amp;_IceUrl=true"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hyperlink" Target="http://images.google.com/imgres?imgurl=http://newsblaze.com/pix/2007/0704/pix/hot_dog.jpg&amp;imgrefurl=http://newsblaze.com/story/20070703075045stra.nb/topstory.html&amp;usg=__29pJGGF0j7PFByfBXH8JfFaQKFg=&amp;h=288&amp;w=408&amp;sz=7&amp;hl=en&amp;start=3&amp;tbnid=dfyli60XqvnWmM:&amp;tbnh=88&amp;tbnw=125&amp;prev=/images%3Fq%3Dhot%2Bdogs%26gbv%3D2%26hl%3Den"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hyperlink" Target="http://images.google.com/imgres?imgurl=http://www.edwardsofconwy.co.uk/images/products/010Edwards%2520Of%2520C.jpg&amp;imgrefurl=http://www.edwardsofconwy.co.uk/products.php%3Fcategory_id%3D5&amp;usg=__eCN2OiBkSq01i0UtcAf_cHrWm10=&amp;h=591&amp;w=920&amp;sz=359&amp;hl=en&amp;start=1&amp;tbnid=CLVxxMYqjOgysM:&amp;tbnh=94&amp;tbnw=147&amp;prev=/images%3Fq%3Dtender%2Bmeat%26gbv%3D2%26hl%3Den" TargetMode="Externa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hyperlink" Target="http://images.google.com/imgres?imgurl=http://www.dsf.health.state.pa.us/health/lib/health/familyhealth/genetics.jpg&amp;imgrefurl=http://www.dsf.health.state.pa.us/health/cwp/view.asp%3Fa%3D179%26q%3D232529&amp;usg=__rsmQZKTXJQodIrjnk-GCpcuntNw=&amp;h=300&amp;w=300&amp;sz=60&amp;hl=en&amp;start=3&amp;tbnid=ZNfw9cqiuEfnxM:&amp;tbnh=116&amp;tbnw=116&amp;prev=/images%3Fq%3Dgenetics%26gbv%3D2%26hl%3Den"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hyperlink" Target="http://images.google.com/imgres?imgurl=http://www.alliedkenco.com/catalog/images/HUB93967.jpg&amp;imgrefurl=http://www.alliedkenco.com/catalog/index.php/cPath/58_59&amp;usg=__KvUJlKvg3bGu1gWZ0aYy-cVet_E=&amp;h=400&amp;w=400&amp;sz=36&amp;hl=en&amp;start=1&amp;tbnid=5ypqDF68m4NJGM:&amp;tbnh=124&amp;tbnw=124&amp;prev=/images%3Fq%3Dmeat%2Btenderizing%2Bhammer%26gbv%3D2%26hl%3Den"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hyperlink" Target="http://images.google.com/imgres?imgurl=http://www.rsc.org/images/grass-300_tcm18-72285.jpg&amp;imgrefurl=http://www.rsc.org/chemistryworld/News/2006/December/07120602.asp&amp;usg=__M5v2Hbv4jiYgw1SaqGXWSvpY6xQ=&amp;h=312&amp;w=300&amp;sz=20&amp;hl=en&amp;start=10&amp;tbnid=7xK4FMmM709wxM:&amp;tbnh=117&amp;tbnw=113&amp;prev=/images%3Fq%3Dgrass%26gbv%3D2%26hl%3Den" TargetMode="External"/><Relationship Id="rId1" Type="http://schemas.openxmlformats.org/officeDocument/2006/relationships/slideLayout" Target="../slideLayouts/slideLayout2.xml"/><Relationship Id="rId5" Type="http://schemas.openxmlformats.org/officeDocument/2006/relationships/image" Target="../media/image34.jpeg"/><Relationship Id="rId4" Type="http://schemas.openxmlformats.org/officeDocument/2006/relationships/hyperlink" Target="http://images.google.com/imgres?imgurl=http://static.howstuffworks.com/gif/corn-4.jpg&amp;imgrefurl=http://home.howstuffworks.com/corn3.htm&amp;usg=__GvXBcW1Oqm3OPmQolR_4-qrThdY=&amp;h=348&amp;w=400&amp;sz=65&amp;hl=en&amp;start=3&amp;tbnid=v2ApqieJbC_cbM:&amp;tbnh=108&amp;tbnw=124&amp;prev=/images%3Fq%3Dcorn%26gbv%3D2%26hl%3Den"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hyperlink" Target="http://images.google.com/imgres?imgurl=http://www.lasermedis.de/NExOS/Nexos_Zell_u_Laser2.jpg&amp;imgrefurl=http://www.lasermedis.de/NExOS/nexos.html&amp;usg=__88Rt7uRqSgrOuvhSlfVrwjxiaq0=&amp;h=398&amp;w=333&amp;sz=24&amp;hl=en&amp;start=8&amp;tbnid=hD95QL1qK69quM:&amp;tbnh=124&amp;tbnw=104&amp;prev=/images%3Fq%3Delectrical%2Bstimulation%26gbv%3D2%26hl%3Den%26sa%3DX"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hyperlink" Target="http://images.google.com/imgres?imgurl=http://www.palmbeachpost.com/shared-blogs/palmbeach/cerabino/media/hamburger.jpg&amp;imgrefurl=http://blogs.palmbeachpost.com/cerabino/tag/100-hamburger/&amp;usg=__cVv-Ypq9HxL88AAtL9W4lkSnozk=&amp;h=1156&amp;w=1040&amp;sz=81&amp;hl=en&amp;start=7&amp;tbnid=HwxVQc0dTorI2M:&amp;tbnh=150&amp;tbnw=135&amp;prev=/images%3Fq%3Dhamburger%26gbv%3D2%26hl%3Den" TargetMode="External"/><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hyperlink" Target="http://images.google.com/imgres?imgurl=http://www.edwardsofconwy.co.uk/images/products/010Edwards%2520Of%2520C.jpg&amp;imgrefurl=http://www.edwardsofconwy.co.uk/products.php%3Fcategory_id%3D5&amp;usg=__eCN2OiBkSq01i0UtcAf_cHrWm10=&amp;h=591&amp;w=920&amp;sz=359&amp;hl=en&amp;start=1&amp;tbnid=CLVxxMYqjOgysM:&amp;tbnh=94&amp;tbnw=147&amp;prev=/images%3Fq%3Dtender%2Bmeat%26gbv%3D2%26hl%3Den"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hyperlink" Target="http://images.google.com/imgres?imgurl=http://todaysseniorsnetwork.com/Salt.jpg&amp;imgrefurl=http://www.todaysseniorsnetwork.com/How_Much_Salt_is_Unhealthy.htm&amp;usg=__P-2NJq5W1i6nR2-97op4yiJzn9c=&amp;h=1024&amp;w=819&amp;sz=93&amp;hl=en&amp;start=2&amp;tbnid=1glMQ3CbU8y4HM:&amp;tbnh=150&amp;tbnw=120&amp;prev=/images%3Fq%3Dsalt%26gbv%3D2%26hl%3Den%26sa%3DG"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hyperlink" Target="http://images.google.com/imgres?imgurl=http://img65.exs.cx/img65/1513/charsiew-marinating.jpg&amp;imgrefurl=http://tabetai.blogspot.com/2004_07_01_archive.html&amp;usg=__74UV0zLQEpeK3WggbJsZpHK065A=&amp;h=240&amp;w=320&amp;sz=43&amp;hl=en&amp;start=7&amp;tbnid=ZOqx00jNTyDT1M:&amp;tbnh=89&amp;tbnw=118&amp;prev=/images%3Fq%3Dmarinating%26gbv%3D2%26hl%3Den%26sa%3DX"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hyperlink" Target="http://www.welovesoy.com/"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1.wmf"/><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hyperlink" Target="http://images.google.com/imgres?imgurl=http://mykoreankitchen.com/wp-content/uploads/2006/09/chicken.jpg&amp;imgrefurl=http://mykoreankitchen.com/tag/curry&amp;usg=__8eptJQq8gDMX5ESuGs6qfF_XYo4=&amp;h=480&amp;w=480&amp;sz=47&amp;hl=en&amp;start=11&amp;tbnid=IHB1vkRgCDoYlM:&amp;tbnh=129&amp;tbnw=129&amp;prev=/images%3Fq%3Dchicken%2Bmeat%26gbv%3D2%26hl%3Den%26sa%3DG" TargetMode="Externa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hyperlink" Target="http://images.google.com/imgres?imgurl=http://www.mypetchicken.com/images/chickenPix/large/Studio_Leghorn_186_LG.jpg&amp;imgrefurl=http://www.mypetchicken.com/chickenPicDetails.aspx%3FchickenPicID%3D32&amp;usg=__vF5rDfijS6TqZq4w9h3ZkCfoFmU=&amp;h=360&amp;w=540&amp;sz=25&amp;hl=en&amp;start=5&amp;tbnid=A3u0vfp-ubz1BM:&amp;tbnh=88&amp;tbnw=132&amp;prev=/images%3Fq%3Dbreeds%2Bof%2Bchicken%26gbv%3D2%26hl%3Den" TargetMode="External"/><Relationship Id="rId1" Type="http://schemas.openxmlformats.org/officeDocument/2006/relationships/slideLayout" Target="../slideLayouts/slideLayout2.xml"/><Relationship Id="rId5" Type="http://schemas.openxmlformats.org/officeDocument/2006/relationships/image" Target="../media/image45.jpeg"/><Relationship Id="rId4" Type="http://schemas.openxmlformats.org/officeDocument/2006/relationships/hyperlink" Target="http://images.google.com/imgres?imgurl=http://drake.marin.k12.ca.us/staff/wing/Images/BarredRock.jpg&amp;imgrefurl=http://nhjon.blogspot.com/2007/08/chicken-breeds.html&amp;usg=__p0PC_QzUABEhMF7ovKdu8GQM4kc=&amp;h=426&amp;w=324&amp;sz=31&amp;hl=en&amp;start=4&amp;tbnid=SoLv2MEyht3jtM:&amp;tbnh=126&amp;tbnw=96&amp;prev=/images%3Fq%3Dbreeds%2Bof%2Bchicken%26gbv%3D2%26hl%3Den"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en.wikipedia.org/wiki/File:Iowa_beef_processors_logo.png"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hyperlink" Target="http://en.wikipedia.org/wiki/File:Tyson_Logo.png" TargetMode="External"/><Relationship Id="rId4" Type="http://schemas.openxmlformats.org/officeDocument/2006/relationships/image" Target="../media/image3.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en.wikipedia.org/wiki/File:Beef_inspection_USDA.jpg" TargetMode="Externa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hyperlink" Target="http://images.google.com/imgres?imgurl=http://jakethecake.files.wordpress.com/2008/09/chicken-nuggets.jpg&amp;imgrefurl=http://jakethecake.wordpress.com/category/chicken/&amp;usg=__mmjCEfNHVjswZiah4o-JflqwVMQ=&amp;h=266&amp;w=400&amp;sz=31&amp;hl=en&amp;start=1&amp;tbnid=SlqObATlgixD_M:&amp;tbnh=82&amp;tbnw=124&amp;prev=/images%3Fq%3Dchicken%2Bnuggets%26gbv%3D2%26hl%3Den" TargetMode="Externa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hyperlink" Target="http://images.google.com/imgres?imgurl=http://www.baking911.com/images/egg.jpg&amp;imgrefurl=http://www.baking911.com/pantry/eggs.htm&amp;usg=__CGL1G90ZxwsIuvcLlIchoTTzXYg=&amp;h=609&amp;w=641&amp;sz=7&amp;hl=en&amp;start=2&amp;tbnid=r_h-YAo2a8KxbM:&amp;tbnh=130&amp;tbnw=137&amp;prev=/images%3Fq%3Deggs%26gbv%3D2%26hl%3Den%26sa%3DG" TargetMode="Externa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wmf"/><Relationship Id="rId1" Type="http://schemas.openxmlformats.org/officeDocument/2006/relationships/slideLayout" Target="../slideLayouts/slideLayout2.xml"/><Relationship Id="rId4" Type="http://schemas.openxmlformats.org/officeDocument/2006/relationships/image" Target="../media/image8.wmf"/></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hyperlink" Target="http://images.google.com/imgres?imgurl=http://www.apartmenttherapy.com/uimages/kitchen/2008_03_26-EggFreshness.jpg&amp;imgrefurl=http://www.xanga.com/SerenaDante/693253336/i-wish-i-could-lay-eggs/%3Fref%3DFPP&amp;usg=__0yskJ8alYdvUrZxNdi6ZtBWYits=&amp;h=333&amp;w=500&amp;sz=40&amp;hl=en&amp;start=3&amp;tbnid=gUM1p6f6kNiCxM:&amp;tbnh=87&amp;tbnw=130&amp;prev=/images%3Fq%3Degg%26gbv%3D2%26hl%3Den%26sa%3DG" TargetMode="Externa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hyperlink" Target="http://images.google.com/imgres?imgurl=http://www.bonappetit.com/images/tips_tools_ingredients/ingredients/ttar_egg_03_v_launch.jpg&amp;imgrefurl=http://www.bonappetit.com/tipstools/ingredients/2008/04/eggs&amp;usg=__JWBTHqXJC3kXKD0fRv7joOsnjxs=&amp;h=414&amp;w=310&amp;sz=13&amp;hl=en&amp;start=2&amp;tbnid=kIn0-C3ODZlFJM:&amp;tbnh=125&amp;tbnw=94&amp;prev=/images%3Fq%3Degg%26gbv%3D2%26hl%3Den%26sa%3DG" TargetMode="Externa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hyperlink" Target="http://images.google.com/imgres?imgurl=http://i.ehow.com/images/GlobalPhoto/Articles/2244258/yolk-marcel-desaulniers-347383-l-main_Full.jpg&amp;imgrefurl=http://www.ehow.com/how_2244258_egg-yolk-off-kitchen-floor.html&amp;usg=__IVtg8Tm3bWKa5coCsiKvsDhSNps=&amp;h=378&amp;w=500&amp;sz=14&amp;hl=en&amp;start=9&amp;tbnid=cHh__-DNbGmCIM:&amp;tbnh=98&amp;tbnw=130&amp;prev=/images%3Fq%3Degg%2Byolk%26gbv%3D2%26hl%3Den" TargetMode="Externa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1.jpeg"/><Relationship Id="rId13" Type="http://schemas.openxmlformats.org/officeDocument/2006/relationships/hyperlink" Target="http://en.wikipedia.org/wiki/File:Tallow-beef_suet_after_rendering.jpg" TargetMode="External"/><Relationship Id="rId3" Type="http://schemas.openxmlformats.org/officeDocument/2006/relationships/hyperlink" Target="http://en.wikipedia.org/wiki/File:DSC0977.jpg" TargetMode="External"/><Relationship Id="rId7" Type="http://schemas.openxmlformats.org/officeDocument/2006/relationships/hyperlink" Target="http://en.wikipedia.org/wiki/File:Trippa.jpg" TargetMode="External"/><Relationship Id="rId12" Type="http://schemas.openxmlformats.org/officeDocument/2006/relationships/image" Target="../media/image13.jpeg"/><Relationship Id="rId2" Type="http://schemas.openxmlformats.org/officeDocument/2006/relationships/notesSlide" Target="../notesSlides/notesSlide2.xml"/><Relationship Id="rId16"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10.jpeg"/><Relationship Id="rId11" Type="http://schemas.openxmlformats.org/officeDocument/2006/relationships/hyperlink" Target="http://en.wikipedia.org/wiki/File:Day_18_-_Still_Eating_The_Green_Jello_(gifrancis).jpg" TargetMode="External"/><Relationship Id="rId5" Type="http://schemas.openxmlformats.org/officeDocument/2006/relationships/hyperlink" Target="http://en.wikipedia.org/wiki/File:Beef_tongue_preparation.jpg" TargetMode="External"/><Relationship Id="rId15" Type="http://schemas.openxmlformats.org/officeDocument/2006/relationships/hyperlink" Target="http://en.wikipedia.org/wiki/File:Cosmetics.JPG" TargetMode="External"/><Relationship Id="rId10" Type="http://schemas.openxmlformats.org/officeDocument/2006/relationships/image" Target="../media/image12.jpeg"/><Relationship Id="rId4" Type="http://schemas.openxmlformats.org/officeDocument/2006/relationships/image" Target="../media/image9.jpeg"/><Relationship Id="rId9" Type="http://schemas.openxmlformats.org/officeDocument/2006/relationships/hyperlink" Target="http://en.wikipedia.org/wiki/File:Knochenleim_Granulat.jpg" TargetMode="External"/><Relationship Id="rId14" Type="http://schemas.openxmlformats.org/officeDocument/2006/relationships/image" Target="../media/image14.jpe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p:txBody>
          <a:bodyPr/>
          <a:lstStyle/>
          <a:p>
            <a:pPr eaLnBrk="1" hangingPunct="1"/>
            <a:r>
              <a:rPr lang="en-US" smtClean="0"/>
              <a:t>Meat, Poultry and Eggs Processing</a:t>
            </a:r>
          </a:p>
        </p:txBody>
      </p:sp>
      <p:sp>
        <p:nvSpPr>
          <p:cNvPr id="3075" name="Rectangle 3"/>
          <p:cNvSpPr>
            <a:spLocks noGrp="1" noChangeArrowheads="1"/>
          </p:cNvSpPr>
          <p:nvPr>
            <p:ph type="subTitle" idx="1"/>
          </p:nvPr>
        </p:nvSpPr>
        <p:spPr/>
        <p:txBody>
          <a:bodyPr/>
          <a:lstStyle/>
          <a:p>
            <a:pPr algn="ctr" eaLnBrk="1" hangingPunct="1"/>
            <a:r>
              <a:rPr lang="en-US" smtClean="0"/>
              <a:t>Ag Processing Technology</a:t>
            </a:r>
          </a:p>
          <a:p>
            <a:pPr algn="ctr" eaLnBrk="1" hangingPunct="1"/>
            <a:r>
              <a:rPr lang="en-US" smtClean="0"/>
              <a:t>Unit 3</a:t>
            </a:r>
          </a:p>
          <a:p>
            <a:pPr eaLnBrk="1" hangingPunct="1"/>
            <a:endParaRPr lang="en-US"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smtClean="0"/>
              <a:t>Selling Meat</a:t>
            </a:r>
          </a:p>
        </p:txBody>
      </p:sp>
      <p:sp>
        <p:nvSpPr>
          <p:cNvPr id="12291" name="Rectangle 3"/>
          <p:cNvSpPr>
            <a:spLocks noGrp="1" noChangeArrowheads="1"/>
          </p:cNvSpPr>
          <p:nvPr>
            <p:ph type="body" idx="1"/>
          </p:nvPr>
        </p:nvSpPr>
        <p:spPr/>
        <p:txBody>
          <a:bodyPr/>
          <a:lstStyle/>
          <a:p>
            <a:pPr eaLnBrk="1" hangingPunct="1"/>
            <a:r>
              <a:rPr lang="en-US" smtClean="0"/>
              <a:t>Traditionally sold as sides, quarters or wholesale cuts</a:t>
            </a:r>
          </a:p>
          <a:p>
            <a:pPr eaLnBrk="1" hangingPunct="1"/>
            <a:r>
              <a:rPr lang="en-US" smtClean="0"/>
              <a:t>Today meat is sold as “boxed beef”</a:t>
            </a:r>
          </a:p>
          <a:p>
            <a:pPr eaLnBrk="1" hangingPunct="1"/>
            <a:endParaRPr lang="en-US" smtClean="0"/>
          </a:p>
        </p:txBody>
      </p:sp>
      <p:pic>
        <p:nvPicPr>
          <p:cNvPr id="12292" name="Picture 4" descr="LMR_beefboxes_dropshadow.jpg">
            <a:hlinkClick r:id="rId2" tooltip="Title:&#10;LMR_beefboxes_dropshadow.jpg"/>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3505200"/>
            <a:ext cx="33528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p:txBody>
          <a:bodyPr/>
          <a:lstStyle/>
          <a:p>
            <a:pPr eaLnBrk="1" hangingPunct="1"/>
            <a:r>
              <a:rPr lang="en-US" smtClean="0"/>
              <a:t>Size</a:t>
            </a:r>
          </a:p>
        </p:txBody>
      </p:sp>
      <p:sp>
        <p:nvSpPr>
          <p:cNvPr id="104451" name="Rectangle 3"/>
          <p:cNvSpPr>
            <a:spLocks noGrp="1" noChangeArrowheads="1"/>
          </p:cNvSpPr>
          <p:nvPr>
            <p:ph type="body" idx="1"/>
          </p:nvPr>
        </p:nvSpPr>
        <p:spPr/>
        <p:txBody>
          <a:bodyPr/>
          <a:lstStyle/>
          <a:p>
            <a:pPr eaLnBrk="1" hangingPunct="1">
              <a:lnSpc>
                <a:spcPct val="80000"/>
              </a:lnSpc>
            </a:pPr>
            <a:r>
              <a:rPr lang="en-US" sz="2600" smtClean="0"/>
              <a:t>Several factors influence size</a:t>
            </a:r>
          </a:p>
          <a:p>
            <a:pPr eaLnBrk="1" hangingPunct="1">
              <a:lnSpc>
                <a:spcPct val="80000"/>
              </a:lnSpc>
            </a:pPr>
            <a:r>
              <a:rPr lang="en-US" sz="2600" smtClean="0"/>
              <a:t>Major factor is the age of the hen</a:t>
            </a:r>
          </a:p>
          <a:p>
            <a:pPr lvl="1" eaLnBrk="1" hangingPunct="1">
              <a:lnSpc>
                <a:spcPct val="80000"/>
              </a:lnSpc>
            </a:pPr>
            <a:r>
              <a:rPr lang="en-US" sz="2400" smtClean="0"/>
              <a:t>As hens age their eggs increase in size</a:t>
            </a:r>
          </a:p>
          <a:p>
            <a:pPr eaLnBrk="1" hangingPunct="1">
              <a:lnSpc>
                <a:spcPct val="80000"/>
              </a:lnSpc>
            </a:pPr>
            <a:r>
              <a:rPr lang="en-US" sz="2600" smtClean="0"/>
              <a:t>Breed is the second factor</a:t>
            </a:r>
          </a:p>
          <a:p>
            <a:pPr eaLnBrk="1" hangingPunct="1">
              <a:lnSpc>
                <a:spcPct val="80000"/>
              </a:lnSpc>
            </a:pPr>
            <a:r>
              <a:rPr lang="en-US" sz="2600" smtClean="0"/>
              <a:t>Weight of the bird</a:t>
            </a:r>
          </a:p>
          <a:p>
            <a:pPr eaLnBrk="1" hangingPunct="1">
              <a:lnSpc>
                <a:spcPct val="80000"/>
              </a:lnSpc>
            </a:pPr>
            <a:r>
              <a:rPr lang="en-US" sz="2600" smtClean="0"/>
              <a:t>Environmental factors</a:t>
            </a:r>
          </a:p>
          <a:p>
            <a:pPr eaLnBrk="1" hangingPunct="1">
              <a:lnSpc>
                <a:spcPct val="80000"/>
              </a:lnSpc>
            </a:pPr>
            <a:r>
              <a:rPr lang="en-US" sz="2600" smtClean="0"/>
              <a:t>Egg sizes are: Jumbo, Extra Large, Large, Medium, Small and Peewee</a:t>
            </a:r>
          </a:p>
          <a:p>
            <a:pPr eaLnBrk="1" hangingPunct="1">
              <a:lnSpc>
                <a:spcPct val="80000"/>
              </a:lnSpc>
            </a:pPr>
            <a:r>
              <a:rPr lang="en-US" sz="2600" smtClean="0"/>
              <a:t>Medium, Large and Extra Large are the sizes most commonly available</a:t>
            </a:r>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p:txBody>
          <a:bodyPr/>
          <a:lstStyle/>
          <a:p>
            <a:pPr eaLnBrk="1" hangingPunct="1"/>
            <a:r>
              <a:rPr lang="en-US" smtClean="0"/>
              <a:t>Weight Classes for Shell Eggs</a:t>
            </a:r>
          </a:p>
        </p:txBody>
      </p:sp>
      <p:graphicFrame>
        <p:nvGraphicFramePr>
          <p:cNvPr id="121905" name="Group 49"/>
          <p:cNvGraphicFramePr>
            <a:graphicFrameLocks noGrp="1"/>
          </p:cNvGraphicFramePr>
          <p:nvPr>
            <p:ph idx="1"/>
          </p:nvPr>
        </p:nvGraphicFramePr>
        <p:xfrm>
          <a:off x="1524000" y="1905000"/>
          <a:ext cx="7010400" cy="4114800"/>
        </p:xfrm>
        <a:graphic>
          <a:graphicData uri="http://schemas.openxmlformats.org/drawingml/2006/table">
            <a:tbl>
              <a:tblPr/>
              <a:tblGrid>
                <a:gridCol w="3505200"/>
                <a:gridCol w="3505200"/>
              </a:tblGrid>
              <a:tr h="588963">
                <a:tc>
                  <a:txBody>
                    <a:bodyPr/>
                    <a:lstStyle/>
                    <a:p>
                      <a:pPr marL="0" marR="0" lvl="0" indent="0" algn="l"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r>
                        <a:rPr kumimoji="0" lang="en-US" sz="2600" b="0" i="0" u="none" strike="noStrike" cap="none" normalizeH="0" baseline="0" smtClean="0">
                          <a:ln>
                            <a:noFill/>
                          </a:ln>
                          <a:solidFill>
                            <a:schemeClr val="tx2"/>
                          </a:solidFill>
                          <a:effectLst/>
                          <a:latin typeface="Arial" charset="0"/>
                        </a:rPr>
                        <a:t>Size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r>
                        <a:rPr kumimoji="0" lang="en-US" sz="2600" b="0" i="0" u="none" strike="noStrike" cap="none" normalizeH="0" baseline="0" smtClean="0">
                          <a:ln>
                            <a:noFill/>
                          </a:ln>
                          <a:solidFill>
                            <a:schemeClr val="tx2"/>
                          </a:solidFill>
                          <a:effectLst/>
                          <a:latin typeface="Arial" charset="0"/>
                        </a:rPr>
                        <a:t>Weight per Dozen (oz)</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5788">
                <a:tc>
                  <a:txBody>
                    <a:bodyPr/>
                    <a:lstStyle/>
                    <a:p>
                      <a:pPr marL="0" marR="0" lvl="0" indent="0" algn="l"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r>
                        <a:rPr kumimoji="0" lang="en-US" sz="2600" b="0" i="0" u="none" strike="noStrike" cap="none" normalizeH="0" baseline="0" smtClean="0">
                          <a:ln>
                            <a:noFill/>
                          </a:ln>
                          <a:solidFill>
                            <a:schemeClr val="tx2"/>
                          </a:solidFill>
                          <a:effectLst/>
                          <a:latin typeface="Arial" charset="0"/>
                        </a:rPr>
                        <a:t>Jumbo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r>
                        <a:rPr kumimoji="0" lang="en-US" sz="2600" b="0" i="0" u="none" strike="noStrike" cap="none" normalizeH="0" baseline="0" smtClean="0">
                          <a:ln>
                            <a:noFill/>
                          </a:ln>
                          <a:solidFill>
                            <a:schemeClr val="tx2"/>
                          </a:solidFill>
                          <a:effectLst/>
                          <a:latin typeface="Arial" charset="0"/>
                        </a:rPr>
                        <a:t>30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8963">
                <a:tc>
                  <a:txBody>
                    <a:bodyPr/>
                    <a:lstStyle/>
                    <a:p>
                      <a:pPr marL="0" marR="0" lvl="0" indent="0" algn="l"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r>
                        <a:rPr kumimoji="0" lang="en-US" sz="2600" b="0" i="0" u="none" strike="noStrike" cap="none" normalizeH="0" baseline="0" smtClean="0">
                          <a:ln>
                            <a:noFill/>
                          </a:ln>
                          <a:solidFill>
                            <a:schemeClr val="tx2"/>
                          </a:solidFill>
                          <a:effectLst/>
                          <a:latin typeface="Arial" charset="0"/>
                        </a:rPr>
                        <a:t>Extra Large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r>
                        <a:rPr kumimoji="0" lang="en-US" sz="2600" b="0" i="0" u="none" strike="noStrike" cap="none" normalizeH="0" baseline="0" smtClean="0">
                          <a:ln>
                            <a:noFill/>
                          </a:ln>
                          <a:solidFill>
                            <a:schemeClr val="tx2"/>
                          </a:solidFill>
                          <a:effectLst/>
                          <a:latin typeface="Arial" charset="0"/>
                        </a:rPr>
                        <a:t>27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7375">
                <a:tc>
                  <a:txBody>
                    <a:bodyPr/>
                    <a:lstStyle/>
                    <a:p>
                      <a:pPr marL="0" marR="0" lvl="0" indent="0" algn="l"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r>
                        <a:rPr kumimoji="0" lang="en-US" sz="2600" b="0" i="0" u="none" strike="noStrike" cap="none" normalizeH="0" baseline="0" smtClean="0">
                          <a:ln>
                            <a:noFill/>
                          </a:ln>
                          <a:solidFill>
                            <a:schemeClr val="tx2"/>
                          </a:solidFill>
                          <a:effectLst/>
                          <a:latin typeface="Arial" charset="0"/>
                        </a:rPr>
                        <a:t>Large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r>
                        <a:rPr kumimoji="0" lang="en-US" sz="2600" b="0" i="0" u="none" strike="noStrike" cap="none" normalizeH="0" baseline="0" smtClean="0">
                          <a:ln>
                            <a:noFill/>
                          </a:ln>
                          <a:solidFill>
                            <a:schemeClr val="tx2"/>
                          </a:solidFill>
                          <a:effectLst/>
                          <a:latin typeface="Arial" charset="0"/>
                        </a:rPr>
                        <a:t>24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8963">
                <a:tc>
                  <a:txBody>
                    <a:bodyPr/>
                    <a:lstStyle/>
                    <a:p>
                      <a:pPr marL="0" marR="0" lvl="0" indent="0" algn="l"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r>
                        <a:rPr kumimoji="0" lang="en-US" sz="2600" b="0" i="0" u="none" strike="noStrike" cap="none" normalizeH="0" baseline="0" smtClean="0">
                          <a:ln>
                            <a:noFill/>
                          </a:ln>
                          <a:solidFill>
                            <a:schemeClr val="tx2"/>
                          </a:solidFill>
                          <a:effectLst/>
                          <a:latin typeface="Arial" charset="0"/>
                        </a:rPr>
                        <a:t>Medium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r>
                        <a:rPr kumimoji="0" lang="en-US" sz="2600" b="0" i="0" u="none" strike="noStrike" cap="none" normalizeH="0" baseline="0" smtClean="0">
                          <a:ln>
                            <a:noFill/>
                          </a:ln>
                          <a:solidFill>
                            <a:schemeClr val="tx2"/>
                          </a:solidFill>
                          <a:effectLst/>
                          <a:latin typeface="Arial" charset="0"/>
                        </a:rPr>
                        <a:t>21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5788">
                <a:tc>
                  <a:txBody>
                    <a:bodyPr/>
                    <a:lstStyle/>
                    <a:p>
                      <a:pPr marL="0" marR="0" lvl="0" indent="0" algn="l"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r>
                        <a:rPr kumimoji="0" lang="en-US" sz="2600" b="0" i="0" u="none" strike="noStrike" cap="none" normalizeH="0" baseline="0" smtClean="0">
                          <a:ln>
                            <a:noFill/>
                          </a:ln>
                          <a:solidFill>
                            <a:schemeClr val="tx2"/>
                          </a:solidFill>
                          <a:effectLst/>
                          <a:latin typeface="Arial" charset="0"/>
                        </a:rPr>
                        <a:t>Small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r>
                        <a:rPr kumimoji="0" lang="en-US" sz="2600" b="0" i="0" u="none" strike="noStrike" cap="none" normalizeH="0" baseline="0" smtClean="0">
                          <a:ln>
                            <a:noFill/>
                          </a:ln>
                          <a:solidFill>
                            <a:schemeClr val="tx2"/>
                          </a:solidFill>
                          <a:effectLst/>
                          <a:latin typeface="Arial" charset="0"/>
                        </a:rPr>
                        <a:t>18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8963">
                <a:tc>
                  <a:txBody>
                    <a:bodyPr/>
                    <a:lstStyle/>
                    <a:p>
                      <a:pPr marL="0" marR="0" lvl="0" indent="0" algn="l"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r>
                        <a:rPr kumimoji="0" lang="en-US" sz="2600" b="0" i="0" u="none" strike="noStrike" cap="none" normalizeH="0" baseline="0" smtClean="0">
                          <a:ln>
                            <a:noFill/>
                          </a:ln>
                          <a:solidFill>
                            <a:schemeClr val="tx2"/>
                          </a:solidFill>
                          <a:effectLst/>
                          <a:latin typeface="Arial" charset="0"/>
                        </a:rPr>
                        <a:t>Peewee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r>
                        <a:rPr kumimoji="0" lang="en-US" sz="2600" b="0" i="0" u="none" strike="noStrike" cap="none" normalizeH="0" baseline="0" smtClean="0">
                          <a:ln>
                            <a:noFill/>
                          </a:ln>
                          <a:solidFill>
                            <a:schemeClr val="tx2"/>
                          </a:solidFill>
                          <a:effectLst/>
                          <a:latin typeface="Arial" charset="0"/>
                        </a:rPr>
                        <a:t>15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p:txBody>
          <a:bodyPr/>
          <a:lstStyle/>
          <a:p>
            <a:pPr eaLnBrk="1" hangingPunct="1"/>
            <a:r>
              <a:rPr lang="en-US" smtClean="0"/>
              <a:t>Blood Spots</a:t>
            </a:r>
          </a:p>
        </p:txBody>
      </p:sp>
      <p:sp>
        <p:nvSpPr>
          <p:cNvPr id="106499" name="Rectangle 3"/>
          <p:cNvSpPr>
            <a:spLocks noGrp="1" noChangeArrowheads="1"/>
          </p:cNvSpPr>
          <p:nvPr>
            <p:ph type="body" idx="1"/>
          </p:nvPr>
        </p:nvSpPr>
        <p:spPr/>
        <p:txBody>
          <a:bodyPr/>
          <a:lstStyle/>
          <a:p>
            <a:pPr eaLnBrk="1" hangingPunct="1"/>
            <a:r>
              <a:rPr lang="en-US" smtClean="0"/>
              <a:t>Occasionally found on yolk</a:t>
            </a:r>
          </a:p>
          <a:p>
            <a:pPr eaLnBrk="1" hangingPunct="1"/>
            <a:r>
              <a:rPr lang="en-US" smtClean="0"/>
              <a:t>Do not indicate a fertilized egg</a:t>
            </a:r>
          </a:p>
          <a:p>
            <a:pPr eaLnBrk="1" hangingPunct="1"/>
            <a:r>
              <a:rPr lang="en-US" smtClean="0"/>
              <a:t>Caused by the rupture of a blood vessel on the yolk surface during the formation of the egg or by a similar accident in the wall of the oviduct</a:t>
            </a:r>
          </a:p>
          <a:p>
            <a:pPr eaLnBrk="1" hangingPunct="1"/>
            <a:r>
              <a:rPr lang="en-US" smtClean="0"/>
              <a:t>Less than 1% of all eggs produced have blood spots</a:t>
            </a:r>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p:txBody>
          <a:bodyPr/>
          <a:lstStyle/>
          <a:p>
            <a:pPr eaLnBrk="1" hangingPunct="1"/>
            <a:r>
              <a:rPr lang="en-US" smtClean="0"/>
              <a:t>Storing Eggs</a:t>
            </a:r>
          </a:p>
        </p:txBody>
      </p:sp>
      <p:sp>
        <p:nvSpPr>
          <p:cNvPr id="107523" name="Rectangle 3"/>
          <p:cNvSpPr>
            <a:spLocks noGrp="1" noChangeArrowheads="1"/>
          </p:cNvSpPr>
          <p:nvPr>
            <p:ph type="body" idx="1"/>
          </p:nvPr>
        </p:nvSpPr>
        <p:spPr/>
        <p:txBody>
          <a:bodyPr/>
          <a:lstStyle/>
          <a:p>
            <a:pPr eaLnBrk="1" hangingPunct="1"/>
            <a:r>
              <a:rPr lang="en-US" smtClean="0"/>
              <a:t>Can be stored at 30 degrees F for up to 6 months in the shell</a:t>
            </a:r>
          </a:p>
          <a:p>
            <a:pPr eaLnBrk="1" hangingPunct="1"/>
            <a:r>
              <a:rPr lang="en-US" smtClean="0"/>
              <a:t>They can be frozen out of the shell for extended storage</a:t>
            </a:r>
          </a:p>
          <a:p>
            <a:pPr eaLnBrk="1" hangingPunct="1"/>
            <a:endParaRPr lang="en-US" smtClean="0"/>
          </a:p>
          <a:p>
            <a:pPr eaLnBrk="1" hangingPunct="1"/>
            <a:endParaRPr lang="en-US" smtClean="0"/>
          </a:p>
        </p:txBody>
      </p:sp>
      <p:pic>
        <p:nvPicPr>
          <p:cNvPr id="107524" name="Picture 5" descr="Uovo_sorridente">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3657600"/>
            <a:ext cx="28575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p:txBody>
          <a:bodyPr/>
          <a:lstStyle/>
          <a:p>
            <a:pPr eaLnBrk="1" hangingPunct="1"/>
            <a:r>
              <a:rPr lang="en-US" smtClean="0"/>
              <a:t>Salmonella</a:t>
            </a:r>
          </a:p>
        </p:txBody>
      </p:sp>
      <p:sp>
        <p:nvSpPr>
          <p:cNvPr id="108547" name="Rectangle 3"/>
          <p:cNvSpPr>
            <a:spLocks noGrp="1" noChangeArrowheads="1"/>
          </p:cNvSpPr>
          <p:nvPr>
            <p:ph type="body" idx="1"/>
          </p:nvPr>
        </p:nvSpPr>
        <p:spPr/>
        <p:txBody>
          <a:bodyPr/>
          <a:lstStyle/>
          <a:p>
            <a:pPr eaLnBrk="1" hangingPunct="1"/>
            <a:r>
              <a:rPr lang="en-US" smtClean="0"/>
              <a:t>Inside of the egg was once considered sterile</a:t>
            </a:r>
          </a:p>
          <a:p>
            <a:pPr eaLnBrk="1" hangingPunct="1"/>
            <a:r>
              <a:rPr lang="en-US" smtClean="0"/>
              <a:t>Recently </a:t>
            </a:r>
            <a:r>
              <a:rPr lang="en-US" i="1" smtClean="0"/>
              <a:t>Salmonella enteritidis</a:t>
            </a:r>
            <a:r>
              <a:rPr lang="en-US" smtClean="0"/>
              <a:t> has been found inside some eggs</a:t>
            </a:r>
          </a:p>
          <a:p>
            <a:pPr eaLnBrk="1" hangingPunct="1"/>
            <a:r>
              <a:rPr lang="en-US" smtClean="0"/>
              <a:t>FDA now warns consumers that eggs are perishable and should be kept refrigerated and sanitary handling methods used</a:t>
            </a:r>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p:txBody>
          <a:bodyPr/>
          <a:lstStyle/>
          <a:p>
            <a:pPr eaLnBrk="1" hangingPunct="1"/>
            <a:r>
              <a:rPr lang="en-US" smtClean="0"/>
              <a:t>Fertile Eggs</a:t>
            </a:r>
          </a:p>
        </p:txBody>
      </p:sp>
      <p:sp>
        <p:nvSpPr>
          <p:cNvPr id="109571" name="Rectangle 3"/>
          <p:cNvSpPr>
            <a:spLocks noGrp="1" noChangeArrowheads="1"/>
          </p:cNvSpPr>
          <p:nvPr>
            <p:ph type="body" idx="1"/>
          </p:nvPr>
        </p:nvSpPr>
        <p:spPr/>
        <p:txBody>
          <a:bodyPr/>
          <a:lstStyle/>
          <a:p>
            <a:pPr eaLnBrk="1" hangingPunct="1"/>
            <a:r>
              <a:rPr lang="en-US" smtClean="0"/>
              <a:t>Can be incubated and will develop into chicks</a:t>
            </a:r>
          </a:p>
          <a:p>
            <a:pPr eaLnBrk="1" hangingPunct="1"/>
            <a:r>
              <a:rPr lang="en-US" smtClean="0"/>
              <a:t>Not more nutritious than nonfertile eggs</a:t>
            </a:r>
          </a:p>
          <a:p>
            <a:pPr eaLnBrk="1" hangingPunct="1"/>
            <a:r>
              <a:rPr lang="en-US" smtClean="0"/>
              <a:t>Do not keep as well as nonfertile eggs</a:t>
            </a:r>
          </a:p>
          <a:p>
            <a:pPr eaLnBrk="1" hangingPunct="1"/>
            <a:r>
              <a:rPr lang="en-US" smtClean="0"/>
              <a:t>More expensive to produce</a:t>
            </a:r>
          </a:p>
        </p:txBody>
      </p:sp>
      <p:pic>
        <p:nvPicPr>
          <p:cNvPr id="109572" name="Picture 5" descr="200805291335">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5097463"/>
            <a:ext cx="2352675" cy="176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p:txBody>
          <a:bodyPr/>
          <a:lstStyle/>
          <a:p>
            <a:pPr eaLnBrk="1" hangingPunct="1"/>
            <a:r>
              <a:rPr lang="en-US" smtClean="0"/>
              <a:t>Organic Eggs</a:t>
            </a:r>
          </a:p>
        </p:txBody>
      </p:sp>
      <p:sp>
        <p:nvSpPr>
          <p:cNvPr id="110595" name="Rectangle 3"/>
          <p:cNvSpPr>
            <a:spLocks noGrp="1" noChangeArrowheads="1"/>
          </p:cNvSpPr>
          <p:nvPr>
            <p:ph type="body" idx="1"/>
          </p:nvPr>
        </p:nvSpPr>
        <p:spPr/>
        <p:txBody>
          <a:bodyPr/>
          <a:lstStyle/>
          <a:p>
            <a:pPr eaLnBrk="1" hangingPunct="1">
              <a:lnSpc>
                <a:spcPct val="90000"/>
              </a:lnSpc>
            </a:pPr>
            <a:r>
              <a:rPr lang="en-US" sz="2600" smtClean="0"/>
              <a:t>Come from hens that are fed rations that were grown with pesticides, fungicides, herbicides or commercial fertilizers</a:t>
            </a:r>
          </a:p>
          <a:p>
            <a:pPr eaLnBrk="1" hangingPunct="1">
              <a:lnSpc>
                <a:spcPct val="90000"/>
              </a:lnSpc>
            </a:pPr>
            <a:r>
              <a:rPr lang="en-US" sz="2600" smtClean="0"/>
              <a:t>No commercial laying hen rations ever contain hormones</a:t>
            </a:r>
          </a:p>
          <a:p>
            <a:pPr eaLnBrk="1" hangingPunct="1">
              <a:lnSpc>
                <a:spcPct val="90000"/>
              </a:lnSpc>
            </a:pPr>
            <a:r>
              <a:rPr lang="en-US" sz="2600" smtClean="0"/>
              <a:t>Due to higher production costs and lower volume per farm organic eggs are more expensive</a:t>
            </a:r>
          </a:p>
          <a:p>
            <a:pPr eaLnBrk="1" hangingPunct="1">
              <a:lnSpc>
                <a:spcPct val="90000"/>
              </a:lnSpc>
            </a:pPr>
            <a:r>
              <a:rPr lang="en-US" sz="2600" smtClean="0"/>
              <a:t>Nutrient content is not affected by whether or not the ration is organic</a:t>
            </a:r>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p:txBody>
          <a:bodyPr/>
          <a:lstStyle/>
          <a:p>
            <a:pPr eaLnBrk="1" hangingPunct="1"/>
            <a:r>
              <a:rPr lang="en-US" smtClean="0"/>
              <a:t>Egg Substitutes</a:t>
            </a:r>
          </a:p>
        </p:txBody>
      </p:sp>
      <p:sp>
        <p:nvSpPr>
          <p:cNvPr id="111619" name="Rectangle 3"/>
          <p:cNvSpPr>
            <a:spLocks noGrp="1" noChangeArrowheads="1"/>
          </p:cNvSpPr>
          <p:nvPr>
            <p:ph type="body" idx="1"/>
          </p:nvPr>
        </p:nvSpPr>
        <p:spPr/>
        <p:txBody>
          <a:bodyPr/>
          <a:lstStyle/>
          <a:p>
            <a:pPr eaLnBrk="1" hangingPunct="1">
              <a:lnSpc>
                <a:spcPct val="90000"/>
              </a:lnSpc>
            </a:pPr>
            <a:r>
              <a:rPr lang="en-US" sz="2600" smtClean="0"/>
              <a:t>Industry’s response to consumer concerns over cholesterol</a:t>
            </a:r>
          </a:p>
          <a:p>
            <a:pPr eaLnBrk="1" hangingPunct="1">
              <a:lnSpc>
                <a:spcPct val="90000"/>
              </a:lnSpc>
            </a:pPr>
            <a:r>
              <a:rPr lang="en-US" sz="2600" smtClean="0"/>
              <a:t>Have taken the approaches to reducing the cholesterol in the eggs from physically separating  the cholesterol to formulating yolks from other products and combining them with albumen</a:t>
            </a:r>
          </a:p>
          <a:p>
            <a:pPr eaLnBrk="1" hangingPunct="1">
              <a:lnSpc>
                <a:spcPct val="90000"/>
              </a:lnSpc>
            </a:pPr>
            <a:r>
              <a:rPr lang="en-US" sz="2600" smtClean="0"/>
              <a:t>Also working on changing the genetics of chickens so that they produce the type of egg desired</a:t>
            </a:r>
          </a:p>
        </p:txBody>
      </p:sp>
      <p:pic>
        <p:nvPicPr>
          <p:cNvPr id="111620" name="Picture 5" descr="eggbeate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667250"/>
            <a:ext cx="1500188"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smtClean="0"/>
              <a:t>Boxed Beef</a:t>
            </a:r>
          </a:p>
        </p:txBody>
      </p:sp>
      <p:sp>
        <p:nvSpPr>
          <p:cNvPr id="13315" name="Rectangle 3"/>
          <p:cNvSpPr>
            <a:spLocks noGrp="1" noChangeArrowheads="1"/>
          </p:cNvSpPr>
          <p:nvPr>
            <p:ph type="body" idx="1"/>
          </p:nvPr>
        </p:nvSpPr>
        <p:spPr/>
        <p:txBody>
          <a:bodyPr/>
          <a:lstStyle/>
          <a:p>
            <a:pPr eaLnBrk="1" hangingPunct="1">
              <a:lnSpc>
                <a:spcPct val="90000"/>
              </a:lnSpc>
            </a:pPr>
            <a:r>
              <a:rPr lang="en-US" sz="2600" smtClean="0"/>
              <a:t>Prepared at the packing plant by removing more bone and fat and cutting it into smaller pieces</a:t>
            </a:r>
          </a:p>
          <a:p>
            <a:pPr eaLnBrk="1" hangingPunct="1">
              <a:lnSpc>
                <a:spcPct val="90000"/>
              </a:lnSpc>
            </a:pPr>
            <a:r>
              <a:rPr lang="en-US" sz="2600" smtClean="0"/>
              <a:t>It is vacuum-packed to reduced spoilage and shrinkage</a:t>
            </a:r>
          </a:p>
          <a:p>
            <a:pPr eaLnBrk="1" hangingPunct="1">
              <a:lnSpc>
                <a:spcPct val="90000"/>
              </a:lnSpc>
            </a:pPr>
            <a:r>
              <a:rPr lang="en-US" sz="2600" smtClean="0"/>
              <a:t>Put into boxes that are easier to ship and handle than quarters</a:t>
            </a:r>
          </a:p>
          <a:p>
            <a:pPr eaLnBrk="1" hangingPunct="1">
              <a:lnSpc>
                <a:spcPct val="90000"/>
              </a:lnSpc>
            </a:pPr>
            <a:r>
              <a:rPr lang="en-US" sz="2600" smtClean="0"/>
              <a:t>Reduces shipping and labor costs and increased value of the fat and bone to the packer</a:t>
            </a: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smtClean="0"/>
              <a:t>Government Surveillance</a:t>
            </a:r>
          </a:p>
        </p:txBody>
      </p:sp>
      <p:sp>
        <p:nvSpPr>
          <p:cNvPr id="14339" name="Rectangle 3"/>
          <p:cNvSpPr>
            <a:spLocks noGrp="1" noChangeArrowheads="1"/>
          </p:cNvSpPr>
          <p:nvPr>
            <p:ph type="body" idx="1"/>
          </p:nvPr>
        </p:nvSpPr>
        <p:spPr/>
        <p:txBody>
          <a:bodyPr/>
          <a:lstStyle/>
          <a:p>
            <a:pPr eaLnBrk="1" hangingPunct="1"/>
            <a:r>
              <a:rPr lang="en-US" smtClean="0"/>
              <a:t>Inspection takes place at every step</a:t>
            </a:r>
          </a:p>
          <a:p>
            <a:pPr lvl="1" eaLnBrk="1" hangingPunct="1"/>
            <a:r>
              <a:rPr lang="en-US" smtClean="0"/>
              <a:t>Attempts to ensure that the meat is free of harmful ingredients and additives, that animals are not sick and that misleading labeling and packing are not used</a:t>
            </a:r>
          </a:p>
        </p:txBody>
      </p:sp>
      <p:pic>
        <p:nvPicPr>
          <p:cNvPr id="14340" name="Picture 4" descr="MMj02841400000[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362700" y="4495800"/>
            <a:ext cx="1876425"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smtClean="0"/>
              <a:t>Meat Inspection Act 1906</a:t>
            </a:r>
          </a:p>
        </p:txBody>
      </p:sp>
      <p:sp>
        <p:nvSpPr>
          <p:cNvPr id="15363" name="Rectangle 3"/>
          <p:cNvSpPr>
            <a:spLocks noGrp="1" noChangeArrowheads="1"/>
          </p:cNvSpPr>
          <p:nvPr>
            <p:ph type="body" idx="1"/>
          </p:nvPr>
        </p:nvSpPr>
        <p:spPr/>
        <p:txBody>
          <a:bodyPr/>
          <a:lstStyle/>
          <a:p>
            <a:pPr eaLnBrk="1" hangingPunct="1">
              <a:lnSpc>
                <a:spcPct val="90000"/>
              </a:lnSpc>
            </a:pPr>
            <a:r>
              <a:rPr lang="en-US" smtClean="0"/>
              <a:t>Authorizes federal meat inspection</a:t>
            </a:r>
          </a:p>
          <a:p>
            <a:pPr eaLnBrk="1" hangingPunct="1">
              <a:lnSpc>
                <a:spcPct val="90000"/>
              </a:lnSpc>
            </a:pPr>
            <a:r>
              <a:rPr lang="en-US" smtClean="0"/>
              <a:t>Administered by the Food Safety and Inspection Service (FSIS) of USDA</a:t>
            </a:r>
          </a:p>
          <a:p>
            <a:pPr eaLnBrk="1" hangingPunct="1">
              <a:lnSpc>
                <a:spcPct val="90000"/>
              </a:lnSpc>
            </a:pPr>
            <a:r>
              <a:rPr lang="en-US" smtClean="0"/>
              <a:t>Meat that is going to be used entirely within a state may only be inspected by that state’s department of agriculture</a:t>
            </a:r>
          </a:p>
          <a:p>
            <a:pPr eaLnBrk="1" hangingPunct="1">
              <a:lnSpc>
                <a:spcPct val="90000"/>
              </a:lnSpc>
            </a:pPr>
            <a:r>
              <a:rPr lang="en-US" smtClean="0"/>
              <a:t>Meat entering interstate commerce must be federally inspected</a:t>
            </a: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smtClean="0"/>
              <a:t>Grading</a:t>
            </a:r>
          </a:p>
        </p:txBody>
      </p:sp>
      <p:sp>
        <p:nvSpPr>
          <p:cNvPr id="16387" name="Rectangle 3"/>
          <p:cNvSpPr>
            <a:spLocks noGrp="1" noChangeArrowheads="1"/>
          </p:cNvSpPr>
          <p:nvPr>
            <p:ph type="body" idx="1"/>
          </p:nvPr>
        </p:nvSpPr>
        <p:spPr/>
        <p:txBody>
          <a:bodyPr/>
          <a:lstStyle/>
          <a:p>
            <a:pPr eaLnBrk="1" hangingPunct="1"/>
            <a:r>
              <a:rPr lang="en-US" smtClean="0"/>
              <a:t>Voluntary</a:t>
            </a:r>
          </a:p>
          <a:p>
            <a:pPr eaLnBrk="1" hangingPunct="1"/>
            <a:r>
              <a:rPr lang="en-US" smtClean="0"/>
              <a:t>Offered by the Agricultural and Marketing Service (AMS) of the USDA</a:t>
            </a:r>
          </a:p>
          <a:p>
            <a:pPr eaLnBrk="1" hangingPunct="1"/>
            <a:r>
              <a:rPr lang="en-US" smtClean="0"/>
              <a:t>Operated on a self-supporting basis</a:t>
            </a:r>
          </a:p>
          <a:p>
            <a:pPr eaLnBrk="1" hangingPunct="1"/>
            <a:r>
              <a:rPr lang="en-US" smtClean="0"/>
              <a:t>Funded by fees paid by the users</a:t>
            </a:r>
          </a:p>
        </p:txBody>
      </p:sp>
      <p:pic>
        <p:nvPicPr>
          <p:cNvPr id="16388" name="Picture 4" descr="MCj0434713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29000" y="4648200"/>
            <a:ext cx="1844675" cy="193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smtClean="0"/>
              <a:t>Grading</a:t>
            </a:r>
          </a:p>
        </p:txBody>
      </p:sp>
      <p:sp>
        <p:nvSpPr>
          <p:cNvPr id="17411" name="Rectangle 3"/>
          <p:cNvSpPr>
            <a:spLocks noGrp="1" noChangeArrowheads="1"/>
          </p:cNvSpPr>
          <p:nvPr>
            <p:ph type="body" idx="1"/>
          </p:nvPr>
        </p:nvSpPr>
        <p:spPr/>
        <p:txBody>
          <a:bodyPr/>
          <a:lstStyle/>
          <a:p>
            <a:pPr eaLnBrk="1" hangingPunct="1"/>
            <a:r>
              <a:rPr lang="en-US" smtClean="0"/>
              <a:t>Establishes and maintains uniform trading</a:t>
            </a:r>
          </a:p>
          <a:p>
            <a:pPr eaLnBrk="1" hangingPunct="1"/>
            <a:r>
              <a:rPr lang="en-US" smtClean="0"/>
              <a:t>Aids in the determinination of the value of various cuts of meat</a:t>
            </a:r>
          </a:p>
          <a:p>
            <a:pPr eaLnBrk="1" hangingPunct="1"/>
            <a:r>
              <a:rPr lang="en-US" smtClean="0"/>
              <a:t>Both </a:t>
            </a:r>
            <a:r>
              <a:rPr lang="en-US" b="1" smtClean="0"/>
              <a:t>quality</a:t>
            </a:r>
            <a:r>
              <a:rPr lang="en-US" smtClean="0"/>
              <a:t> and </a:t>
            </a:r>
            <a:r>
              <a:rPr lang="en-US" b="1" smtClean="0"/>
              <a:t>yield</a:t>
            </a:r>
            <a:r>
              <a:rPr lang="en-US" smtClean="0"/>
              <a:t> grades are used</a:t>
            </a:r>
          </a:p>
        </p:txBody>
      </p:sp>
      <p:pic>
        <p:nvPicPr>
          <p:cNvPr id="17412" name="Picture 5" descr="meat_grad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5029200"/>
            <a:ext cx="5314950" cy="126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smtClean="0"/>
              <a:t>Quality Grades</a:t>
            </a:r>
          </a:p>
        </p:txBody>
      </p:sp>
      <p:sp>
        <p:nvSpPr>
          <p:cNvPr id="18435" name="Rectangle 3"/>
          <p:cNvSpPr>
            <a:spLocks noGrp="1" noChangeArrowheads="1"/>
          </p:cNvSpPr>
          <p:nvPr>
            <p:ph type="body" idx="1"/>
          </p:nvPr>
        </p:nvSpPr>
        <p:spPr/>
        <p:txBody>
          <a:bodyPr/>
          <a:lstStyle/>
          <a:p>
            <a:pPr eaLnBrk="1" hangingPunct="1">
              <a:lnSpc>
                <a:spcPct val="90000"/>
              </a:lnSpc>
            </a:pPr>
            <a:r>
              <a:rPr lang="en-US" sz="2600" smtClean="0"/>
              <a:t>Prime, Choice, Good, Standard, Commercial, Utility, Cutter, Canner</a:t>
            </a:r>
          </a:p>
          <a:p>
            <a:pPr eaLnBrk="1" hangingPunct="1">
              <a:lnSpc>
                <a:spcPct val="90000"/>
              </a:lnSpc>
            </a:pPr>
            <a:r>
              <a:rPr lang="en-US" sz="2600" smtClean="0"/>
              <a:t>Grades are assigned on the basis of</a:t>
            </a:r>
          </a:p>
          <a:p>
            <a:pPr lvl="1" eaLnBrk="1" hangingPunct="1">
              <a:lnSpc>
                <a:spcPct val="90000"/>
              </a:lnSpc>
            </a:pPr>
            <a:r>
              <a:rPr lang="en-US" sz="2400" smtClean="0"/>
              <a:t>Marbling-fat flecks or streaks in the lean</a:t>
            </a:r>
          </a:p>
          <a:p>
            <a:pPr lvl="1" eaLnBrk="1" hangingPunct="1">
              <a:lnSpc>
                <a:spcPct val="90000"/>
              </a:lnSpc>
            </a:pPr>
            <a:r>
              <a:rPr lang="en-US" sz="2400" smtClean="0"/>
              <a:t>Color and texture of the lean</a:t>
            </a:r>
          </a:p>
          <a:p>
            <a:pPr lvl="1" eaLnBrk="1" hangingPunct="1">
              <a:lnSpc>
                <a:spcPct val="90000"/>
              </a:lnSpc>
            </a:pPr>
            <a:r>
              <a:rPr lang="en-US" sz="2400" smtClean="0"/>
              <a:t>Maturity- which is determined by the color, size, and texture of the cartilage bones</a:t>
            </a:r>
          </a:p>
          <a:p>
            <a:pPr eaLnBrk="1" hangingPunct="1">
              <a:lnSpc>
                <a:spcPct val="90000"/>
              </a:lnSpc>
            </a:pPr>
            <a:r>
              <a:rPr lang="en-US" sz="2600" smtClean="0"/>
              <a:t>Was not originally intended to provide estimates of palatability for the consumer, but is now a consumer rating for beef.</a:t>
            </a:r>
          </a:p>
          <a:p>
            <a:pPr eaLnBrk="1" hangingPunct="1">
              <a:lnSpc>
                <a:spcPct val="90000"/>
              </a:lnSpc>
            </a:pPr>
            <a:endParaRPr lang="en-US" sz="2600" smtClean="0"/>
          </a:p>
        </p:txBody>
      </p:sp>
      <p:pic>
        <p:nvPicPr>
          <p:cNvPr id="18436" name="Picture 4" descr="180px-Prime">
            <a:hlinkClick r:id="rId2" tooltip="Marbled beef"/>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9000" y="0"/>
            <a:ext cx="1714500" cy="227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smtClean="0"/>
              <a:t>Quality Grades</a:t>
            </a:r>
          </a:p>
        </p:txBody>
      </p:sp>
      <p:pic>
        <p:nvPicPr>
          <p:cNvPr id="1945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22413"/>
            <a:ext cx="9144000" cy="5335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smtClean="0"/>
              <a:t>Quality Grades—Degrees of Marbling</a:t>
            </a:r>
          </a:p>
        </p:txBody>
      </p:sp>
      <p:pic>
        <p:nvPicPr>
          <p:cNvPr id="20483" name="Picture 10" descr="colored meat ch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828800"/>
            <a:ext cx="2438400" cy="152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4" name="Text Box 11"/>
          <p:cNvSpPr txBox="1">
            <a:spLocks noChangeArrowheads="1"/>
          </p:cNvSpPr>
          <p:nvPr/>
        </p:nvSpPr>
        <p:spPr bwMode="auto">
          <a:xfrm>
            <a:off x="593725" y="3313113"/>
            <a:ext cx="1733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t>Mod. Abundant</a:t>
            </a:r>
          </a:p>
        </p:txBody>
      </p:sp>
      <p:pic>
        <p:nvPicPr>
          <p:cNvPr id="20485" name="Picture 13" descr="colored meat ch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1828800"/>
            <a:ext cx="2438400" cy="152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6" name="Text Box 14"/>
          <p:cNvSpPr txBox="1">
            <a:spLocks noChangeArrowheads="1"/>
          </p:cNvSpPr>
          <p:nvPr/>
        </p:nvSpPr>
        <p:spPr bwMode="auto">
          <a:xfrm>
            <a:off x="3184525" y="3313113"/>
            <a:ext cx="1962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t>Slightly Abundant</a:t>
            </a:r>
          </a:p>
        </p:txBody>
      </p:sp>
      <p:pic>
        <p:nvPicPr>
          <p:cNvPr id="20487" name="Picture 16" descr="colored meat char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0" y="1828800"/>
            <a:ext cx="2438400" cy="152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8" name="Text Box 17"/>
          <p:cNvSpPr txBox="1">
            <a:spLocks noChangeArrowheads="1"/>
          </p:cNvSpPr>
          <p:nvPr/>
        </p:nvSpPr>
        <p:spPr bwMode="auto">
          <a:xfrm>
            <a:off x="6003925" y="3389313"/>
            <a:ext cx="11493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t>Moderate</a:t>
            </a:r>
          </a:p>
        </p:txBody>
      </p:sp>
      <p:pic>
        <p:nvPicPr>
          <p:cNvPr id="20489" name="Picture 19" descr="colored meat char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4191000"/>
            <a:ext cx="2514600" cy="157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90" name="Text Box 20"/>
          <p:cNvSpPr txBox="1">
            <a:spLocks noChangeArrowheads="1"/>
          </p:cNvSpPr>
          <p:nvPr/>
        </p:nvSpPr>
        <p:spPr bwMode="auto">
          <a:xfrm>
            <a:off x="914400" y="5867400"/>
            <a:ext cx="933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t>Modest</a:t>
            </a:r>
          </a:p>
        </p:txBody>
      </p:sp>
      <p:pic>
        <p:nvPicPr>
          <p:cNvPr id="20491" name="Picture 22" descr="colored meat char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000" y="4191000"/>
            <a:ext cx="2590800" cy="162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92" name="Text Box 23"/>
          <p:cNvSpPr txBox="1">
            <a:spLocks noChangeArrowheads="1"/>
          </p:cNvSpPr>
          <p:nvPr/>
        </p:nvSpPr>
        <p:spPr bwMode="auto">
          <a:xfrm>
            <a:off x="3886200" y="5867400"/>
            <a:ext cx="755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t>Small</a:t>
            </a:r>
          </a:p>
        </p:txBody>
      </p:sp>
      <p:pic>
        <p:nvPicPr>
          <p:cNvPr id="20493" name="Picture 25" descr="colored meat chart"/>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91200" y="4191000"/>
            <a:ext cx="2590800" cy="162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94" name="Text Box 26"/>
          <p:cNvSpPr txBox="1">
            <a:spLocks noChangeArrowheads="1"/>
          </p:cNvSpPr>
          <p:nvPr/>
        </p:nvSpPr>
        <p:spPr bwMode="auto">
          <a:xfrm>
            <a:off x="6156325" y="5827713"/>
            <a:ext cx="16192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t>Slight to None</a:t>
            </a: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smtClean="0"/>
              <a:t>Quality Grades </a:t>
            </a:r>
          </a:p>
        </p:txBody>
      </p:sp>
      <p:sp>
        <p:nvSpPr>
          <p:cNvPr id="21507" name="Rectangle 3"/>
          <p:cNvSpPr>
            <a:spLocks noGrp="1" noChangeArrowheads="1"/>
          </p:cNvSpPr>
          <p:nvPr>
            <p:ph type="body" idx="1"/>
          </p:nvPr>
        </p:nvSpPr>
        <p:spPr/>
        <p:txBody>
          <a:bodyPr/>
          <a:lstStyle/>
          <a:p>
            <a:pPr eaLnBrk="1" hangingPunct="1"/>
            <a:r>
              <a:rPr lang="en-US" smtClean="0"/>
              <a:t>Carcasses below choice grade have rarely been graded because they are thought to be less palatable</a:t>
            </a:r>
          </a:p>
          <a:p>
            <a:pPr eaLnBrk="1" hangingPunct="1"/>
            <a:r>
              <a:rPr lang="en-US" smtClean="0"/>
              <a:t>However, due to consumers beliefs turning to the idea that leaner meat is more healthful the demand for select grade meat is increasing</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smtClean="0"/>
              <a:t>Objectives</a:t>
            </a:r>
          </a:p>
        </p:txBody>
      </p:sp>
      <p:sp>
        <p:nvSpPr>
          <p:cNvPr id="4099" name="Rectangle 3"/>
          <p:cNvSpPr>
            <a:spLocks noGrp="1" noChangeArrowheads="1"/>
          </p:cNvSpPr>
          <p:nvPr>
            <p:ph type="body" idx="1"/>
          </p:nvPr>
        </p:nvSpPr>
        <p:spPr/>
        <p:txBody>
          <a:bodyPr/>
          <a:lstStyle/>
          <a:p>
            <a:pPr eaLnBrk="1" hangingPunct="1">
              <a:lnSpc>
                <a:spcPct val="90000"/>
              </a:lnSpc>
            </a:pPr>
            <a:r>
              <a:rPr lang="en-US" sz="2100" smtClean="0"/>
              <a:t>Describe the production of meat from cattle, pigs and poultry</a:t>
            </a:r>
          </a:p>
          <a:p>
            <a:pPr eaLnBrk="1" hangingPunct="1">
              <a:lnSpc>
                <a:spcPct val="90000"/>
              </a:lnSpc>
            </a:pPr>
            <a:r>
              <a:rPr lang="en-US" sz="2100" smtClean="0"/>
              <a:t>Identify meat products from cattle, pigs and poultry</a:t>
            </a:r>
          </a:p>
          <a:p>
            <a:pPr eaLnBrk="1" hangingPunct="1">
              <a:lnSpc>
                <a:spcPct val="90000"/>
              </a:lnSpc>
            </a:pPr>
            <a:r>
              <a:rPr lang="en-US" sz="2100" smtClean="0"/>
              <a:t>List five factors affecting meat tenderness</a:t>
            </a:r>
          </a:p>
          <a:p>
            <a:pPr eaLnBrk="1" hangingPunct="1">
              <a:lnSpc>
                <a:spcPct val="90000"/>
              </a:lnSpc>
            </a:pPr>
            <a:r>
              <a:rPr lang="en-US" sz="2100" smtClean="0"/>
              <a:t>Describe the cooking of meat</a:t>
            </a:r>
          </a:p>
          <a:p>
            <a:pPr eaLnBrk="1" hangingPunct="1">
              <a:lnSpc>
                <a:spcPct val="90000"/>
              </a:lnSpc>
            </a:pPr>
            <a:r>
              <a:rPr lang="en-US" sz="2100" smtClean="0"/>
              <a:t>Discuss the production of meat substitutes</a:t>
            </a:r>
          </a:p>
          <a:p>
            <a:pPr eaLnBrk="1" hangingPunct="1">
              <a:lnSpc>
                <a:spcPct val="90000"/>
              </a:lnSpc>
            </a:pPr>
            <a:r>
              <a:rPr lang="en-US" sz="2100" smtClean="0"/>
              <a:t>Identify quality grading of meat</a:t>
            </a:r>
          </a:p>
          <a:p>
            <a:pPr eaLnBrk="1" hangingPunct="1">
              <a:lnSpc>
                <a:spcPct val="90000"/>
              </a:lnSpc>
            </a:pPr>
            <a:r>
              <a:rPr lang="en-US" sz="2100" smtClean="0"/>
              <a:t>Describe egg production</a:t>
            </a:r>
          </a:p>
          <a:p>
            <a:pPr eaLnBrk="1" hangingPunct="1">
              <a:lnSpc>
                <a:spcPct val="90000"/>
              </a:lnSpc>
            </a:pPr>
            <a:r>
              <a:rPr lang="en-US" sz="2100" smtClean="0"/>
              <a:t>Identify factors affecting egg quality</a:t>
            </a:r>
          </a:p>
          <a:p>
            <a:pPr eaLnBrk="1" hangingPunct="1">
              <a:lnSpc>
                <a:spcPct val="90000"/>
              </a:lnSpc>
            </a:pPr>
            <a:r>
              <a:rPr lang="en-US" sz="2100" smtClean="0"/>
              <a:t>Discuss egg grading</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smtClean="0"/>
              <a:t>Yield Grades</a:t>
            </a:r>
          </a:p>
        </p:txBody>
      </p:sp>
      <p:sp>
        <p:nvSpPr>
          <p:cNvPr id="22531" name="Rectangle 3"/>
          <p:cNvSpPr>
            <a:spLocks noGrp="1" noChangeArrowheads="1"/>
          </p:cNvSpPr>
          <p:nvPr>
            <p:ph type="body" idx="1"/>
          </p:nvPr>
        </p:nvSpPr>
        <p:spPr/>
        <p:txBody>
          <a:bodyPr/>
          <a:lstStyle/>
          <a:p>
            <a:pPr eaLnBrk="1" hangingPunct="1"/>
            <a:r>
              <a:rPr lang="en-US" smtClean="0"/>
              <a:t>Classify carcasses on the basis of the proportion of useable meat to bone and fat</a:t>
            </a:r>
          </a:p>
          <a:p>
            <a:pPr eaLnBrk="1" hangingPunct="1"/>
            <a:r>
              <a:rPr lang="en-US" smtClean="0"/>
              <a:t>Used in conjunction with quality grades to determine the monetary value of the carcass</a:t>
            </a:r>
          </a:p>
        </p:txBody>
      </p:sp>
      <p:pic>
        <p:nvPicPr>
          <p:cNvPr id="22532" name="Picture 5" descr="_1151187_carcass150.jpg">
            <a:hlinkClick r:id="rId2" tooltip="Title:&#10;_1151187_carcass150.jpg&#10;&#10;Description:&#10;BSE and its human equivalent vCJD. The FSA says the discoveries are  totally unacceptable , and has asked the European Commission to make sure other countries stick to the rules. In a rare move, FSA chairman Sir John Krebbs has ordered every German carcass entering the UK to be scrutinized for banned material. He said:  It raises questions as to how"/>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4419600"/>
            <a:ext cx="2028825"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sz="3800" smtClean="0"/>
              <a:t>Slaughtering Practices: The Humane Slaughter Act of 1960</a:t>
            </a:r>
          </a:p>
        </p:txBody>
      </p:sp>
      <p:sp>
        <p:nvSpPr>
          <p:cNvPr id="23555" name="Rectangle 3"/>
          <p:cNvSpPr>
            <a:spLocks noGrp="1" noChangeArrowheads="1"/>
          </p:cNvSpPr>
          <p:nvPr>
            <p:ph type="body" idx="1"/>
          </p:nvPr>
        </p:nvSpPr>
        <p:spPr/>
        <p:txBody>
          <a:bodyPr/>
          <a:lstStyle/>
          <a:p>
            <a:pPr eaLnBrk="1" hangingPunct="1"/>
            <a:r>
              <a:rPr lang="en-US" smtClean="0"/>
              <a:t>Requires that prior to slaughter the animals be rendered completely unconscious with a minimum of excitement and discomfort by mechanical, electrical or chemical (CO</a:t>
            </a:r>
            <a:r>
              <a:rPr lang="en-US" sz="1700" smtClean="0"/>
              <a:t>2</a:t>
            </a:r>
            <a:r>
              <a:rPr lang="en-US" smtClean="0"/>
              <a:t> gas) methods</a:t>
            </a:r>
          </a:p>
          <a:p>
            <a:pPr lvl="1" eaLnBrk="1" hangingPunct="1"/>
            <a:endParaRPr lang="en-US" smtClean="0"/>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smtClean="0"/>
              <a:t>Slaughtering Practices</a:t>
            </a:r>
          </a:p>
        </p:txBody>
      </p:sp>
      <p:sp>
        <p:nvSpPr>
          <p:cNvPr id="24579" name="Rectangle 3"/>
          <p:cNvSpPr>
            <a:spLocks noGrp="1" noChangeArrowheads="1"/>
          </p:cNvSpPr>
          <p:nvPr>
            <p:ph type="body" idx="1"/>
          </p:nvPr>
        </p:nvSpPr>
        <p:spPr/>
        <p:txBody>
          <a:bodyPr/>
          <a:lstStyle/>
          <a:p>
            <a:pPr eaLnBrk="1" hangingPunct="1">
              <a:lnSpc>
                <a:spcPct val="90000"/>
              </a:lnSpc>
            </a:pPr>
            <a:r>
              <a:rPr lang="en-US" sz="2100" smtClean="0"/>
              <a:t>After being bled, skinned and eviscerated the carcass is chilled for 24-48 hours</a:t>
            </a:r>
          </a:p>
          <a:p>
            <a:pPr eaLnBrk="1" hangingPunct="1">
              <a:lnSpc>
                <a:spcPct val="90000"/>
              </a:lnSpc>
            </a:pPr>
            <a:r>
              <a:rPr lang="en-US" sz="2100" smtClean="0"/>
              <a:t>It is then graded and processed</a:t>
            </a:r>
          </a:p>
          <a:p>
            <a:pPr eaLnBrk="1" hangingPunct="1">
              <a:lnSpc>
                <a:spcPct val="90000"/>
              </a:lnSpc>
            </a:pPr>
            <a:r>
              <a:rPr lang="en-US" sz="2100" smtClean="0"/>
              <a:t>Meat items such as the brains, kidneys, sweetbreads, tail and tongue do not accompany the carcass</a:t>
            </a:r>
          </a:p>
          <a:p>
            <a:pPr eaLnBrk="1" hangingPunct="1">
              <a:lnSpc>
                <a:spcPct val="90000"/>
              </a:lnSpc>
            </a:pPr>
            <a:r>
              <a:rPr lang="en-US" sz="2100" smtClean="0"/>
              <a:t>They are considered by-products and are sold separately as specialty items</a:t>
            </a:r>
          </a:p>
          <a:p>
            <a:pPr eaLnBrk="1" hangingPunct="1">
              <a:lnSpc>
                <a:spcPct val="90000"/>
              </a:lnSpc>
            </a:pPr>
            <a:r>
              <a:rPr lang="en-US" sz="2100" smtClean="0"/>
              <a:t>These and all other parts removed from the animal (feed, hide, intestines) are called offal and are an important source of income for meat packers</a:t>
            </a: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smtClean="0"/>
              <a:t>Structure and Composition of Meat</a:t>
            </a:r>
          </a:p>
        </p:txBody>
      </p:sp>
      <p:sp>
        <p:nvSpPr>
          <p:cNvPr id="25603" name="Rectangle 3"/>
          <p:cNvSpPr>
            <a:spLocks noGrp="1" noChangeArrowheads="1"/>
          </p:cNvSpPr>
          <p:nvPr>
            <p:ph type="body" idx="1"/>
          </p:nvPr>
        </p:nvSpPr>
        <p:spPr/>
        <p:txBody>
          <a:bodyPr/>
          <a:lstStyle/>
          <a:p>
            <a:pPr eaLnBrk="1" hangingPunct="1"/>
            <a:r>
              <a:rPr lang="en-US" smtClean="0"/>
              <a:t>Meat</a:t>
            </a:r>
          </a:p>
          <a:p>
            <a:pPr lvl="1" eaLnBrk="1" hangingPunct="1"/>
            <a:r>
              <a:rPr lang="en-US" smtClean="0"/>
              <a:t>Generally refers to the skeletal muscle from the carcasses of animals</a:t>
            </a:r>
          </a:p>
          <a:p>
            <a:pPr eaLnBrk="1" hangingPunct="1"/>
            <a:r>
              <a:rPr lang="en-US" smtClean="0"/>
              <a:t>Make-up (approx)</a:t>
            </a:r>
          </a:p>
          <a:p>
            <a:pPr lvl="1" eaLnBrk="1" hangingPunct="1"/>
            <a:r>
              <a:rPr lang="en-US" smtClean="0"/>
              <a:t>70% water</a:t>
            </a:r>
          </a:p>
          <a:p>
            <a:pPr lvl="1" eaLnBrk="1" hangingPunct="1"/>
            <a:r>
              <a:rPr lang="en-US" smtClean="0"/>
              <a:t>21% protein</a:t>
            </a:r>
          </a:p>
          <a:p>
            <a:pPr lvl="1" eaLnBrk="1" hangingPunct="1"/>
            <a:r>
              <a:rPr lang="en-US" smtClean="0"/>
              <a:t>8% fat</a:t>
            </a:r>
          </a:p>
          <a:p>
            <a:pPr lvl="1" eaLnBrk="1" hangingPunct="1"/>
            <a:r>
              <a:rPr lang="en-US" smtClean="0"/>
              <a:t>1% ash (mineral)</a:t>
            </a:r>
          </a:p>
          <a:p>
            <a:pPr lvl="1" eaLnBrk="1" hangingPunct="1"/>
            <a:endParaRPr lang="en-US" smtClean="0"/>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US" smtClean="0"/>
              <a:t>Meat as a Food Source</a:t>
            </a:r>
          </a:p>
        </p:txBody>
      </p:sp>
      <p:sp>
        <p:nvSpPr>
          <p:cNvPr id="26627" name="Rectangle 3"/>
          <p:cNvSpPr>
            <a:spLocks noGrp="1" noChangeArrowheads="1"/>
          </p:cNvSpPr>
          <p:nvPr>
            <p:ph type="body" idx="1"/>
          </p:nvPr>
        </p:nvSpPr>
        <p:spPr/>
        <p:txBody>
          <a:bodyPr/>
          <a:lstStyle/>
          <a:p>
            <a:pPr eaLnBrk="1" hangingPunct="1"/>
            <a:r>
              <a:rPr lang="en-US" smtClean="0"/>
              <a:t>Complete protein source</a:t>
            </a:r>
          </a:p>
          <a:p>
            <a:pPr eaLnBrk="1" hangingPunct="1"/>
            <a:r>
              <a:rPr lang="en-US" smtClean="0"/>
              <a:t>Excellent source of iron</a:t>
            </a:r>
          </a:p>
          <a:p>
            <a:pPr eaLnBrk="1" hangingPunct="1"/>
            <a:r>
              <a:rPr lang="en-US" smtClean="0"/>
              <a:t>Fat, makes the product juicy, tender, and adds flavor</a:t>
            </a:r>
          </a:p>
          <a:p>
            <a:pPr eaLnBrk="1" hangingPunct="1"/>
            <a:r>
              <a:rPr lang="en-US" smtClean="0"/>
              <a:t>Fat also reduces formulation costs</a:t>
            </a:r>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smtClean="0"/>
              <a:t>Regulating Fat Content</a:t>
            </a:r>
          </a:p>
        </p:txBody>
      </p:sp>
      <p:sp>
        <p:nvSpPr>
          <p:cNvPr id="27651" name="Rectangle 3"/>
          <p:cNvSpPr>
            <a:spLocks noGrp="1" noChangeArrowheads="1"/>
          </p:cNvSpPr>
          <p:nvPr>
            <p:ph type="body" idx="1"/>
          </p:nvPr>
        </p:nvSpPr>
        <p:spPr/>
        <p:txBody>
          <a:bodyPr/>
          <a:lstStyle/>
          <a:p>
            <a:pPr eaLnBrk="1" hangingPunct="1">
              <a:lnSpc>
                <a:spcPct val="90000"/>
              </a:lnSpc>
            </a:pPr>
            <a:r>
              <a:rPr lang="en-US" smtClean="0"/>
              <a:t>USDA regulates fat content for processed products</a:t>
            </a:r>
          </a:p>
          <a:p>
            <a:pPr eaLnBrk="1" hangingPunct="1">
              <a:lnSpc>
                <a:spcPct val="90000"/>
              </a:lnSpc>
            </a:pPr>
            <a:r>
              <a:rPr lang="en-US" smtClean="0"/>
              <a:t>Hot Dogs- can not contain more than 30% fat</a:t>
            </a:r>
          </a:p>
          <a:p>
            <a:pPr eaLnBrk="1" hangingPunct="1">
              <a:lnSpc>
                <a:spcPct val="90000"/>
              </a:lnSpc>
            </a:pPr>
            <a:r>
              <a:rPr lang="en-US" smtClean="0"/>
              <a:t>Specialty Loaf items (SPAM) may contain more than 30% fat</a:t>
            </a:r>
          </a:p>
          <a:p>
            <a:pPr eaLnBrk="1" hangingPunct="1">
              <a:lnSpc>
                <a:spcPct val="90000"/>
              </a:lnSpc>
            </a:pPr>
            <a:r>
              <a:rPr lang="en-US" smtClean="0"/>
              <a:t>However, due to consumer demand most processed meat items are considerable leaner</a:t>
            </a:r>
          </a:p>
        </p:txBody>
      </p:sp>
      <p:pic>
        <p:nvPicPr>
          <p:cNvPr id="27652" name="Picture 5" descr="hot_do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5624513"/>
            <a:ext cx="1752600" cy="1233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US" smtClean="0"/>
              <a:t>Chilling</a:t>
            </a:r>
          </a:p>
        </p:txBody>
      </p:sp>
      <p:sp>
        <p:nvSpPr>
          <p:cNvPr id="28675" name="Rectangle 3"/>
          <p:cNvSpPr>
            <a:spLocks noGrp="1" noChangeArrowheads="1"/>
          </p:cNvSpPr>
          <p:nvPr>
            <p:ph type="body" idx="1"/>
          </p:nvPr>
        </p:nvSpPr>
        <p:spPr/>
        <p:txBody>
          <a:bodyPr/>
          <a:lstStyle/>
          <a:p>
            <a:pPr eaLnBrk="1" hangingPunct="1">
              <a:lnSpc>
                <a:spcPct val="90000"/>
              </a:lnSpc>
            </a:pPr>
            <a:r>
              <a:rPr lang="en-US" sz="2100" smtClean="0"/>
              <a:t>After slaughter many biological changes take place in the muscle that convert it to meat</a:t>
            </a:r>
          </a:p>
          <a:p>
            <a:pPr eaLnBrk="1" hangingPunct="1">
              <a:lnSpc>
                <a:spcPct val="90000"/>
              </a:lnSpc>
            </a:pPr>
            <a:r>
              <a:rPr lang="en-US" sz="2100" smtClean="0"/>
              <a:t>Chilling is used to prevent spoilage</a:t>
            </a:r>
          </a:p>
          <a:p>
            <a:pPr eaLnBrk="1" hangingPunct="1">
              <a:lnSpc>
                <a:spcPct val="90000"/>
              </a:lnSpc>
            </a:pPr>
            <a:r>
              <a:rPr lang="en-US" sz="2100" smtClean="0"/>
              <a:t>If chilling occurs to rapidly the result is </a:t>
            </a:r>
            <a:r>
              <a:rPr lang="en-US" sz="2100" b="1" smtClean="0"/>
              <a:t>cold shortening</a:t>
            </a:r>
            <a:endParaRPr lang="en-US" sz="2100" smtClean="0"/>
          </a:p>
          <a:p>
            <a:pPr lvl="1" eaLnBrk="1" hangingPunct="1">
              <a:lnSpc>
                <a:spcPct val="90000"/>
              </a:lnSpc>
            </a:pPr>
            <a:r>
              <a:rPr lang="en-US" sz="2000" smtClean="0"/>
              <a:t>Occurs when the muscle is chilled to less than 60 degrees F before rigor mortis is complete</a:t>
            </a:r>
          </a:p>
          <a:p>
            <a:pPr eaLnBrk="1" hangingPunct="1">
              <a:lnSpc>
                <a:spcPct val="90000"/>
              </a:lnSpc>
            </a:pPr>
            <a:r>
              <a:rPr lang="en-US" sz="2100" smtClean="0"/>
              <a:t>If the carcass is frozen before rigor is complete the result is “thaw rigor” and the result is extremely tough meat</a:t>
            </a:r>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smtClean="0"/>
              <a:t>Rigor Mortis</a:t>
            </a:r>
          </a:p>
        </p:txBody>
      </p:sp>
      <p:sp>
        <p:nvSpPr>
          <p:cNvPr id="29699" name="Rectangle 3"/>
          <p:cNvSpPr>
            <a:spLocks noGrp="1" noChangeArrowheads="1"/>
          </p:cNvSpPr>
          <p:nvPr>
            <p:ph type="body" idx="1"/>
          </p:nvPr>
        </p:nvSpPr>
        <p:spPr/>
        <p:txBody>
          <a:bodyPr/>
          <a:lstStyle/>
          <a:p>
            <a:pPr eaLnBrk="1" hangingPunct="1"/>
            <a:r>
              <a:rPr lang="en-US" smtClean="0"/>
              <a:t>Contraction and stiffening of the muscle</a:t>
            </a:r>
          </a:p>
          <a:p>
            <a:pPr eaLnBrk="1" hangingPunct="1"/>
            <a:r>
              <a:rPr lang="en-US" smtClean="0"/>
              <a:t>Muscle is very tender at the time of slaughter but become progressively less tender until rigor is complete</a:t>
            </a:r>
          </a:p>
          <a:p>
            <a:pPr eaLnBrk="1" hangingPunct="1"/>
            <a:r>
              <a:rPr lang="en-US" smtClean="0"/>
              <a:t>Beef requires 6-12 hours</a:t>
            </a:r>
          </a:p>
          <a:p>
            <a:pPr eaLnBrk="1" hangingPunct="1"/>
            <a:r>
              <a:rPr lang="en-US" smtClean="0"/>
              <a:t>Pork 1-6</a:t>
            </a:r>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en-US" smtClean="0"/>
              <a:t>Aging</a:t>
            </a:r>
          </a:p>
        </p:txBody>
      </p:sp>
      <p:sp>
        <p:nvSpPr>
          <p:cNvPr id="30723" name="Rectangle 3"/>
          <p:cNvSpPr>
            <a:spLocks noGrp="1" noChangeArrowheads="1"/>
          </p:cNvSpPr>
          <p:nvPr>
            <p:ph type="body" idx="1"/>
          </p:nvPr>
        </p:nvSpPr>
        <p:spPr/>
        <p:txBody>
          <a:bodyPr/>
          <a:lstStyle/>
          <a:p>
            <a:pPr eaLnBrk="1" hangingPunct="1">
              <a:lnSpc>
                <a:spcPct val="80000"/>
              </a:lnSpc>
            </a:pPr>
            <a:r>
              <a:rPr lang="en-US" sz="2600" smtClean="0"/>
              <a:t>Holding of beef in a cooler or refrigerator </a:t>
            </a:r>
          </a:p>
          <a:p>
            <a:pPr eaLnBrk="1" hangingPunct="1">
              <a:lnSpc>
                <a:spcPct val="80000"/>
              </a:lnSpc>
            </a:pPr>
            <a:r>
              <a:rPr lang="en-US" sz="2600" smtClean="0"/>
              <a:t>Increases tenderness due to natural enzymatic changes taking place in the muscle</a:t>
            </a:r>
          </a:p>
          <a:p>
            <a:pPr eaLnBrk="1" hangingPunct="1">
              <a:lnSpc>
                <a:spcPct val="80000"/>
              </a:lnSpc>
            </a:pPr>
            <a:r>
              <a:rPr lang="en-US" sz="2600" smtClean="0"/>
              <a:t>Increase in tenderness only continues for 7-10 days after slaughter when the beef is held at approximately 35 degrees F</a:t>
            </a:r>
          </a:p>
          <a:p>
            <a:pPr eaLnBrk="1" hangingPunct="1">
              <a:lnSpc>
                <a:spcPct val="80000"/>
              </a:lnSpc>
            </a:pPr>
            <a:r>
              <a:rPr lang="en-US" sz="2600" smtClean="0"/>
              <a:t>Beef held at higher temperatures will age more rapidly but may spoil or develop off flavors</a:t>
            </a:r>
          </a:p>
          <a:p>
            <a:pPr eaLnBrk="1" hangingPunct="1">
              <a:lnSpc>
                <a:spcPct val="80000"/>
              </a:lnSpc>
            </a:pPr>
            <a:r>
              <a:rPr lang="en-US" sz="2600" smtClean="0"/>
              <a:t>Lamb and pork are rarely aged</a:t>
            </a:r>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6" descr="010Edwards%2520Of%2520C">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4794250"/>
            <a:ext cx="3228975" cy="206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7" name="Rectangle 2"/>
          <p:cNvSpPr>
            <a:spLocks noGrp="1" noChangeArrowheads="1"/>
          </p:cNvSpPr>
          <p:nvPr>
            <p:ph type="title"/>
          </p:nvPr>
        </p:nvSpPr>
        <p:spPr/>
        <p:txBody>
          <a:bodyPr/>
          <a:lstStyle/>
          <a:p>
            <a:pPr eaLnBrk="1" hangingPunct="1"/>
            <a:r>
              <a:rPr lang="en-US" smtClean="0"/>
              <a:t>Tenderizing</a:t>
            </a:r>
          </a:p>
        </p:txBody>
      </p:sp>
      <p:sp>
        <p:nvSpPr>
          <p:cNvPr id="31748" name="Rectangle 3"/>
          <p:cNvSpPr>
            <a:spLocks noGrp="1" noChangeArrowheads="1"/>
          </p:cNvSpPr>
          <p:nvPr>
            <p:ph type="body" sz="half" idx="1"/>
          </p:nvPr>
        </p:nvSpPr>
        <p:spPr/>
        <p:txBody>
          <a:bodyPr/>
          <a:lstStyle/>
          <a:p>
            <a:pPr eaLnBrk="1" hangingPunct="1">
              <a:lnSpc>
                <a:spcPct val="80000"/>
              </a:lnSpc>
            </a:pPr>
            <a:r>
              <a:rPr lang="en-US" sz="2400" smtClean="0"/>
              <a:t>Tenderness, juiciness and flavor are components of meat palatability</a:t>
            </a:r>
          </a:p>
          <a:p>
            <a:pPr eaLnBrk="1" hangingPunct="1">
              <a:lnSpc>
                <a:spcPct val="80000"/>
              </a:lnSpc>
            </a:pPr>
            <a:r>
              <a:rPr lang="en-US" sz="2400" smtClean="0"/>
              <a:t>Tenderness can vary greatly from one cut to the next</a:t>
            </a:r>
          </a:p>
          <a:p>
            <a:pPr eaLnBrk="1" hangingPunct="1">
              <a:lnSpc>
                <a:spcPct val="80000"/>
              </a:lnSpc>
            </a:pPr>
            <a:r>
              <a:rPr lang="en-US" sz="2400" smtClean="0"/>
              <a:t>Beef is the most variable</a:t>
            </a:r>
          </a:p>
          <a:p>
            <a:pPr eaLnBrk="1" hangingPunct="1">
              <a:lnSpc>
                <a:spcPct val="80000"/>
              </a:lnSpc>
            </a:pPr>
            <a:r>
              <a:rPr lang="en-US" sz="2400" smtClean="0"/>
              <a:t>Followed by lamb, pork veal</a:t>
            </a:r>
          </a:p>
        </p:txBody>
      </p:sp>
      <p:sp>
        <p:nvSpPr>
          <p:cNvPr id="31749" name="Rectangle 4"/>
          <p:cNvSpPr>
            <a:spLocks noGrp="1" noChangeArrowheads="1"/>
          </p:cNvSpPr>
          <p:nvPr>
            <p:ph type="body" sz="half" idx="2"/>
          </p:nvPr>
        </p:nvSpPr>
        <p:spPr/>
        <p:txBody>
          <a:bodyPr/>
          <a:lstStyle/>
          <a:p>
            <a:pPr eaLnBrk="1" hangingPunct="1">
              <a:lnSpc>
                <a:spcPct val="80000"/>
              </a:lnSpc>
            </a:pPr>
            <a:r>
              <a:rPr lang="en-US" sz="1800" smtClean="0"/>
              <a:t>Variatiations are caused by</a:t>
            </a:r>
          </a:p>
          <a:p>
            <a:pPr lvl="1" eaLnBrk="1" hangingPunct="1">
              <a:lnSpc>
                <a:spcPct val="80000"/>
              </a:lnSpc>
            </a:pPr>
            <a:r>
              <a:rPr lang="en-US" sz="1800" smtClean="0"/>
              <a:t>Genetics</a:t>
            </a:r>
          </a:p>
          <a:p>
            <a:pPr lvl="1" eaLnBrk="1" hangingPunct="1">
              <a:lnSpc>
                <a:spcPct val="80000"/>
              </a:lnSpc>
            </a:pPr>
            <a:r>
              <a:rPr lang="en-US" sz="1800" smtClean="0"/>
              <a:t>Species</a:t>
            </a:r>
          </a:p>
          <a:p>
            <a:pPr lvl="1" eaLnBrk="1" hangingPunct="1">
              <a:lnSpc>
                <a:spcPct val="80000"/>
              </a:lnSpc>
            </a:pPr>
            <a:r>
              <a:rPr lang="en-US" sz="1800" smtClean="0"/>
              <a:t>Age</a:t>
            </a:r>
          </a:p>
          <a:p>
            <a:pPr lvl="1" eaLnBrk="1" hangingPunct="1">
              <a:lnSpc>
                <a:spcPct val="80000"/>
              </a:lnSpc>
            </a:pPr>
            <a:r>
              <a:rPr lang="en-US" sz="1800" smtClean="0"/>
              <a:t>Feeding</a:t>
            </a:r>
          </a:p>
          <a:p>
            <a:pPr lvl="1" eaLnBrk="1" hangingPunct="1">
              <a:lnSpc>
                <a:spcPct val="80000"/>
              </a:lnSpc>
            </a:pPr>
            <a:r>
              <a:rPr lang="en-US" sz="1800" smtClean="0"/>
              <a:t>Muscle type</a:t>
            </a:r>
          </a:p>
          <a:p>
            <a:pPr lvl="1" eaLnBrk="1" hangingPunct="1">
              <a:lnSpc>
                <a:spcPct val="80000"/>
              </a:lnSpc>
            </a:pPr>
            <a:r>
              <a:rPr lang="en-US" sz="1800" smtClean="0"/>
              <a:t>Suspension of the carcass</a:t>
            </a:r>
          </a:p>
          <a:p>
            <a:pPr lvl="1" eaLnBrk="1" hangingPunct="1">
              <a:lnSpc>
                <a:spcPct val="80000"/>
              </a:lnSpc>
            </a:pPr>
            <a:r>
              <a:rPr lang="en-US" sz="1800" smtClean="0"/>
              <a:t>Electrical stimulation</a:t>
            </a:r>
          </a:p>
          <a:p>
            <a:pPr lvl="1" eaLnBrk="1" hangingPunct="1">
              <a:lnSpc>
                <a:spcPct val="80000"/>
              </a:lnSpc>
            </a:pPr>
            <a:r>
              <a:rPr lang="en-US" sz="1800" smtClean="0"/>
              <a:t>Chilling rate</a:t>
            </a:r>
          </a:p>
          <a:p>
            <a:pPr lvl="1" eaLnBrk="1" hangingPunct="1">
              <a:lnSpc>
                <a:spcPct val="80000"/>
              </a:lnSpc>
            </a:pPr>
            <a:r>
              <a:rPr lang="en-US" sz="1800" smtClean="0"/>
              <a:t>Aging</a:t>
            </a:r>
          </a:p>
          <a:p>
            <a:pPr lvl="1" eaLnBrk="1" hangingPunct="1">
              <a:lnSpc>
                <a:spcPct val="80000"/>
              </a:lnSpc>
            </a:pPr>
            <a:r>
              <a:rPr lang="en-US" sz="1800" smtClean="0"/>
              <a:t>Mechanical tenderizing</a:t>
            </a:r>
          </a:p>
          <a:p>
            <a:pPr lvl="1" eaLnBrk="1" hangingPunct="1">
              <a:lnSpc>
                <a:spcPct val="80000"/>
              </a:lnSpc>
            </a:pPr>
            <a:r>
              <a:rPr lang="en-US" sz="1800" smtClean="0"/>
              <a:t>Chemical tenderizing</a:t>
            </a:r>
          </a:p>
          <a:p>
            <a:pPr lvl="1" eaLnBrk="1" hangingPunct="1">
              <a:lnSpc>
                <a:spcPct val="80000"/>
              </a:lnSpc>
            </a:pPr>
            <a:r>
              <a:rPr lang="en-US" sz="1800" smtClean="0"/>
              <a:t>Freezing and thawing</a:t>
            </a:r>
          </a:p>
          <a:p>
            <a:pPr lvl="1" eaLnBrk="1" hangingPunct="1">
              <a:lnSpc>
                <a:spcPct val="80000"/>
              </a:lnSpc>
            </a:pPr>
            <a:r>
              <a:rPr lang="en-US" sz="1800" smtClean="0"/>
              <a:t>Cooking</a:t>
            </a:r>
          </a:p>
          <a:p>
            <a:pPr lvl="1" eaLnBrk="1" hangingPunct="1">
              <a:lnSpc>
                <a:spcPct val="80000"/>
              </a:lnSpc>
            </a:pPr>
            <a:r>
              <a:rPr lang="en-US" sz="1800" smtClean="0"/>
              <a:t>carving</a:t>
            </a:r>
          </a:p>
          <a:p>
            <a:pPr eaLnBrk="1" hangingPunct="1">
              <a:lnSpc>
                <a:spcPct val="80000"/>
              </a:lnSpc>
            </a:pPr>
            <a:endParaRPr lang="en-US" sz="1800" smtClean="0"/>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smtClean="0"/>
              <a:t>Key Terms To Know</a:t>
            </a:r>
            <a:endParaRPr lang="en-US" smtClean="0"/>
          </a:p>
        </p:txBody>
      </p:sp>
      <p:sp>
        <p:nvSpPr>
          <p:cNvPr id="5123" name="Rectangle 4"/>
          <p:cNvSpPr>
            <a:spLocks noGrp="1" noChangeArrowheads="1"/>
          </p:cNvSpPr>
          <p:nvPr>
            <p:ph type="body" sz="half" idx="1"/>
          </p:nvPr>
        </p:nvSpPr>
        <p:spPr/>
        <p:txBody>
          <a:bodyPr/>
          <a:lstStyle/>
          <a:p>
            <a:pPr eaLnBrk="1" hangingPunct="1">
              <a:lnSpc>
                <a:spcPct val="80000"/>
              </a:lnSpc>
            </a:pPr>
            <a:r>
              <a:rPr lang="en-US" sz="1800" smtClean="0"/>
              <a:t>Aging</a:t>
            </a:r>
          </a:p>
          <a:p>
            <a:pPr eaLnBrk="1" hangingPunct="1">
              <a:lnSpc>
                <a:spcPct val="80000"/>
              </a:lnSpc>
            </a:pPr>
            <a:r>
              <a:rPr lang="en-US" sz="1800" smtClean="0"/>
              <a:t>Albumen</a:t>
            </a:r>
          </a:p>
          <a:p>
            <a:pPr eaLnBrk="1" hangingPunct="1">
              <a:lnSpc>
                <a:spcPct val="80000"/>
              </a:lnSpc>
            </a:pPr>
            <a:r>
              <a:rPr lang="en-US" sz="1800" smtClean="0"/>
              <a:t>Antemortem</a:t>
            </a:r>
          </a:p>
          <a:p>
            <a:pPr eaLnBrk="1" hangingPunct="1">
              <a:lnSpc>
                <a:spcPct val="80000"/>
              </a:lnSpc>
            </a:pPr>
            <a:r>
              <a:rPr lang="en-US" sz="1800" smtClean="0"/>
              <a:t>Blood spot</a:t>
            </a:r>
          </a:p>
          <a:p>
            <a:pPr eaLnBrk="1" hangingPunct="1">
              <a:lnSpc>
                <a:spcPct val="80000"/>
              </a:lnSpc>
            </a:pPr>
            <a:r>
              <a:rPr lang="en-US" sz="1800" smtClean="0"/>
              <a:t>Bromelin</a:t>
            </a:r>
          </a:p>
          <a:p>
            <a:pPr eaLnBrk="1" hangingPunct="1">
              <a:lnSpc>
                <a:spcPct val="80000"/>
              </a:lnSpc>
            </a:pPr>
            <a:r>
              <a:rPr lang="en-US" sz="1800" smtClean="0"/>
              <a:t>By-products</a:t>
            </a:r>
          </a:p>
          <a:p>
            <a:pPr eaLnBrk="1" hangingPunct="1">
              <a:lnSpc>
                <a:spcPct val="80000"/>
              </a:lnSpc>
            </a:pPr>
            <a:r>
              <a:rPr lang="en-US" sz="1800" smtClean="0"/>
              <a:t>Cold shortening</a:t>
            </a:r>
          </a:p>
          <a:p>
            <a:pPr eaLnBrk="1" hangingPunct="1">
              <a:lnSpc>
                <a:spcPct val="80000"/>
              </a:lnSpc>
            </a:pPr>
            <a:r>
              <a:rPr lang="en-US" sz="1800" smtClean="0"/>
              <a:t>Curing</a:t>
            </a:r>
          </a:p>
          <a:p>
            <a:pPr eaLnBrk="1" hangingPunct="1">
              <a:lnSpc>
                <a:spcPct val="80000"/>
              </a:lnSpc>
            </a:pPr>
            <a:r>
              <a:rPr lang="en-US" sz="1800" smtClean="0"/>
              <a:t>Deboning</a:t>
            </a:r>
          </a:p>
          <a:p>
            <a:pPr eaLnBrk="1" hangingPunct="1">
              <a:lnSpc>
                <a:spcPct val="80000"/>
              </a:lnSpc>
            </a:pPr>
            <a:r>
              <a:rPr lang="en-US" sz="1800" smtClean="0"/>
              <a:t>Electrical stimulation</a:t>
            </a:r>
          </a:p>
          <a:p>
            <a:pPr eaLnBrk="1" hangingPunct="1">
              <a:lnSpc>
                <a:spcPct val="80000"/>
              </a:lnSpc>
            </a:pPr>
            <a:r>
              <a:rPr lang="en-US" sz="1800" smtClean="0"/>
              <a:t>Eviscerated</a:t>
            </a:r>
          </a:p>
          <a:p>
            <a:pPr eaLnBrk="1" hangingPunct="1">
              <a:lnSpc>
                <a:spcPct val="80000"/>
              </a:lnSpc>
            </a:pPr>
            <a:r>
              <a:rPr lang="en-US" sz="1800" smtClean="0"/>
              <a:t>Ficin</a:t>
            </a:r>
          </a:p>
          <a:p>
            <a:pPr eaLnBrk="1" hangingPunct="1">
              <a:lnSpc>
                <a:spcPct val="80000"/>
              </a:lnSpc>
            </a:pPr>
            <a:r>
              <a:rPr lang="en-US" sz="1800" smtClean="0"/>
              <a:t>Integrated</a:t>
            </a:r>
            <a:endParaRPr lang="en-US" sz="1800" smtClean="0"/>
          </a:p>
        </p:txBody>
      </p:sp>
      <p:sp>
        <p:nvSpPr>
          <p:cNvPr id="5124" name="Rectangle 5"/>
          <p:cNvSpPr>
            <a:spLocks noGrp="1" noChangeArrowheads="1"/>
          </p:cNvSpPr>
          <p:nvPr>
            <p:ph type="body" sz="half" idx="2"/>
          </p:nvPr>
        </p:nvSpPr>
        <p:spPr/>
        <p:txBody>
          <a:bodyPr/>
          <a:lstStyle/>
          <a:p>
            <a:pPr eaLnBrk="1" hangingPunct="1">
              <a:lnSpc>
                <a:spcPct val="80000"/>
              </a:lnSpc>
            </a:pPr>
            <a:endParaRPr lang="en-US" sz="1700" smtClean="0"/>
          </a:p>
          <a:p>
            <a:pPr eaLnBrk="1" hangingPunct="1">
              <a:lnSpc>
                <a:spcPct val="80000"/>
              </a:lnSpc>
            </a:pPr>
            <a:r>
              <a:rPr lang="en-US" sz="1800" smtClean="0"/>
              <a:t>Julian date</a:t>
            </a:r>
          </a:p>
          <a:p>
            <a:pPr eaLnBrk="1" hangingPunct="1">
              <a:lnSpc>
                <a:spcPct val="80000"/>
              </a:lnSpc>
            </a:pPr>
            <a:r>
              <a:rPr lang="en-US" sz="1800" smtClean="0"/>
              <a:t>Marinating</a:t>
            </a:r>
          </a:p>
          <a:p>
            <a:pPr eaLnBrk="1" hangingPunct="1">
              <a:lnSpc>
                <a:spcPct val="80000"/>
              </a:lnSpc>
            </a:pPr>
            <a:r>
              <a:rPr lang="en-US" sz="1800" smtClean="0"/>
              <a:t>Mechanically separated</a:t>
            </a:r>
          </a:p>
          <a:p>
            <a:pPr eaLnBrk="1" hangingPunct="1">
              <a:lnSpc>
                <a:spcPct val="80000"/>
              </a:lnSpc>
            </a:pPr>
            <a:r>
              <a:rPr lang="en-US" sz="1800" smtClean="0"/>
              <a:t>Myoglobin</a:t>
            </a:r>
          </a:p>
          <a:p>
            <a:pPr eaLnBrk="1" hangingPunct="1">
              <a:lnSpc>
                <a:spcPct val="80000"/>
              </a:lnSpc>
            </a:pPr>
            <a:r>
              <a:rPr lang="en-US" sz="1800" smtClean="0"/>
              <a:t>Offal</a:t>
            </a:r>
          </a:p>
          <a:p>
            <a:pPr eaLnBrk="1" hangingPunct="1">
              <a:lnSpc>
                <a:spcPct val="80000"/>
              </a:lnSpc>
            </a:pPr>
            <a:r>
              <a:rPr lang="en-US" sz="1800" smtClean="0"/>
              <a:t>Papain</a:t>
            </a:r>
          </a:p>
          <a:p>
            <a:pPr eaLnBrk="1" hangingPunct="1">
              <a:lnSpc>
                <a:spcPct val="80000"/>
              </a:lnSpc>
            </a:pPr>
            <a:r>
              <a:rPr lang="en-US" sz="1800" smtClean="0"/>
              <a:t>Postmortem</a:t>
            </a:r>
          </a:p>
          <a:p>
            <a:pPr eaLnBrk="1" hangingPunct="1">
              <a:lnSpc>
                <a:spcPct val="80000"/>
              </a:lnSpc>
            </a:pPr>
            <a:r>
              <a:rPr lang="en-US" sz="1800" smtClean="0"/>
              <a:t>Processed meats</a:t>
            </a:r>
          </a:p>
          <a:p>
            <a:pPr eaLnBrk="1" hangingPunct="1">
              <a:lnSpc>
                <a:spcPct val="80000"/>
              </a:lnSpc>
            </a:pPr>
            <a:r>
              <a:rPr lang="en-US" sz="1800" smtClean="0"/>
              <a:t>Rigor mortis</a:t>
            </a:r>
          </a:p>
          <a:p>
            <a:pPr eaLnBrk="1" hangingPunct="1">
              <a:lnSpc>
                <a:spcPct val="80000"/>
              </a:lnSpc>
            </a:pPr>
            <a:r>
              <a:rPr lang="en-US" sz="1800" smtClean="0"/>
              <a:t>Smoking</a:t>
            </a:r>
          </a:p>
          <a:p>
            <a:pPr eaLnBrk="1" hangingPunct="1">
              <a:lnSpc>
                <a:spcPct val="80000"/>
              </a:lnSpc>
            </a:pPr>
            <a:r>
              <a:rPr lang="en-US" sz="1800" smtClean="0"/>
              <a:t>Textured protein</a:t>
            </a:r>
          </a:p>
          <a:p>
            <a:pPr eaLnBrk="1" hangingPunct="1">
              <a:lnSpc>
                <a:spcPct val="80000"/>
              </a:lnSpc>
            </a:pPr>
            <a:r>
              <a:rPr lang="en-US" sz="1800" smtClean="0"/>
              <a:t>Vitelline membrane</a:t>
            </a:r>
          </a:p>
          <a:p>
            <a:pPr eaLnBrk="1" hangingPunct="1">
              <a:lnSpc>
                <a:spcPct val="80000"/>
              </a:lnSpc>
            </a:pPr>
            <a:r>
              <a:rPr lang="en-US" sz="1800" smtClean="0"/>
              <a:t>Yield grade</a:t>
            </a:r>
          </a:p>
          <a:p>
            <a:pPr eaLnBrk="1" hangingPunct="1">
              <a:lnSpc>
                <a:spcPct val="80000"/>
              </a:lnSpc>
            </a:pPr>
            <a:endParaRPr lang="en-US" sz="1800" smtClean="0"/>
          </a:p>
        </p:txBody>
      </p:sp>
      <p:pic>
        <p:nvPicPr>
          <p:cNvPr id="5125" name="Picture 7" descr="MCj0435203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76600" y="5448300"/>
            <a:ext cx="1841500" cy="140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US" smtClean="0"/>
              <a:t>Tenderizing: Genetics</a:t>
            </a:r>
          </a:p>
        </p:txBody>
      </p:sp>
      <p:sp>
        <p:nvSpPr>
          <p:cNvPr id="32771" name="Rectangle 3"/>
          <p:cNvSpPr>
            <a:spLocks noGrp="1" noChangeArrowheads="1"/>
          </p:cNvSpPr>
          <p:nvPr>
            <p:ph type="body" idx="1"/>
          </p:nvPr>
        </p:nvSpPr>
        <p:spPr/>
        <p:txBody>
          <a:bodyPr/>
          <a:lstStyle/>
          <a:p>
            <a:pPr eaLnBrk="1" hangingPunct="1"/>
            <a:r>
              <a:rPr lang="en-US" smtClean="0"/>
              <a:t>Accounts for about 45% of observed variation in tenderness of cooked beef</a:t>
            </a:r>
          </a:p>
          <a:p>
            <a:pPr eaLnBrk="1" hangingPunct="1"/>
            <a:endParaRPr lang="en-US" smtClean="0"/>
          </a:p>
          <a:p>
            <a:pPr eaLnBrk="1" hangingPunct="1"/>
            <a:endParaRPr lang="en-US" smtClean="0"/>
          </a:p>
        </p:txBody>
      </p:sp>
      <p:pic>
        <p:nvPicPr>
          <p:cNvPr id="32772" name="Picture 6" descr="genetics">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3657600"/>
            <a:ext cx="28575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n-US" smtClean="0"/>
              <a:t>Tenderizing: Species &amp; Age</a:t>
            </a:r>
          </a:p>
        </p:txBody>
      </p:sp>
      <p:sp>
        <p:nvSpPr>
          <p:cNvPr id="33795" name="Rectangle 3"/>
          <p:cNvSpPr>
            <a:spLocks noGrp="1" noChangeArrowheads="1"/>
          </p:cNvSpPr>
          <p:nvPr>
            <p:ph type="body" idx="1"/>
          </p:nvPr>
        </p:nvSpPr>
        <p:spPr/>
        <p:txBody>
          <a:bodyPr/>
          <a:lstStyle/>
          <a:p>
            <a:pPr eaLnBrk="1" hangingPunct="1">
              <a:lnSpc>
                <a:spcPct val="80000"/>
              </a:lnSpc>
            </a:pPr>
            <a:r>
              <a:rPr lang="en-US" sz="2600" smtClean="0"/>
              <a:t>Variation from species to species is due to chronological age of the animal at time of slaughter</a:t>
            </a:r>
          </a:p>
          <a:p>
            <a:pPr eaLnBrk="1" hangingPunct="1">
              <a:lnSpc>
                <a:spcPct val="80000"/>
              </a:lnSpc>
            </a:pPr>
            <a:r>
              <a:rPr lang="en-US" sz="2600" smtClean="0"/>
              <a:t>Beef approximately 20 months of age</a:t>
            </a:r>
          </a:p>
          <a:p>
            <a:pPr eaLnBrk="1" hangingPunct="1">
              <a:lnSpc>
                <a:spcPct val="80000"/>
              </a:lnSpc>
            </a:pPr>
            <a:r>
              <a:rPr lang="en-US" sz="2600" smtClean="0"/>
              <a:t>Lamb 8 months</a:t>
            </a:r>
          </a:p>
          <a:p>
            <a:pPr eaLnBrk="1" hangingPunct="1">
              <a:lnSpc>
                <a:spcPct val="80000"/>
              </a:lnSpc>
            </a:pPr>
            <a:r>
              <a:rPr lang="en-US" sz="2600" smtClean="0"/>
              <a:t>Pork 5 months</a:t>
            </a:r>
          </a:p>
          <a:p>
            <a:pPr eaLnBrk="1" hangingPunct="1">
              <a:lnSpc>
                <a:spcPct val="80000"/>
              </a:lnSpc>
            </a:pPr>
            <a:r>
              <a:rPr lang="en-US" sz="2600" smtClean="0"/>
              <a:t>Veal approximately 2 months</a:t>
            </a:r>
          </a:p>
          <a:p>
            <a:pPr eaLnBrk="1" hangingPunct="1">
              <a:lnSpc>
                <a:spcPct val="80000"/>
              </a:lnSpc>
            </a:pPr>
            <a:r>
              <a:rPr lang="en-US" sz="2600" smtClean="0"/>
              <a:t>As the animal gets older the meat becomes progressively less tender</a:t>
            </a:r>
          </a:p>
          <a:p>
            <a:pPr lvl="1" eaLnBrk="1" hangingPunct="1">
              <a:lnSpc>
                <a:spcPct val="80000"/>
              </a:lnSpc>
            </a:pPr>
            <a:r>
              <a:rPr lang="en-US" sz="2400" smtClean="0"/>
              <a:t>This is due to the changing nature of the connective tissue protein found in meat</a:t>
            </a:r>
          </a:p>
        </p:txBody>
      </p:sp>
      <p:pic>
        <p:nvPicPr>
          <p:cNvPr id="33796" name="Picture 5" descr="HUB93967">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143500"/>
            <a:ext cx="17145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7" descr="grass-300_tcm18-72285">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85025" y="0"/>
            <a:ext cx="1958975" cy="202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19" name="Picture 5" descr="corn-4">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86600" y="4800600"/>
            <a:ext cx="2057400" cy="179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0" name="Rectangle 2"/>
          <p:cNvSpPr>
            <a:spLocks noGrp="1" noChangeArrowheads="1"/>
          </p:cNvSpPr>
          <p:nvPr>
            <p:ph type="title"/>
          </p:nvPr>
        </p:nvSpPr>
        <p:spPr/>
        <p:txBody>
          <a:bodyPr/>
          <a:lstStyle/>
          <a:p>
            <a:pPr eaLnBrk="1" hangingPunct="1"/>
            <a:r>
              <a:rPr lang="en-US" smtClean="0"/>
              <a:t>Feeding</a:t>
            </a:r>
          </a:p>
        </p:txBody>
      </p:sp>
      <p:sp>
        <p:nvSpPr>
          <p:cNvPr id="34821" name="Rectangle 3"/>
          <p:cNvSpPr>
            <a:spLocks noGrp="1" noChangeArrowheads="1"/>
          </p:cNvSpPr>
          <p:nvPr>
            <p:ph type="body" idx="1"/>
          </p:nvPr>
        </p:nvSpPr>
        <p:spPr>
          <a:xfrm>
            <a:off x="1524000" y="1676400"/>
            <a:ext cx="7010400" cy="4114800"/>
          </a:xfrm>
        </p:spPr>
        <p:txBody>
          <a:bodyPr/>
          <a:lstStyle/>
          <a:p>
            <a:pPr eaLnBrk="1" hangingPunct="1"/>
            <a:r>
              <a:rPr lang="en-US" smtClean="0"/>
              <a:t>Feed does not directly influence tenderness</a:t>
            </a:r>
          </a:p>
          <a:p>
            <a:pPr eaLnBrk="1" hangingPunct="1"/>
            <a:r>
              <a:rPr lang="en-US" smtClean="0"/>
              <a:t>In the case of beef an indirect effect of feeding on tenderness may be observed</a:t>
            </a:r>
          </a:p>
          <a:p>
            <a:pPr eaLnBrk="1" hangingPunct="1"/>
            <a:r>
              <a:rPr lang="en-US" smtClean="0"/>
              <a:t>Animals finished on grain tend to reach slaughter weight sooner than animals finished on pasture</a:t>
            </a: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en-US" smtClean="0"/>
              <a:t>Muscle to Muscle</a:t>
            </a:r>
          </a:p>
        </p:txBody>
      </p:sp>
      <p:sp>
        <p:nvSpPr>
          <p:cNvPr id="35843" name="Rectangle 3"/>
          <p:cNvSpPr>
            <a:spLocks noGrp="1" noChangeArrowheads="1"/>
          </p:cNvSpPr>
          <p:nvPr>
            <p:ph type="body" idx="1"/>
          </p:nvPr>
        </p:nvSpPr>
        <p:spPr/>
        <p:txBody>
          <a:bodyPr/>
          <a:lstStyle/>
          <a:p>
            <a:pPr eaLnBrk="1" hangingPunct="1"/>
            <a:r>
              <a:rPr lang="en-US" smtClean="0"/>
              <a:t>Variation exists among muscles</a:t>
            </a:r>
          </a:p>
          <a:p>
            <a:pPr eaLnBrk="1" hangingPunct="1"/>
            <a:r>
              <a:rPr lang="en-US" smtClean="0"/>
              <a:t>Difference is due to the amount of connective tissue in the various cuts</a:t>
            </a:r>
          </a:p>
          <a:p>
            <a:pPr eaLnBrk="1" hangingPunct="1"/>
            <a:r>
              <a:rPr lang="en-US" smtClean="0"/>
              <a:t>Amount of connective tissue present is due to the function of the muscle</a:t>
            </a:r>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en-US" smtClean="0"/>
              <a:t>Suspension of Carcass</a:t>
            </a:r>
          </a:p>
        </p:txBody>
      </p:sp>
      <p:sp>
        <p:nvSpPr>
          <p:cNvPr id="36867" name="Rectangle 3"/>
          <p:cNvSpPr>
            <a:spLocks noGrp="1" noChangeArrowheads="1"/>
          </p:cNvSpPr>
          <p:nvPr>
            <p:ph type="body" idx="1"/>
          </p:nvPr>
        </p:nvSpPr>
        <p:spPr/>
        <p:txBody>
          <a:bodyPr/>
          <a:lstStyle/>
          <a:p>
            <a:pPr eaLnBrk="1" hangingPunct="1"/>
            <a:r>
              <a:rPr lang="en-US" sz="2600" smtClean="0"/>
              <a:t>Stretching of muscles during chilling affects tenderness</a:t>
            </a:r>
          </a:p>
          <a:p>
            <a:pPr eaLnBrk="1" hangingPunct="1"/>
            <a:r>
              <a:rPr lang="en-US" sz="2600" smtClean="0"/>
              <a:t>Has different effects on different muscles according to their anatomical location in the carcass</a:t>
            </a:r>
          </a:p>
          <a:p>
            <a:pPr eaLnBrk="1" hangingPunct="1"/>
            <a:r>
              <a:rPr lang="en-US" sz="2600" smtClean="0"/>
              <a:t>Most carcasses are hung from the hind leg</a:t>
            </a:r>
          </a:p>
          <a:p>
            <a:pPr eaLnBrk="1" hangingPunct="1"/>
            <a:r>
              <a:rPr lang="en-US" sz="2600" smtClean="0"/>
              <a:t>However a new method of hanging the carcass from the pelvic or hip bone changes the tension applied to some muscles</a:t>
            </a:r>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en-US" smtClean="0"/>
              <a:t>Electrical Stimulation</a:t>
            </a:r>
          </a:p>
        </p:txBody>
      </p:sp>
      <p:sp>
        <p:nvSpPr>
          <p:cNvPr id="37891" name="Rectangle 3"/>
          <p:cNvSpPr>
            <a:spLocks noGrp="1" noChangeArrowheads="1"/>
          </p:cNvSpPr>
          <p:nvPr>
            <p:ph type="body" idx="1"/>
          </p:nvPr>
        </p:nvSpPr>
        <p:spPr/>
        <p:txBody>
          <a:bodyPr/>
          <a:lstStyle/>
          <a:p>
            <a:pPr eaLnBrk="1" hangingPunct="1"/>
            <a:r>
              <a:rPr lang="en-US" smtClean="0"/>
              <a:t>Immediately after slaughter increase tenderness</a:t>
            </a:r>
          </a:p>
          <a:p>
            <a:pPr eaLnBrk="1" hangingPunct="1"/>
            <a:r>
              <a:rPr lang="en-US" smtClean="0"/>
              <a:t>Beef carcasses subjected to approximately one minute of high-voltage electrical current improves tenderness of many cuts of the carcass</a:t>
            </a:r>
          </a:p>
        </p:txBody>
      </p:sp>
      <p:pic>
        <p:nvPicPr>
          <p:cNvPr id="37892" name="Picture 5" descr="Nexos_Zell_u_Laser2">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4813300"/>
            <a:ext cx="2438400" cy="204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en-US" smtClean="0"/>
              <a:t>Chilling Rate</a:t>
            </a:r>
          </a:p>
        </p:txBody>
      </p:sp>
      <p:sp>
        <p:nvSpPr>
          <p:cNvPr id="38915" name="Rectangle 3"/>
          <p:cNvSpPr>
            <a:spLocks noGrp="1" noChangeArrowheads="1"/>
          </p:cNvSpPr>
          <p:nvPr>
            <p:ph type="body" idx="1"/>
          </p:nvPr>
        </p:nvSpPr>
        <p:spPr/>
        <p:txBody>
          <a:bodyPr/>
          <a:lstStyle/>
          <a:p>
            <a:pPr eaLnBrk="1" hangingPunct="1"/>
            <a:r>
              <a:rPr lang="en-US" smtClean="0"/>
              <a:t>Chill to rapidly and the result is cold shortening and subsequent toughness</a:t>
            </a:r>
          </a:p>
          <a:p>
            <a:pPr eaLnBrk="1" hangingPunct="1"/>
            <a:r>
              <a:rPr lang="en-US" smtClean="0"/>
              <a:t>Cold shortening occurs when the muscle is chilled to less than 60 degrees F before the completion of rigor mortis</a:t>
            </a:r>
          </a:p>
        </p:txBody>
      </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en-US" smtClean="0"/>
              <a:t>Quality Grade</a:t>
            </a:r>
          </a:p>
        </p:txBody>
      </p:sp>
      <p:sp>
        <p:nvSpPr>
          <p:cNvPr id="39939" name="Rectangle 3"/>
          <p:cNvSpPr>
            <a:spLocks noGrp="1" noChangeArrowheads="1"/>
          </p:cNvSpPr>
          <p:nvPr>
            <p:ph type="body" idx="1"/>
          </p:nvPr>
        </p:nvSpPr>
        <p:spPr/>
        <p:txBody>
          <a:bodyPr/>
          <a:lstStyle/>
          <a:p>
            <a:pPr eaLnBrk="1" hangingPunct="1">
              <a:lnSpc>
                <a:spcPct val="80000"/>
              </a:lnSpc>
            </a:pPr>
            <a:r>
              <a:rPr lang="en-US" sz="1900" smtClean="0"/>
              <a:t>Age plays a major role in tenderness as it applies to quality grading in beef</a:t>
            </a:r>
          </a:p>
          <a:p>
            <a:pPr eaLnBrk="1" hangingPunct="1">
              <a:lnSpc>
                <a:spcPct val="80000"/>
              </a:lnSpc>
            </a:pPr>
            <a:r>
              <a:rPr lang="en-US" sz="1900" smtClean="0"/>
              <a:t>USDA quality grades are </a:t>
            </a:r>
          </a:p>
          <a:p>
            <a:pPr lvl="1" eaLnBrk="1" hangingPunct="1">
              <a:lnSpc>
                <a:spcPct val="80000"/>
              </a:lnSpc>
            </a:pPr>
            <a:r>
              <a:rPr lang="en-US" sz="1800" smtClean="0"/>
              <a:t>Prime</a:t>
            </a:r>
          </a:p>
          <a:p>
            <a:pPr lvl="1" eaLnBrk="1" hangingPunct="1">
              <a:lnSpc>
                <a:spcPct val="80000"/>
              </a:lnSpc>
            </a:pPr>
            <a:r>
              <a:rPr lang="en-US" sz="1800" smtClean="0"/>
              <a:t>Choice</a:t>
            </a:r>
          </a:p>
          <a:p>
            <a:pPr lvl="1" eaLnBrk="1" hangingPunct="1">
              <a:lnSpc>
                <a:spcPct val="80000"/>
              </a:lnSpc>
            </a:pPr>
            <a:r>
              <a:rPr lang="en-US" sz="1800" smtClean="0"/>
              <a:t>Select</a:t>
            </a:r>
          </a:p>
          <a:p>
            <a:pPr lvl="1" eaLnBrk="1" hangingPunct="1">
              <a:lnSpc>
                <a:spcPct val="80000"/>
              </a:lnSpc>
            </a:pPr>
            <a:r>
              <a:rPr lang="en-US" sz="1800" smtClean="0"/>
              <a:t>Standard </a:t>
            </a:r>
          </a:p>
          <a:p>
            <a:pPr lvl="1" eaLnBrk="1" hangingPunct="1">
              <a:lnSpc>
                <a:spcPct val="80000"/>
              </a:lnSpc>
            </a:pPr>
            <a:r>
              <a:rPr lang="en-US" sz="1800" smtClean="0"/>
              <a:t>Utility</a:t>
            </a:r>
          </a:p>
          <a:p>
            <a:pPr lvl="1" eaLnBrk="1" hangingPunct="1">
              <a:lnSpc>
                <a:spcPct val="80000"/>
              </a:lnSpc>
            </a:pPr>
            <a:r>
              <a:rPr lang="en-US" sz="1800" smtClean="0"/>
              <a:t>Commercial</a:t>
            </a:r>
          </a:p>
          <a:p>
            <a:pPr eaLnBrk="1" hangingPunct="1">
              <a:lnSpc>
                <a:spcPct val="80000"/>
              </a:lnSpc>
            </a:pPr>
            <a:r>
              <a:rPr lang="en-US" sz="1900" smtClean="0"/>
              <a:t>Young animals (up to 40 months of age) are eligible for USDA Prime, Choice, Select, Standard and Utility</a:t>
            </a:r>
          </a:p>
          <a:p>
            <a:pPr eaLnBrk="1" hangingPunct="1">
              <a:lnSpc>
                <a:spcPct val="80000"/>
              </a:lnSpc>
            </a:pPr>
            <a:r>
              <a:rPr lang="en-US" sz="1900" smtClean="0"/>
              <a:t>Over 40 months are only eligible for Commercial and Utility</a:t>
            </a:r>
          </a:p>
          <a:p>
            <a:pPr eaLnBrk="1" hangingPunct="1">
              <a:lnSpc>
                <a:spcPct val="80000"/>
              </a:lnSpc>
            </a:pPr>
            <a:r>
              <a:rPr lang="en-US" sz="1900" smtClean="0"/>
              <a:t>Quality grades are not used for pork</a:t>
            </a:r>
          </a:p>
          <a:p>
            <a:pPr eaLnBrk="1" hangingPunct="1">
              <a:lnSpc>
                <a:spcPct val="80000"/>
              </a:lnSpc>
            </a:pPr>
            <a:r>
              <a:rPr lang="en-US" sz="1900" smtClean="0"/>
              <a:t>Yield grades are given the designation of 1, 2, 3, 4, 5</a:t>
            </a:r>
          </a:p>
        </p:txBody>
      </p:sp>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r>
              <a:rPr lang="en-US" smtClean="0"/>
              <a:t>Mechanical</a:t>
            </a:r>
          </a:p>
        </p:txBody>
      </p:sp>
      <p:sp>
        <p:nvSpPr>
          <p:cNvPr id="40963" name="Rectangle 3"/>
          <p:cNvSpPr>
            <a:spLocks noGrp="1" noChangeArrowheads="1"/>
          </p:cNvSpPr>
          <p:nvPr>
            <p:ph type="body" idx="1"/>
          </p:nvPr>
        </p:nvSpPr>
        <p:spPr/>
        <p:txBody>
          <a:bodyPr/>
          <a:lstStyle/>
          <a:p>
            <a:pPr eaLnBrk="1" hangingPunct="1"/>
            <a:r>
              <a:rPr lang="en-US" smtClean="0"/>
              <a:t>Grinding is very popular</a:t>
            </a:r>
          </a:p>
          <a:p>
            <a:pPr eaLnBrk="1" hangingPunct="1"/>
            <a:r>
              <a:rPr lang="en-US" smtClean="0"/>
              <a:t>Cubing increase tenderness as well</a:t>
            </a:r>
          </a:p>
          <a:p>
            <a:pPr eaLnBrk="1" hangingPunct="1"/>
            <a:endParaRPr lang="en-US" smtClean="0"/>
          </a:p>
        </p:txBody>
      </p:sp>
      <p:pic>
        <p:nvPicPr>
          <p:cNvPr id="40964" name="Picture 5" descr="hamburger">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124200"/>
            <a:ext cx="3136900" cy="348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5" name="Picture 6" descr="010Edwards%2520Of%2520C">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38600" y="3810000"/>
            <a:ext cx="4371975" cy="279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r>
              <a:rPr lang="en-US" smtClean="0"/>
              <a:t>Chemical</a:t>
            </a:r>
          </a:p>
        </p:txBody>
      </p:sp>
      <p:sp>
        <p:nvSpPr>
          <p:cNvPr id="41987" name="Rectangle 3"/>
          <p:cNvSpPr>
            <a:spLocks noGrp="1" noChangeArrowheads="1"/>
          </p:cNvSpPr>
          <p:nvPr>
            <p:ph type="body" idx="1"/>
          </p:nvPr>
        </p:nvSpPr>
        <p:spPr/>
        <p:txBody>
          <a:bodyPr/>
          <a:lstStyle/>
          <a:p>
            <a:pPr eaLnBrk="1" hangingPunct="1"/>
            <a:r>
              <a:rPr lang="en-US" sz="2600" smtClean="0"/>
              <a:t>Salt increases tenderness because it softens the connective tissue</a:t>
            </a:r>
          </a:p>
          <a:p>
            <a:pPr eaLnBrk="1" hangingPunct="1"/>
            <a:r>
              <a:rPr lang="en-US" sz="2600" smtClean="0"/>
              <a:t>Vegetable enzymes such as papain, bromelin, and ficin also tenderize meat</a:t>
            </a:r>
          </a:p>
          <a:p>
            <a:pPr eaLnBrk="1" hangingPunct="1"/>
            <a:r>
              <a:rPr lang="en-US" sz="2600" smtClean="0"/>
              <a:t>These tenderizers dissolve or degrade the connective tissues, collagen and elastin</a:t>
            </a:r>
          </a:p>
          <a:p>
            <a:pPr eaLnBrk="1" hangingPunct="1"/>
            <a:r>
              <a:rPr lang="en-US" sz="2600" smtClean="0"/>
              <a:t>Vegetable enzymes are limited though in that their action is sometimes restricted to the surface of the meat</a:t>
            </a:r>
          </a:p>
        </p:txBody>
      </p:sp>
      <p:pic>
        <p:nvPicPr>
          <p:cNvPr id="41988" name="Picture 5" descr="Salt">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7600" y="152400"/>
            <a:ext cx="1447800" cy="180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smtClean="0"/>
              <a:t>Introduction</a:t>
            </a:r>
          </a:p>
        </p:txBody>
      </p:sp>
      <p:sp>
        <p:nvSpPr>
          <p:cNvPr id="6147" name="Rectangle 3"/>
          <p:cNvSpPr>
            <a:spLocks noGrp="1" noChangeArrowheads="1"/>
          </p:cNvSpPr>
          <p:nvPr>
            <p:ph type="body" idx="1"/>
          </p:nvPr>
        </p:nvSpPr>
        <p:spPr/>
        <p:txBody>
          <a:bodyPr/>
          <a:lstStyle/>
          <a:p>
            <a:pPr eaLnBrk="1" hangingPunct="1">
              <a:lnSpc>
                <a:spcPct val="90000"/>
              </a:lnSpc>
            </a:pPr>
            <a:r>
              <a:rPr lang="en-US" sz="2600" smtClean="0"/>
              <a:t>First meat packers in the United States were the colonial New England farmers </a:t>
            </a:r>
          </a:p>
          <a:p>
            <a:pPr lvl="1" eaLnBrk="1" hangingPunct="1">
              <a:lnSpc>
                <a:spcPct val="90000"/>
              </a:lnSpc>
            </a:pPr>
            <a:r>
              <a:rPr lang="en-US" sz="2400" smtClean="0"/>
              <a:t>They packed meat in salt to preserve it</a:t>
            </a:r>
          </a:p>
          <a:p>
            <a:pPr eaLnBrk="1" hangingPunct="1">
              <a:lnSpc>
                <a:spcPct val="90000"/>
              </a:lnSpc>
            </a:pPr>
            <a:r>
              <a:rPr lang="en-US" sz="2600" smtClean="0"/>
              <a:t>Then the beef industry moved to be near the commercial feedlots in the central United States—Kansas, Oklahoma, Texas</a:t>
            </a:r>
          </a:p>
          <a:p>
            <a:pPr eaLnBrk="1" hangingPunct="1">
              <a:lnSpc>
                <a:spcPct val="90000"/>
              </a:lnSpc>
            </a:pPr>
            <a:r>
              <a:rPr lang="en-US" sz="2600" smtClean="0"/>
              <a:t>Pork Industry—The Midwest; Iowa, Illinois, Minnesota, Michigan, Nebraska</a:t>
            </a:r>
          </a:p>
          <a:p>
            <a:pPr eaLnBrk="1" hangingPunct="1">
              <a:lnSpc>
                <a:spcPct val="90000"/>
              </a:lnSpc>
            </a:pPr>
            <a:r>
              <a:rPr lang="en-US" sz="2600" smtClean="0"/>
              <a:t>Poultry industry is characterized by rapid growth and vertical integration</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r>
              <a:rPr lang="en-US" smtClean="0"/>
              <a:t>Marinating</a:t>
            </a:r>
          </a:p>
        </p:txBody>
      </p:sp>
      <p:sp>
        <p:nvSpPr>
          <p:cNvPr id="43011" name="Rectangle 3"/>
          <p:cNvSpPr>
            <a:spLocks noGrp="1" noChangeArrowheads="1"/>
          </p:cNvSpPr>
          <p:nvPr>
            <p:ph type="body" idx="1"/>
          </p:nvPr>
        </p:nvSpPr>
        <p:spPr/>
        <p:txBody>
          <a:bodyPr/>
          <a:lstStyle/>
          <a:p>
            <a:pPr eaLnBrk="1" hangingPunct="1"/>
            <a:r>
              <a:rPr lang="en-US" smtClean="0"/>
              <a:t>A way consumers can tenderize and add flavor</a:t>
            </a:r>
          </a:p>
        </p:txBody>
      </p:sp>
      <p:pic>
        <p:nvPicPr>
          <p:cNvPr id="43012" name="Picture 5" descr="charsiew-marinatin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3810000"/>
            <a:ext cx="2724150" cy="205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r>
              <a:rPr lang="en-US" smtClean="0"/>
              <a:t>Freezing</a:t>
            </a:r>
          </a:p>
        </p:txBody>
      </p:sp>
      <p:sp>
        <p:nvSpPr>
          <p:cNvPr id="44035" name="Rectangle 3"/>
          <p:cNvSpPr>
            <a:spLocks noGrp="1" noChangeArrowheads="1"/>
          </p:cNvSpPr>
          <p:nvPr>
            <p:ph type="body" idx="1"/>
          </p:nvPr>
        </p:nvSpPr>
        <p:spPr/>
        <p:txBody>
          <a:bodyPr/>
          <a:lstStyle/>
          <a:p>
            <a:pPr eaLnBrk="1" hangingPunct="1"/>
            <a:r>
              <a:rPr lang="en-US" smtClean="0"/>
              <a:t>Plays a small role in tenderness</a:t>
            </a:r>
          </a:p>
          <a:p>
            <a:pPr eaLnBrk="1" hangingPunct="1"/>
            <a:r>
              <a:rPr lang="en-US" smtClean="0"/>
              <a:t>Fast freezing forms small ice crystals</a:t>
            </a:r>
          </a:p>
          <a:p>
            <a:pPr eaLnBrk="1" hangingPunct="1"/>
            <a:r>
              <a:rPr lang="en-US" smtClean="0"/>
              <a:t>Slow freezing forms large ice crystals</a:t>
            </a:r>
          </a:p>
          <a:p>
            <a:pPr lvl="1" eaLnBrk="1" hangingPunct="1"/>
            <a:r>
              <a:rPr lang="en-US" smtClean="0"/>
              <a:t>Large ice crystals disrupt components of the muscle fibers</a:t>
            </a:r>
          </a:p>
          <a:p>
            <a:pPr lvl="1" eaLnBrk="1" hangingPunct="1"/>
            <a:r>
              <a:rPr lang="en-US" smtClean="0"/>
              <a:t>Also increase the loss of juices upon thawing</a:t>
            </a:r>
          </a:p>
        </p:txBody>
      </p:sp>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r>
              <a:rPr lang="en-US" smtClean="0"/>
              <a:t>Thawing</a:t>
            </a:r>
          </a:p>
        </p:txBody>
      </p:sp>
      <p:sp>
        <p:nvSpPr>
          <p:cNvPr id="45059" name="Rectangle 3"/>
          <p:cNvSpPr>
            <a:spLocks noGrp="1" noChangeArrowheads="1"/>
          </p:cNvSpPr>
          <p:nvPr>
            <p:ph type="body" idx="1"/>
          </p:nvPr>
        </p:nvSpPr>
        <p:spPr/>
        <p:txBody>
          <a:bodyPr/>
          <a:lstStyle/>
          <a:p>
            <a:pPr eaLnBrk="1" hangingPunct="1"/>
            <a:r>
              <a:rPr lang="en-US" smtClean="0"/>
              <a:t>Slow thawing generally results in greater tenderness</a:t>
            </a:r>
          </a:p>
        </p:txBody>
      </p:sp>
      <p:pic>
        <p:nvPicPr>
          <p:cNvPr id="45060" name="Picture 5" descr="frozen_por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3352800"/>
            <a:ext cx="38100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r>
              <a:rPr lang="en-US" smtClean="0"/>
              <a:t>Cooking and Carving</a:t>
            </a:r>
          </a:p>
        </p:txBody>
      </p:sp>
      <p:sp>
        <p:nvSpPr>
          <p:cNvPr id="46083" name="Rectangle 3"/>
          <p:cNvSpPr>
            <a:spLocks noGrp="1" noChangeArrowheads="1"/>
          </p:cNvSpPr>
          <p:nvPr>
            <p:ph type="body" idx="1"/>
          </p:nvPr>
        </p:nvSpPr>
        <p:spPr/>
        <p:txBody>
          <a:bodyPr/>
          <a:lstStyle/>
          <a:p>
            <a:pPr eaLnBrk="1" hangingPunct="1"/>
            <a:r>
              <a:rPr lang="en-US" smtClean="0"/>
              <a:t>Cooking</a:t>
            </a:r>
          </a:p>
          <a:p>
            <a:pPr lvl="1" eaLnBrk="1" hangingPunct="1"/>
            <a:r>
              <a:rPr lang="en-US" smtClean="0"/>
              <a:t>As cooking progresses the contractile proteins in meat become less tender</a:t>
            </a:r>
          </a:p>
          <a:p>
            <a:pPr eaLnBrk="1" hangingPunct="1"/>
            <a:r>
              <a:rPr lang="en-US" smtClean="0"/>
              <a:t>Carving</a:t>
            </a:r>
          </a:p>
          <a:p>
            <a:pPr lvl="1" eaLnBrk="1" hangingPunct="1"/>
            <a:r>
              <a:rPr lang="en-US" smtClean="0"/>
              <a:t>Meat is cut at right angles or against the grain</a:t>
            </a:r>
          </a:p>
          <a:p>
            <a:pPr lvl="1" eaLnBrk="1" hangingPunct="1"/>
            <a:r>
              <a:rPr lang="en-US" smtClean="0"/>
              <a:t>This achieves maximum tenderness</a:t>
            </a:r>
          </a:p>
        </p:txBody>
      </p:sp>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r>
              <a:rPr lang="en-US" smtClean="0"/>
              <a:t>Curing </a:t>
            </a:r>
          </a:p>
        </p:txBody>
      </p:sp>
      <p:sp>
        <p:nvSpPr>
          <p:cNvPr id="47107" name="Rectangle 3"/>
          <p:cNvSpPr>
            <a:spLocks noGrp="1" noChangeArrowheads="1"/>
          </p:cNvSpPr>
          <p:nvPr>
            <p:ph type="body" idx="1"/>
          </p:nvPr>
        </p:nvSpPr>
        <p:spPr/>
        <p:txBody>
          <a:bodyPr/>
          <a:lstStyle/>
          <a:p>
            <a:pPr eaLnBrk="1" hangingPunct="1"/>
            <a:r>
              <a:rPr lang="en-US" smtClean="0"/>
              <a:t>Once used a preservative method</a:t>
            </a:r>
          </a:p>
          <a:p>
            <a:pPr eaLnBrk="1" hangingPunct="1"/>
            <a:r>
              <a:rPr lang="en-US" smtClean="0"/>
              <a:t>Now used to add more flavor</a:t>
            </a:r>
          </a:p>
          <a:p>
            <a:pPr eaLnBrk="1" hangingPunct="1"/>
            <a:endParaRPr lang="en-US" smtClean="0"/>
          </a:p>
          <a:p>
            <a:pPr eaLnBrk="1" hangingPunct="1">
              <a:buFont typeface="Wingdings" pitchFamily="2" charset="2"/>
              <a:buNone/>
            </a:pPr>
            <a:endParaRPr lang="en-US" smtClean="0"/>
          </a:p>
        </p:txBody>
      </p:sp>
      <p:pic>
        <p:nvPicPr>
          <p:cNvPr id="47108" name="Picture 4" descr="MCj0290480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76600" y="3429000"/>
            <a:ext cx="2898775" cy="296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r>
              <a:rPr lang="en-US" smtClean="0"/>
              <a:t>Color</a:t>
            </a:r>
          </a:p>
        </p:txBody>
      </p:sp>
      <p:sp>
        <p:nvSpPr>
          <p:cNvPr id="48131" name="Rectangle 3"/>
          <p:cNvSpPr>
            <a:spLocks noGrp="1" noChangeArrowheads="1"/>
          </p:cNvSpPr>
          <p:nvPr>
            <p:ph type="body" idx="1"/>
          </p:nvPr>
        </p:nvSpPr>
        <p:spPr/>
        <p:txBody>
          <a:bodyPr/>
          <a:lstStyle/>
          <a:p>
            <a:pPr eaLnBrk="1" hangingPunct="1"/>
            <a:r>
              <a:rPr lang="en-US" sz="2600" smtClean="0"/>
              <a:t>Primary color pigment is a protein called myoglobin</a:t>
            </a:r>
          </a:p>
          <a:p>
            <a:pPr eaLnBrk="1" hangingPunct="1"/>
            <a:r>
              <a:rPr lang="en-US" sz="2600" smtClean="0"/>
              <a:t>Function is to store oxygen in the muscle tissue</a:t>
            </a:r>
          </a:p>
          <a:p>
            <a:pPr lvl="1" eaLnBrk="1" hangingPunct="1"/>
            <a:r>
              <a:rPr lang="en-US" sz="2400" smtClean="0"/>
              <a:t>When oxygen is present meat is bright red, when it is absent the meat is a purplish color</a:t>
            </a:r>
          </a:p>
          <a:p>
            <a:pPr eaLnBrk="1" hangingPunct="1"/>
            <a:r>
              <a:rPr lang="en-US" sz="2600" smtClean="0"/>
              <a:t>Myoglobin is denatured by prolonged exposure to air or by cooking</a:t>
            </a:r>
          </a:p>
          <a:p>
            <a:pPr lvl="1" eaLnBrk="1" hangingPunct="1"/>
            <a:r>
              <a:rPr lang="en-US" sz="2400" smtClean="0"/>
              <a:t>It turns _________________.</a:t>
            </a:r>
          </a:p>
        </p:txBody>
      </p:sp>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hangingPunct="1"/>
            <a:r>
              <a:rPr lang="en-US" smtClean="0"/>
              <a:t>Smoking</a:t>
            </a:r>
          </a:p>
        </p:txBody>
      </p:sp>
      <p:sp>
        <p:nvSpPr>
          <p:cNvPr id="49155" name="Rectangle 3"/>
          <p:cNvSpPr>
            <a:spLocks noGrp="1" noChangeArrowheads="1"/>
          </p:cNvSpPr>
          <p:nvPr>
            <p:ph type="body" idx="1"/>
          </p:nvPr>
        </p:nvSpPr>
        <p:spPr>
          <a:xfrm>
            <a:off x="1447800" y="1828800"/>
            <a:ext cx="7010400" cy="4114800"/>
          </a:xfrm>
        </p:spPr>
        <p:txBody>
          <a:bodyPr/>
          <a:lstStyle/>
          <a:p>
            <a:pPr eaLnBrk="1" hangingPunct="1"/>
            <a:r>
              <a:rPr lang="en-US" smtClean="0"/>
              <a:t>Has been practiced since the beginning of recorded history</a:t>
            </a:r>
          </a:p>
          <a:p>
            <a:pPr eaLnBrk="1" hangingPunct="1"/>
            <a:r>
              <a:rPr lang="en-US" smtClean="0"/>
              <a:t>Smoke effectively inhibits microbial growth</a:t>
            </a:r>
          </a:p>
          <a:p>
            <a:pPr eaLnBrk="1" hangingPunct="1"/>
            <a:r>
              <a:rPr lang="en-US" smtClean="0"/>
              <a:t>Creates unique flavor</a:t>
            </a:r>
          </a:p>
          <a:p>
            <a:pPr eaLnBrk="1" hangingPunct="1"/>
            <a:endParaRPr lang="en-US" smtClean="0"/>
          </a:p>
        </p:txBody>
      </p:sp>
      <p:pic>
        <p:nvPicPr>
          <p:cNvPr id="49156" name="Picture 5" descr="summer_kitchen_smoke_hous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3788" y="3352800"/>
            <a:ext cx="2430462"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eaLnBrk="1" hangingPunct="1"/>
            <a:r>
              <a:rPr lang="en-US" smtClean="0"/>
              <a:t>A NEW JELL-O???</a:t>
            </a:r>
          </a:p>
        </p:txBody>
      </p:sp>
      <p:sp>
        <p:nvSpPr>
          <p:cNvPr id="50179" name="Rectangle 3"/>
          <p:cNvSpPr>
            <a:spLocks noGrp="1" noChangeArrowheads="1"/>
          </p:cNvSpPr>
          <p:nvPr>
            <p:ph type="body" idx="1"/>
          </p:nvPr>
        </p:nvSpPr>
        <p:spPr/>
        <p:txBody>
          <a:bodyPr/>
          <a:lstStyle/>
          <a:p>
            <a:pPr eaLnBrk="1" hangingPunct="1">
              <a:lnSpc>
                <a:spcPct val="90000"/>
              </a:lnSpc>
            </a:pPr>
            <a:r>
              <a:rPr lang="en-US" sz="2100" smtClean="0"/>
              <a:t>Gelatin is made from animal collagen that has been extracted from skin, bone, and connective tissue</a:t>
            </a:r>
          </a:p>
          <a:p>
            <a:pPr eaLnBrk="1" hangingPunct="1">
              <a:lnSpc>
                <a:spcPct val="90000"/>
              </a:lnSpc>
            </a:pPr>
            <a:r>
              <a:rPr lang="en-US" sz="2100" smtClean="0"/>
              <a:t>Purdue University Students in a the “Innovative Uses for Soybeans Contest” created a new vegetarian JELL-O</a:t>
            </a:r>
          </a:p>
          <a:p>
            <a:pPr eaLnBrk="1" hangingPunct="1">
              <a:lnSpc>
                <a:spcPct val="90000"/>
              </a:lnSpc>
            </a:pPr>
            <a:r>
              <a:rPr lang="en-US" sz="2100" smtClean="0"/>
              <a:t>The new dessert is made from a gel base made of water, fructose, high-gelling soy protein and carrageenan (made from seaweed)</a:t>
            </a:r>
          </a:p>
          <a:p>
            <a:pPr eaLnBrk="1" hangingPunct="1">
              <a:lnSpc>
                <a:spcPct val="90000"/>
              </a:lnSpc>
            </a:pPr>
            <a:r>
              <a:rPr lang="en-US" sz="2100" smtClean="0"/>
              <a:t>The new product is called NuSoy Gel</a:t>
            </a:r>
          </a:p>
          <a:p>
            <a:pPr eaLnBrk="1" hangingPunct="1">
              <a:lnSpc>
                <a:spcPct val="90000"/>
              </a:lnSpc>
            </a:pPr>
            <a:r>
              <a:rPr lang="en-US" sz="2100" smtClean="0"/>
              <a:t>For more information on this new product visit</a:t>
            </a:r>
          </a:p>
          <a:p>
            <a:pPr eaLnBrk="1" hangingPunct="1">
              <a:lnSpc>
                <a:spcPct val="90000"/>
              </a:lnSpc>
            </a:pPr>
            <a:r>
              <a:rPr lang="en-US" sz="2100" smtClean="0">
                <a:hlinkClick r:id="rId2"/>
              </a:rPr>
              <a:t>www.welovesoy.com</a:t>
            </a:r>
            <a:endParaRPr lang="en-US" sz="2100" smtClean="0"/>
          </a:p>
          <a:p>
            <a:pPr eaLnBrk="1" hangingPunct="1">
              <a:lnSpc>
                <a:spcPct val="90000"/>
              </a:lnSpc>
            </a:pPr>
            <a:endParaRPr lang="en-US" sz="2100" smtClean="0"/>
          </a:p>
        </p:txBody>
      </p:sp>
    </p:spTree>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4"/>
          <p:cNvSpPr>
            <a:spLocks noGrp="1" noChangeArrowheads="1"/>
          </p:cNvSpPr>
          <p:nvPr>
            <p:ph type="ctrTitle"/>
          </p:nvPr>
        </p:nvSpPr>
        <p:spPr/>
        <p:txBody>
          <a:bodyPr/>
          <a:lstStyle/>
          <a:p>
            <a:pPr eaLnBrk="1" hangingPunct="1"/>
            <a:r>
              <a:rPr lang="en-US" smtClean="0"/>
              <a:t>Poultry</a:t>
            </a:r>
          </a:p>
        </p:txBody>
      </p:sp>
      <p:sp>
        <p:nvSpPr>
          <p:cNvPr id="51203" name="Rectangle 5"/>
          <p:cNvSpPr>
            <a:spLocks noGrp="1" noChangeArrowheads="1"/>
          </p:cNvSpPr>
          <p:nvPr>
            <p:ph type="subTitle" idx="1"/>
          </p:nvPr>
        </p:nvSpPr>
        <p:spPr/>
        <p:txBody>
          <a:bodyPr/>
          <a:lstStyle/>
          <a:p>
            <a:pPr eaLnBrk="1" hangingPunct="1"/>
            <a:endParaRPr lang="en-US" smtClean="0"/>
          </a:p>
        </p:txBody>
      </p:sp>
      <p:pic>
        <p:nvPicPr>
          <p:cNvPr id="51204" name="Picture 6" descr="MCj0417480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38800" y="1295400"/>
            <a:ext cx="2325688" cy="457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eaLnBrk="1" hangingPunct="1"/>
            <a:r>
              <a:rPr lang="en-US" smtClean="0"/>
              <a:t>Poultry</a:t>
            </a:r>
          </a:p>
        </p:txBody>
      </p:sp>
      <p:sp>
        <p:nvSpPr>
          <p:cNvPr id="52227" name="Rectangle 3"/>
          <p:cNvSpPr>
            <a:spLocks noGrp="1" noChangeArrowheads="1"/>
          </p:cNvSpPr>
          <p:nvPr>
            <p:ph type="body" idx="1"/>
          </p:nvPr>
        </p:nvSpPr>
        <p:spPr/>
        <p:txBody>
          <a:bodyPr/>
          <a:lstStyle/>
          <a:p>
            <a:pPr eaLnBrk="1" hangingPunct="1">
              <a:lnSpc>
                <a:spcPct val="90000"/>
              </a:lnSpc>
            </a:pPr>
            <a:r>
              <a:rPr lang="en-US" sz="2100" smtClean="0"/>
              <a:t>Production is dominated by large integrated companies</a:t>
            </a:r>
          </a:p>
          <a:p>
            <a:pPr eaLnBrk="1" hangingPunct="1">
              <a:lnSpc>
                <a:spcPct val="90000"/>
              </a:lnSpc>
            </a:pPr>
            <a:r>
              <a:rPr lang="en-US" sz="2100" smtClean="0"/>
              <a:t>These companies control hatching, egg production, hatching, growing, processing, marketing </a:t>
            </a:r>
          </a:p>
          <a:p>
            <a:pPr eaLnBrk="1" hangingPunct="1">
              <a:lnSpc>
                <a:spcPct val="90000"/>
              </a:lnSpc>
            </a:pPr>
            <a:r>
              <a:rPr lang="en-US" sz="2100" smtClean="0"/>
              <a:t>They often mill their own feed and render the offal and feathers to produce feed ingredients</a:t>
            </a:r>
          </a:p>
          <a:p>
            <a:pPr eaLnBrk="1" hangingPunct="1">
              <a:lnSpc>
                <a:spcPct val="90000"/>
              </a:lnSpc>
            </a:pPr>
            <a:r>
              <a:rPr lang="en-US" sz="2100" smtClean="0"/>
              <a:t>Any of these steps may be controlled by contract</a:t>
            </a:r>
          </a:p>
          <a:p>
            <a:pPr eaLnBrk="1" hangingPunct="1">
              <a:lnSpc>
                <a:spcPct val="90000"/>
              </a:lnSpc>
            </a:pPr>
            <a:r>
              <a:rPr lang="en-US" sz="2100" smtClean="0"/>
              <a:t>The company owns all functions except live production</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4"/>
          <p:cNvSpPr>
            <a:spLocks noGrp="1" noChangeArrowheads="1"/>
          </p:cNvSpPr>
          <p:nvPr>
            <p:ph type="ctrTitle"/>
          </p:nvPr>
        </p:nvSpPr>
        <p:spPr/>
        <p:txBody>
          <a:bodyPr/>
          <a:lstStyle/>
          <a:p>
            <a:pPr eaLnBrk="1" hangingPunct="1"/>
            <a:r>
              <a:rPr lang="en-US" smtClean="0"/>
              <a:t>Meat and Meat By-Products</a:t>
            </a:r>
          </a:p>
        </p:txBody>
      </p:sp>
      <p:sp>
        <p:nvSpPr>
          <p:cNvPr id="7171" name="Rectangle 5"/>
          <p:cNvSpPr>
            <a:spLocks noGrp="1" noChangeArrowheads="1"/>
          </p:cNvSpPr>
          <p:nvPr>
            <p:ph type="subTitle" idx="1"/>
          </p:nvPr>
        </p:nvSpPr>
        <p:spPr/>
        <p:txBody>
          <a:bodyPr/>
          <a:lstStyle/>
          <a:p>
            <a:pPr eaLnBrk="1" hangingPunct="1"/>
            <a:endParaRPr lang="en-US" smtClean="0"/>
          </a:p>
        </p:txBody>
      </p:sp>
      <p:pic>
        <p:nvPicPr>
          <p:cNvPr id="7172" name="Picture 9" descr="sp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3165475"/>
            <a:ext cx="5257800" cy="369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eaLnBrk="1" hangingPunct="1"/>
            <a:r>
              <a:rPr lang="en-US" smtClean="0"/>
              <a:t>Production Contracts</a:t>
            </a:r>
          </a:p>
        </p:txBody>
      </p:sp>
      <p:sp>
        <p:nvSpPr>
          <p:cNvPr id="53251" name="Rectangle 3"/>
          <p:cNvSpPr>
            <a:spLocks noGrp="1" noChangeArrowheads="1"/>
          </p:cNvSpPr>
          <p:nvPr>
            <p:ph type="body" idx="1"/>
          </p:nvPr>
        </p:nvSpPr>
        <p:spPr/>
        <p:txBody>
          <a:bodyPr/>
          <a:lstStyle/>
          <a:p>
            <a:pPr eaLnBrk="1" hangingPunct="1"/>
            <a:r>
              <a:rPr lang="en-US" sz="2600" smtClean="0"/>
              <a:t>Farmer may provide the growing facility, equipment, litter, brooder, fuel, electricity and labor</a:t>
            </a:r>
          </a:p>
          <a:p>
            <a:pPr eaLnBrk="1" hangingPunct="1"/>
            <a:r>
              <a:rPr lang="en-US" sz="2600" smtClean="0"/>
              <a:t>The company provides the chicks, feed, medication, bird loading and hauling, and some grow out supervision</a:t>
            </a:r>
          </a:p>
          <a:p>
            <a:pPr eaLnBrk="1" hangingPunct="1"/>
            <a:r>
              <a:rPr lang="en-US" sz="2600" smtClean="0"/>
              <a:t>Contract payments are based on a set amount per pound of chicken marketed</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eaLnBrk="1" hangingPunct="1"/>
            <a:r>
              <a:rPr lang="en-US" smtClean="0"/>
              <a:t>Growing Houses</a:t>
            </a:r>
          </a:p>
        </p:txBody>
      </p:sp>
      <p:sp>
        <p:nvSpPr>
          <p:cNvPr id="54275" name="Rectangle 3"/>
          <p:cNvSpPr>
            <a:spLocks noGrp="1" noChangeArrowheads="1"/>
          </p:cNvSpPr>
          <p:nvPr>
            <p:ph type="body" idx="1"/>
          </p:nvPr>
        </p:nvSpPr>
        <p:spPr/>
        <p:txBody>
          <a:bodyPr/>
          <a:lstStyle/>
          <a:p>
            <a:pPr eaLnBrk="1" hangingPunct="1">
              <a:lnSpc>
                <a:spcPct val="90000"/>
              </a:lnSpc>
            </a:pPr>
            <a:r>
              <a:rPr lang="en-US" sz="2600" smtClean="0"/>
              <a:t>40-50’ wide, 400-500’ long</a:t>
            </a:r>
          </a:p>
          <a:p>
            <a:pPr eaLnBrk="1" hangingPunct="1">
              <a:lnSpc>
                <a:spcPct val="90000"/>
              </a:lnSpc>
            </a:pPr>
            <a:r>
              <a:rPr lang="en-US" sz="2600" smtClean="0"/>
              <a:t>Modern facilities control air entering the sides of the building</a:t>
            </a:r>
          </a:p>
          <a:p>
            <a:pPr eaLnBrk="1" hangingPunct="1">
              <a:lnSpc>
                <a:spcPct val="90000"/>
              </a:lnSpc>
            </a:pPr>
            <a:r>
              <a:rPr lang="en-US" sz="2600" smtClean="0"/>
              <a:t>Exhaust fans blow air over the birds in hot weather</a:t>
            </a:r>
          </a:p>
          <a:p>
            <a:pPr eaLnBrk="1" hangingPunct="1">
              <a:lnSpc>
                <a:spcPct val="90000"/>
              </a:lnSpc>
            </a:pPr>
            <a:r>
              <a:rPr lang="en-US" sz="2600" smtClean="0"/>
              <a:t>Overhead fogger lines cool chickens in hot weather</a:t>
            </a:r>
          </a:p>
          <a:p>
            <a:pPr eaLnBrk="1" hangingPunct="1">
              <a:lnSpc>
                <a:spcPct val="90000"/>
              </a:lnSpc>
            </a:pPr>
            <a:r>
              <a:rPr lang="en-US" sz="2600" smtClean="0"/>
              <a:t>Space allowance range from 0.7-1.0 square foot per bird depending on season, house type and age marketed</a:t>
            </a:r>
          </a:p>
          <a:p>
            <a:pPr eaLnBrk="1" hangingPunct="1">
              <a:lnSpc>
                <a:spcPct val="90000"/>
              </a:lnSpc>
            </a:pPr>
            <a:endParaRPr lang="en-US" sz="2600" smtClean="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eaLnBrk="1" hangingPunct="1"/>
            <a:r>
              <a:rPr lang="en-US" smtClean="0"/>
              <a:t>Feeding</a:t>
            </a:r>
          </a:p>
        </p:txBody>
      </p:sp>
      <p:sp>
        <p:nvSpPr>
          <p:cNvPr id="55299" name="Rectangle 3"/>
          <p:cNvSpPr>
            <a:spLocks noGrp="1" noChangeArrowheads="1"/>
          </p:cNvSpPr>
          <p:nvPr>
            <p:ph type="body" idx="1"/>
          </p:nvPr>
        </p:nvSpPr>
        <p:spPr/>
        <p:txBody>
          <a:bodyPr/>
          <a:lstStyle/>
          <a:p>
            <a:pPr eaLnBrk="1" hangingPunct="1"/>
            <a:r>
              <a:rPr lang="en-US" smtClean="0"/>
              <a:t>Feed is moved on conveyors that drop the feed into attached pans</a:t>
            </a:r>
          </a:p>
          <a:p>
            <a:pPr eaLnBrk="1" hangingPunct="1"/>
            <a:r>
              <a:rPr lang="en-US" smtClean="0"/>
              <a:t>Water is supplied by bird activated nipples attached to water pipes running the length of the building</a:t>
            </a:r>
          </a:p>
          <a:p>
            <a:pPr eaLnBrk="1" hangingPunct="1"/>
            <a:r>
              <a:rPr lang="en-US" smtClean="0"/>
              <a:t>Three diets are used: starter, grower, undmediacated or withdrawal feed</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eaLnBrk="1" hangingPunct="1"/>
            <a:r>
              <a:rPr lang="en-US" smtClean="0"/>
              <a:t>Processing</a:t>
            </a:r>
          </a:p>
        </p:txBody>
      </p:sp>
      <p:sp>
        <p:nvSpPr>
          <p:cNvPr id="56323" name="Rectangle 3"/>
          <p:cNvSpPr>
            <a:spLocks noGrp="1" noChangeArrowheads="1"/>
          </p:cNvSpPr>
          <p:nvPr>
            <p:ph type="body" idx="1"/>
          </p:nvPr>
        </p:nvSpPr>
        <p:spPr/>
        <p:txBody>
          <a:bodyPr/>
          <a:lstStyle/>
          <a:p>
            <a:pPr eaLnBrk="1" hangingPunct="1">
              <a:lnSpc>
                <a:spcPct val="90000"/>
              </a:lnSpc>
            </a:pPr>
            <a:r>
              <a:rPr lang="en-US" sz="2100" smtClean="0"/>
              <a:t>Meat chickens are marketed as broiler, roasters or game hens</a:t>
            </a:r>
          </a:p>
          <a:p>
            <a:pPr eaLnBrk="1" hangingPunct="1">
              <a:lnSpc>
                <a:spcPct val="90000"/>
              </a:lnSpc>
            </a:pPr>
            <a:r>
              <a:rPr lang="en-US" sz="2100" smtClean="0"/>
              <a:t>Commercial meat strains reach an average live weight of 4 lbs at 42 days or 4.8 lbs at 49 days</a:t>
            </a:r>
          </a:p>
          <a:p>
            <a:pPr eaLnBrk="1" hangingPunct="1">
              <a:lnSpc>
                <a:spcPct val="90000"/>
              </a:lnSpc>
            </a:pPr>
            <a:r>
              <a:rPr lang="en-US" sz="2100" smtClean="0"/>
              <a:t>Turkey hens are marketed between 14-16 weeks age and weigh from 14.7-17.5 pounds</a:t>
            </a:r>
          </a:p>
          <a:p>
            <a:pPr eaLnBrk="1" hangingPunct="1">
              <a:lnSpc>
                <a:spcPct val="90000"/>
              </a:lnSpc>
            </a:pPr>
            <a:r>
              <a:rPr lang="en-US" sz="2100" smtClean="0"/>
              <a:t>Toms are marketed between 17-20 weeks of age and weight 26.4-32.3 lbs</a:t>
            </a:r>
          </a:p>
          <a:p>
            <a:pPr eaLnBrk="1" hangingPunct="1">
              <a:lnSpc>
                <a:spcPct val="90000"/>
              </a:lnSpc>
            </a:pPr>
            <a:r>
              <a:rPr lang="en-US" sz="2100" smtClean="0"/>
              <a:t>16% of turkeys are processed for the whole body market</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eaLnBrk="1" hangingPunct="1"/>
            <a:r>
              <a:rPr lang="en-US" smtClean="0"/>
              <a:t>Processing Steps</a:t>
            </a:r>
          </a:p>
        </p:txBody>
      </p:sp>
      <p:sp>
        <p:nvSpPr>
          <p:cNvPr id="57347" name="Rectangle 3"/>
          <p:cNvSpPr>
            <a:spLocks noGrp="1" noChangeArrowheads="1"/>
          </p:cNvSpPr>
          <p:nvPr>
            <p:ph type="body" idx="1"/>
          </p:nvPr>
        </p:nvSpPr>
        <p:spPr/>
        <p:txBody>
          <a:bodyPr/>
          <a:lstStyle/>
          <a:p>
            <a:pPr eaLnBrk="1" hangingPunct="1"/>
            <a:r>
              <a:rPr lang="en-US" smtClean="0"/>
              <a:t>Assembly line operation conducted under sanitary conditions</a:t>
            </a:r>
          </a:p>
          <a:p>
            <a:pPr eaLnBrk="1" hangingPunct="1"/>
            <a:r>
              <a:rPr lang="en-US" smtClean="0"/>
              <a:t>Inspecting, classifying and grading are a part of the processing</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pPr eaLnBrk="1" hangingPunct="1"/>
            <a:r>
              <a:rPr lang="en-US" smtClean="0"/>
              <a:t>Processing Steps</a:t>
            </a:r>
          </a:p>
        </p:txBody>
      </p:sp>
      <p:sp>
        <p:nvSpPr>
          <p:cNvPr id="58371" name="Rectangle 4"/>
          <p:cNvSpPr>
            <a:spLocks noGrp="1" noChangeArrowheads="1"/>
          </p:cNvSpPr>
          <p:nvPr>
            <p:ph type="body" idx="1"/>
          </p:nvPr>
        </p:nvSpPr>
        <p:spPr/>
        <p:txBody>
          <a:bodyPr/>
          <a:lstStyle/>
          <a:p>
            <a:pPr eaLnBrk="1" hangingPunct="1">
              <a:lnSpc>
                <a:spcPct val="80000"/>
              </a:lnSpc>
            </a:pPr>
            <a:r>
              <a:rPr lang="en-US" sz="2100" smtClean="0"/>
              <a:t>Antemortem inspection</a:t>
            </a:r>
          </a:p>
          <a:p>
            <a:pPr eaLnBrk="1" hangingPunct="1">
              <a:lnSpc>
                <a:spcPct val="80000"/>
              </a:lnSpc>
            </a:pPr>
            <a:r>
              <a:rPr lang="en-US" sz="2100" smtClean="0"/>
              <a:t>Suspension and shackling of each bird by the legs</a:t>
            </a:r>
          </a:p>
          <a:p>
            <a:pPr eaLnBrk="1" hangingPunct="1">
              <a:lnSpc>
                <a:spcPct val="80000"/>
              </a:lnSpc>
            </a:pPr>
            <a:r>
              <a:rPr lang="en-US" sz="2100" smtClean="0"/>
              <a:t>Stunning with electrical shock</a:t>
            </a:r>
          </a:p>
          <a:p>
            <a:pPr eaLnBrk="1" hangingPunct="1">
              <a:lnSpc>
                <a:spcPct val="80000"/>
              </a:lnSpc>
            </a:pPr>
            <a:r>
              <a:rPr lang="en-US" sz="2100" smtClean="0"/>
              <a:t>Bleeding</a:t>
            </a:r>
          </a:p>
          <a:p>
            <a:pPr eaLnBrk="1" hangingPunct="1">
              <a:lnSpc>
                <a:spcPct val="80000"/>
              </a:lnSpc>
            </a:pPr>
            <a:r>
              <a:rPr lang="en-US" sz="2100" smtClean="0"/>
              <a:t>Scalding</a:t>
            </a:r>
          </a:p>
          <a:p>
            <a:pPr eaLnBrk="1" hangingPunct="1">
              <a:lnSpc>
                <a:spcPct val="80000"/>
              </a:lnSpc>
            </a:pPr>
            <a:r>
              <a:rPr lang="en-US" sz="2100" smtClean="0"/>
              <a:t>Picking</a:t>
            </a:r>
          </a:p>
          <a:p>
            <a:pPr eaLnBrk="1" hangingPunct="1">
              <a:lnSpc>
                <a:spcPct val="80000"/>
              </a:lnSpc>
            </a:pPr>
            <a:r>
              <a:rPr lang="en-US" sz="2100" smtClean="0"/>
              <a:t>Removal of pinfeathers</a:t>
            </a:r>
          </a:p>
          <a:p>
            <a:pPr eaLnBrk="1" hangingPunct="1">
              <a:lnSpc>
                <a:spcPct val="80000"/>
              </a:lnSpc>
            </a:pPr>
            <a:r>
              <a:rPr lang="en-US" sz="2100" smtClean="0"/>
              <a:t>Evisceration</a:t>
            </a:r>
          </a:p>
          <a:p>
            <a:pPr eaLnBrk="1" hangingPunct="1">
              <a:lnSpc>
                <a:spcPct val="80000"/>
              </a:lnSpc>
            </a:pPr>
            <a:r>
              <a:rPr lang="en-US" sz="2100" smtClean="0"/>
              <a:t>Chilling in ice water</a:t>
            </a:r>
          </a:p>
          <a:p>
            <a:pPr eaLnBrk="1" hangingPunct="1">
              <a:lnSpc>
                <a:spcPct val="80000"/>
              </a:lnSpc>
            </a:pPr>
            <a:r>
              <a:rPr lang="en-US" sz="2100" smtClean="0"/>
              <a:t>Postmortem inspection</a:t>
            </a:r>
          </a:p>
          <a:p>
            <a:pPr eaLnBrk="1" hangingPunct="1">
              <a:lnSpc>
                <a:spcPct val="80000"/>
              </a:lnSpc>
            </a:pPr>
            <a:r>
              <a:rPr lang="en-US" sz="2100" smtClean="0"/>
              <a:t>Grading </a:t>
            </a:r>
          </a:p>
          <a:p>
            <a:pPr eaLnBrk="1" hangingPunct="1">
              <a:lnSpc>
                <a:spcPct val="80000"/>
              </a:lnSpc>
            </a:pPr>
            <a:r>
              <a:rPr lang="en-US" sz="2100" smtClean="0"/>
              <a:t>packaging</a:t>
            </a:r>
          </a:p>
          <a:p>
            <a:pPr eaLnBrk="1" hangingPunct="1">
              <a:lnSpc>
                <a:spcPct val="80000"/>
              </a:lnSpc>
            </a:pPr>
            <a:endParaRPr lang="en-US" sz="2100" smtClean="0"/>
          </a:p>
        </p:txBody>
      </p:sp>
      <p:pic>
        <p:nvPicPr>
          <p:cNvPr id="58372" name="Picture 9" descr="Chicken_Processing_Li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2971800"/>
            <a:ext cx="3429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pPr eaLnBrk="1" hangingPunct="1"/>
            <a:r>
              <a:rPr lang="en-US" smtClean="0"/>
              <a:t>Properties of Poultry</a:t>
            </a:r>
          </a:p>
        </p:txBody>
      </p:sp>
      <p:sp>
        <p:nvSpPr>
          <p:cNvPr id="59395" name="Rectangle 3"/>
          <p:cNvSpPr>
            <a:spLocks noGrp="1" noChangeArrowheads="1"/>
          </p:cNvSpPr>
          <p:nvPr>
            <p:ph type="body" idx="1"/>
          </p:nvPr>
        </p:nvSpPr>
        <p:spPr/>
        <p:txBody>
          <a:bodyPr/>
          <a:lstStyle/>
          <a:p>
            <a:pPr eaLnBrk="1" hangingPunct="1"/>
            <a:r>
              <a:rPr lang="en-US" sz="2600" smtClean="0"/>
              <a:t>High in protein</a:t>
            </a:r>
          </a:p>
          <a:p>
            <a:pPr eaLnBrk="1" hangingPunct="1"/>
            <a:r>
              <a:rPr lang="en-US" sz="2600" smtClean="0"/>
              <a:t>Low in fat</a:t>
            </a:r>
          </a:p>
          <a:p>
            <a:pPr eaLnBrk="1" hangingPunct="1"/>
            <a:r>
              <a:rPr lang="en-US" sz="2600" smtClean="0"/>
              <a:t>Excellent source of essential amino acids</a:t>
            </a:r>
          </a:p>
          <a:p>
            <a:pPr eaLnBrk="1" hangingPunct="1"/>
            <a:r>
              <a:rPr lang="en-US" sz="2600" smtClean="0"/>
              <a:t>Also a good source of </a:t>
            </a:r>
          </a:p>
          <a:p>
            <a:pPr lvl="1" eaLnBrk="1" hangingPunct="1"/>
            <a:r>
              <a:rPr lang="en-US" sz="2400" smtClean="0"/>
              <a:t>Phosphorus, iron, copper, zinc, B vitamins (12 &amp; 6)</a:t>
            </a:r>
          </a:p>
          <a:p>
            <a:pPr eaLnBrk="1" hangingPunct="1"/>
            <a:r>
              <a:rPr lang="en-US" sz="2600" smtClean="0"/>
              <a:t>Dark meat and skin are higher in fat than white</a:t>
            </a:r>
          </a:p>
          <a:p>
            <a:pPr eaLnBrk="1" hangingPunct="1"/>
            <a:endParaRPr lang="en-US" sz="2600" smtClean="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pPr eaLnBrk="1" hangingPunct="1"/>
            <a:r>
              <a:rPr lang="en-US" smtClean="0"/>
              <a:t>Concerns of the Industry and Consumer</a:t>
            </a:r>
          </a:p>
        </p:txBody>
      </p:sp>
      <p:sp>
        <p:nvSpPr>
          <p:cNvPr id="60419" name="Rectangle 3"/>
          <p:cNvSpPr>
            <a:spLocks noGrp="1" noChangeArrowheads="1"/>
          </p:cNvSpPr>
          <p:nvPr>
            <p:ph type="body" idx="1"/>
          </p:nvPr>
        </p:nvSpPr>
        <p:spPr/>
        <p:txBody>
          <a:bodyPr/>
          <a:lstStyle/>
          <a:p>
            <a:pPr eaLnBrk="1" hangingPunct="1"/>
            <a:r>
              <a:rPr lang="en-US" smtClean="0"/>
              <a:t>Color</a:t>
            </a:r>
          </a:p>
          <a:p>
            <a:pPr eaLnBrk="1" hangingPunct="1"/>
            <a:r>
              <a:rPr lang="en-US" smtClean="0"/>
              <a:t>Texture</a:t>
            </a:r>
          </a:p>
          <a:p>
            <a:pPr eaLnBrk="1" hangingPunct="1"/>
            <a:r>
              <a:rPr lang="en-US" smtClean="0"/>
              <a:t>Flavor</a:t>
            </a:r>
          </a:p>
        </p:txBody>
      </p:sp>
      <p:pic>
        <p:nvPicPr>
          <p:cNvPr id="60420" name="Picture 5" descr="chicken">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1981200"/>
            <a:ext cx="3895725" cy="389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pPr eaLnBrk="1" hangingPunct="1"/>
            <a:r>
              <a:rPr lang="en-US" smtClean="0"/>
              <a:t>Appearance</a:t>
            </a:r>
          </a:p>
        </p:txBody>
      </p:sp>
      <p:sp>
        <p:nvSpPr>
          <p:cNvPr id="61443" name="Rectangle 3"/>
          <p:cNvSpPr>
            <a:spLocks noGrp="1" noChangeArrowheads="1"/>
          </p:cNvSpPr>
          <p:nvPr>
            <p:ph type="body" idx="1"/>
          </p:nvPr>
        </p:nvSpPr>
        <p:spPr/>
        <p:txBody>
          <a:bodyPr/>
          <a:lstStyle/>
          <a:p>
            <a:pPr eaLnBrk="1" hangingPunct="1"/>
            <a:r>
              <a:rPr lang="en-US" smtClean="0"/>
              <a:t>Color</a:t>
            </a:r>
          </a:p>
          <a:p>
            <a:pPr eaLnBrk="1" hangingPunct="1"/>
            <a:r>
              <a:rPr lang="en-US" smtClean="0"/>
              <a:t>Important because consumers associate it with freshness</a:t>
            </a:r>
          </a:p>
          <a:p>
            <a:pPr eaLnBrk="1" hangingPunct="1"/>
            <a:r>
              <a:rPr lang="en-US" smtClean="0"/>
              <a:t>Poultry is unique because it is sold both with and without skin</a:t>
            </a:r>
          </a:p>
          <a:p>
            <a:pPr eaLnBrk="1" hangingPunct="1"/>
            <a:r>
              <a:rPr lang="en-US" smtClean="0"/>
              <a:t>Poultry also has extremes in meat color-white or breast meat and dark or thigh and leg meat</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pPr eaLnBrk="1" hangingPunct="1"/>
            <a:r>
              <a:rPr lang="en-US" smtClean="0"/>
              <a:t>Factors That Affect Poultry Meat Color</a:t>
            </a:r>
          </a:p>
        </p:txBody>
      </p:sp>
      <p:sp>
        <p:nvSpPr>
          <p:cNvPr id="62467" name="Rectangle 3"/>
          <p:cNvSpPr>
            <a:spLocks noGrp="1" noChangeArrowheads="1"/>
          </p:cNvSpPr>
          <p:nvPr>
            <p:ph type="body" idx="1"/>
          </p:nvPr>
        </p:nvSpPr>
        <p:spPr/>
        <p:txBody>
          <a:bodyPr/>
          <a:lstStyle/>
          <a:p>
            <a:pPr eaLnBrk="1" hangingPunct="1">
              <a:lnSpc>
                <a:spcPct val="90000"/>
              </a:lnSpc>
            </a:pPr>
            <a:r>
              <a:rPr lang="en-US" smtClean="0"/>
              <a:t>Bird age</a:t>
            </a:r>
          </a:p>
          <a:p>
            <a:pPr eaLnBrk="1" hangingPunct="1">
              <a:lnSpc>
                <a:spcPct val="90000"/>
              </a:lnSpc>
            </a:pPr>
            <a:r>
              <a:rPr lang="en-US" smtClean="0"/>
              <a:t>Sex</a:t>
            </a:r>
          </a:p>
          <a:p>
            <a:pPr eaLnBrk="1" hangingPunct="1">
              <a:lnSpc>
                <a:spcPct val="90000"/>
              </a:lnSpc>
            </a:pPr>
            <a:r>
              <a:rPr lang="en-US" smtClean="0"/>
              <a:t>Strain</a:t>
            </a:r>
          </a:p>
          <a:p>
            <a:pPr eaLnBrk="1" hangingPunct="1">
              <a:lnSpc>
                <a:spcPct val="90000"/>
              </a:lnSpc>
            </a:pPr>
            <a:r>
              <a:rPr lang="en-US" smtClean="0"/>
              <a:t>Diet</a:t>
            </a:r>
          </a:p>
          <a:p>
            <a:pPr eaLnBrk="1" hangingPunct="1">
              <a:lnSpc>
                <a:spcPct val="90000"/>
              </a:lnSpc>
            </a:pPr>
            <a:r>
              <a:rPr lang="en-US" smtClean="0"/>
              <a:t>Intramuscular fat</a:t>
            </a:r>
          </a:p>
          <a:p>
            <a:pPr eaLnBrk="1" hangingPunct="1">
              <a:lnSpc>
                <a:spcPct val="90000"/>
              </a:lnSpc>
            </a:pPr>
            <a:r>
              <a:rPr lang="en-US" smtClean="0"/>
              <a:t>Moisture content (meat)</a:t>
            </a:r>
          </a:p>
          <a:p>
            <a:pPr eaLnBrk="1" hangingPunct="1">
              <a:lnSpc>
                <a:spcPct val="90000"/>
              </a:lnSpc>
            </a:pPr>
            <a:r>
              <a:rPr lang="en-US" smtClean="0"/>
              <a:t>Pre-slaughter conditions</a:t>
            </a:r>
          </a:p>
          <a:p>
            <a:pPr eaLnBrk="1" hangingPunct="1">
              <a:lnSpc>
                <a:spcPct val="90000"/>
              </a:lnSpc>
            </a:pPr>
            <a:r>
              <a:rPr lang="en-US" smtClean="0"/>
              <a:t>Processing variables</a:t>
            </a:r>
          </a:p>
        </p:txBody>
      </p:sp>
      <p:pic>
        <p:nvPicPr>
          <p:cNvPr id="62468" name="Picture 5" descr="Studio_Leghorn_186_L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1295400"/>
            <a:ext cx="2324100" cy="154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69" name="Picture 7" descr="BarredRock">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81800" y="3276600"/>
            <a:ext cx="2017713" cy="264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smtClean="0"/>
              <a:t>Slaughter and Processing</a:t>
            </a:r>
          </a:p>
        </p:txBody>
      </p:sp>
      <p:sp>
        <p:nvSpPr>
          <p:cNvPr id="8195" name="Rectangle 3"/>
          <p:cNvSpPr>
            <a:spLocks noGrp="1" noChangeArrowheads="1"/>
          </p:cNvSpPr>
          <p:nvPr>
            <p:ph type="body" idx="1"/>
          </p:nvPr>
        </p:nvSpPr>
        <p:spPr/>
        <p:txBody>
          <a:bodyPr/>
          <a:lstStyle/>
          <a:p>
            <a:pPr eaLnBrk="1" hangingPunct="1"/>
            <a:r>
              <a:rPr lang="en-US" smtClean="0"/>
              <a:t>Livestock are slaughtered and processed in federally inspected plants</a:t>
            </a:r>
          </a:p>
          <a:p>
            <a:pPr eaLnBrk="1" hangingPunct="1"/>
            <a:r>
              <a:rPr lang="en-US" smtClean="0"/>
              <a:t>A few large packers dominate the industry</a:t>
            </a:r>
          </a:p>
          <a:p>
            <a:pPr eaLnBrk="1" hangingPunct="1"/>
            <a:r>
              <a:rPr lang="en-US" smtClean="0"/>
              <a:t>Swift Foods, Tyson, Hormel, Smithfield Foods</a:t>
            </a:r>
          </a:p>
          <a:p>
            <a:pPr eaLnBrk="1" hangingPunct="1"/>
            <a:endParaRPr lang="en-US" smtClean="0"/>
          </a:p>
        </p:txBody>
      </p:sp>
      <p:pic>
        <p:nvPicPr>
          <p:cNvPr id="8196" name="Picture 5" descr="Iowa Beef Processors (IBP) logo">
            <a:hlinkClick r:id="rId3" tooltip="Iowa Beef Processors (IBP) logo"/>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0200" y="5410200"/>
            <a:ext cx="2143125"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7" descr="200px-Tyson_Logo">
            <a:hlinkClick r:id="rId5" tooltip="Tyson Logo.png"/>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81200" y="5316538"/>
            <a:ext cx="2590800" cy="154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pPr eaLnBrk="1" hangingPunct="1"/>
            <a:r>
              <a:rPr lang="en-US" smtClean="0"/>
              <a:t>Meat Color </a:t>
            </a:r>
          </a:p>
        </p:txBody>
      </p:sp>
      <p:sp>
        <p:nvSpPr>
          <p:cNvPr id="63491" name="Rectangle 3"/>
          <p:cNvSpPr>
            <a:spLocks noGrp="1" noChangeArrowheads="1"/>
          </p:cNvSpPr>
          <p:nvPr>
            <p:ph type="body" idx="1"/>
          </p:nvPr>
        </p:nvSpPr>
        <p:spPr/>
        <p:txBody>
          <a:bodyPr/>
          <a:lstStyle/>
          <a:p>
            <a:pPr eaLnBrk="1" hangingPunct="1">
              <a:lnSpc>
                <a:spcPct val="90000"/>
              </a:lnSpc>
            </a:pPr>
            <a:r>
              <a:rPr lang="en-US" smtClean="0"/>
              <a:t>Depends on presences of muscular pigments myoglobin and hemogolobin</a:t>
            </a:r>
          </a:p>
          <a:p>
            <a:pPr eaLnBrk="1" hangingPunct="1">
              <a:lnSpc>
                <a:spcPct val="90000"/>
              </a:lnSpc>
            </a:pPr>
            <a:r>
              <a:rPr lang="en-US" smtClean="0"/>
              <a:t>Discoloration can be related to the amount of these pigments that are present, the chemical state of the pigments or the way that the light is reflected off the meat</a:t>
            </a:r>
          </a:p>
          <a:p>
            <a:pPr eaLnBrk="1" hangingPunct="1">
              <a:lnSpc>
                <a:spcPct val="90000"/>
              </a:lnSpc>
            </a:pPr>
            <a:r>
              <a:rPr lang="en-US" smtClean="0"/>
              <a:t>Discolorations can occur in the whole muscle or limited to a specific area</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pPr eaLnBrk="1" hangingPunct="1"/>
            <a:r>
              <a:rPr lang="en-US" smtClean="0"/>
              <a:t>Muscle Discoloration</a:t>
            </a:r>
          </a:p>
        </p:txBody>
      </p:sp>
      <p:sp>
        <p:nvSpPr>
          <p:cNvPr id="64515" name="Rectangle 3"/>
          <p:cNvSpPr>
            <a:spLocks noGrp="1" noChangeArrowheads="1"/>
          </p:cNvSpPr>
          <p:nvPr>
            <p:ph type="body" idx="1"/>
          </p:nvPr>
        </p:nvSpPr>
        <p:spPr/>
        <p:txBody>
          <a:bodyPr/>
          <a:lstStyle/>
          <a:p>
            <a:pPr eaLnBrk="1" hangingPunct="1">
              <a:lnSpc>
                <a:spcPct val="90000"/>
              </a:lnSpc>
            </a:pPr>
            <a:r>
              <a:rPr lang="en-US" smtClean="0"/>
              <a:t>When a whole muscle is discolored it is frequently the breast</a:t>
            </a:r>
          </a:p>
          <a:p>
            <a:pPr eaLnBrk="1" hangingPunct="1">
              <a:lnSpc>
                <a:spcPct val="90000"/>
              </a:lnSpc>
            </a:pPr>
            <a:r>
              <a:rPr lang="en-US" smtClean="0"/>
              <a:t>This is due to the breast muscle accounting for a large portion of the live weight of the bird, making it more sensitive to factors that contribute to discoloration</a:t>
            </a:r>
          </a:p>
          <a:p>
            <a:pPr eaLnBrk="1" hangingPunct="1">
              <a:lnSpc>
                <a:spcPct val="90000"/>
              </a:lnSpc>
            </a:pPr>
            <a:r>
              <a:rPr lang="en-US" smtClean="0"/>
              <a:t>The light color of the meat also makes color differences more noticeable</a:t>
            </a:r>
          </a:p>
          <a:p>
            <a:pPr eaLnBrk="1" hangingPunct="1">
              <a:lnSpc>
                <a:spcPct val="90000"/>
              </a:lnSpc>
            </a:pPr>
            <a:endParaRPr lang="en-US" smtClean="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pPr eaLnBrk="1" hangingPunct="1"/>
            <a:r>
              <a:rPr lang="en-US" smtClean="0"/>
              <a:t>Other Factors that Contribute to Discoloration</a:t>
            </a:r>
          </a:p>
        </p:txBody>
      </p:sp>
      <p:sp>
        <p:nvSpPr>
          <p:cNvPr id="65539" name="Rectangle 3"/>
          <p:cNvSpPr>
            <a:spLocks noGrp="1" noChangeArrowheads="1"/>
          </p:cNvSpPr>
          <p:nvPr>
            <p:ph type="body" idx="1"/>
          </p:nvPr>
        </p:nvSpPr>
        <p:spPr/>
        <p:txBody>
          <a:bodyPr/>
          <a:lstStyle/>
          <a:p>
            <a:pPr eaLnBrk="1" hangingPunct="1"/>
            <a:r>
              <a:rPr lang="en-US" sz="2600" smtClean="0"/>
              <a:t>Extreme environmental temperatures can cause boiler and turkey breast meat to be discolored</a:t>
            </a:r>
          </a:p>
          <a:p>
            <a:pPr eaLnBrk="1" hangingPunct="1"/>
            <a:r>
              <a:rPr lang="en-US" sz="2600" smtClean="0"/>
              <a:t>Bruising</a:t>
            </a:r>
          </a:p>
          <a:p>
            <a:pPr lvl="1" eaLnBrk="1" hangingPunct="1"/>
            <a:r>
              <a:rPr lang="en-US" sz="2400" smtClean="0"/>
              <a:t>29% of all carcasses processed in the US are downgraded a majority of the time due to bruising</a:t>
            </a:r>
          </a:p>
          <a:p>
            <a:pPr lvl="1" eaLnBrk="1" hangingPunct="1"/>
            <a:r>
              <a:rPr lang="en-US" sz="2400" smtClean="0"/>
              <a:t>The industry generally tries to determine where, how and when these injuries occur but it is often difficult to determine</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pPr eaLnBrk="1" hangingPunct="1"/>
            <a:r>
              <a:rPr lang="en-US" smtClean="0"/>
              <a:t>Texture</a:t>
            </a:r>
          </a:p>
        </p:txBody>
      </p:sp>
      <p:sp>
        <p:nvSpPr>
          <p:cNvPr id="66563" name="Rectangle 3"/>
          <p:cNvSpPr>
            <a:spLocks noGrp="1" noChangeArrowheads="1"/>
          </p:cNvSpPr>
          <p:nvPr>
            <p:ph type="body" idx="1"/>
          </p:nvPr>
        </p:nvSpPr>
        <p:spPr/>
        <p:txBody>
          <a:bodyPr/>
          <a:lstStyle/>
          <a:p>
            <a:pPr eaLnBrk="1" hangingPunct="1"/>
            <a:r>
              <a:rPr lang="en-US" smtClean="0"/>
              <a:t>Also related to quality</a:t>
            </a:r>
          </a:p>
          <a:p>
            <a:pPr eaLnBrk="1" hangingPunct="1"/>
            <a:r>
              <a:rPr lang="en-US" smtClean="0"/>
              <a:t>Tenderness depends upon rate and extent of chemical and physical changes occurring in the muscle as it becomes meat</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pPr eaLnBrk="1" hangingPunct="1"/>
            <a:r>
              <a:rPr lang="en-US" smtClean="0"/>
              <a:t>Factors that Affect Poultry Tenderness</a:t>
            </a:r>
          </a:p>
        </p:txBody>
      </p:sp>
      <p:sp>
        <p:nvSpPr>
          <p:cNvPr id="67587" name="Rectangle 3"/>
          <p:cNvSpPr>
            <a:spLocks noGrp="1" noChangeArrowheads="1"/>
          </p:cNvSpPr>
          <p:nvPr>
            <p:ph type="body" idx="1"/>
          </p:nvPr>
        </p:nvSpPr>
        <p:spPr/>
        <p:txBody>
          <a:bodyPr/>
          <a:lstStyle/>
          <a:p>
            <a:pPr eaLnBrk="1" hangingPunct="1">
              <a:lnSpc>
                <a:spcPct val="90000"/>
              </a:lnSpc>
            </a:pPr>
            <a:r>
              <a:rPr lang="en-US" sz="2100" smtClean="0"/>
              <a:t>Anything that disrupts rigor mortis and the following softening of the muscle</a:t>
            </a:r>
          </a:p>
          <a:p>
            <a:pPr eaLnBrk="1" hangingPunct="1">
              <a:lnSpc>
                <a:spcPct val="90000"/>
              </a:lnSpc>
            </a:pPr>
            <a:r>
              <a:rPr lang="en-US" sz="2100" smtClean="0"/>
              <a:t>Birds that struggle before or during slaughter cause rigor to set in to quickly</a:t>
            </a:r>
          </a:p>
          <a:p>
            <a:pPr eaLnBrk="1" hangingPunct="1">
              <a:lnSpc>
                <a:spcPct val="90000"/>
              </a:lnSpc>
            </a:pPr>
            <a:r>
              <a:rPr lang="en-US" sz="2100" smtClean="0"/>
              <a:t>Exposure to environmental stresses before slaughter will cause a similar situation</a:t>
            </a:r>
          </a:p>
          <a:p>
            <a:pPr eaLnBrk="1" hangingPunct="1">
              <a:lnSpc>
                <a:spcPct val="90000"/>
              </a:lnSpc>
            </a:pPr>
            <a:r>
              <a:rPr lang="en-US" sz="2100" smtClean="0"/>
              <a:t>High pre-slaughter stunning temperatures</a:t>
            </a:r>
          </a:p>
          <a:p>
            <a:pPr eaLnBrk="1" hangingPunct="1">
              <a:lnSpc>
                <a:spcPct val="90000"/>
              </a:lnSpc>
            </a:pPr>
            <a:r>
              <a:rPr lang="en-US" sz="2100" smtClean="0"/>
              <a:t>High scalding temperatures</a:t>
            </a:r>
          </a:p>
          <a:p>
            <a:pPr eaLnBrk="1" hangingPunct="1">
              <a:lnSpc>
                <a:spcPct val="90000"/>
              </a:lnSpc>
            </a:pPr>
            <a:r>
              <a:rPr lang="en-US" sz="2100" smtClean="0"/>
              <a:t>Longer scalding times</a:t>
            </a:r>
          </a:p>
          <a:p>
            <a:pPr eaLnBrk="1" hangingPunct="1">
              <a:lnSpc>
                <a:spcPct val="90000"/>
              </a:lnSpc>
            </a:pPr>
            <a:r>
              <a:rPr lang="en-US" sz="2100" smtClean="0"/>
              <a:t>Machine picking</a:t>
            </a:r>
          </a:p>
          <a:p>
            <a:pPr eaLnBrk="1" hangingPunct="1">
              <a:lnSpc>
                <a:spcPct val="90000"/>
              </a:lnSpc>
            </a:pPr>
            <a:r>
              <a:rPr lang="en-US" sz="2100" smtClean="0"/>
              <a:t>Can all contribute to poultry being tougher</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pPr eaLnBrk="1" hangingPunct="1"/>
            <a:r>
              <a:rPr lang="en-US" smtClean="0"/>
              <a:t>Factors that Affect Poultry Tenderness</a:t>
            </a:r>
          </a:p>
        </p:txBody>
      </p:sp>
      <p:sp>
        <p:nvSpPr>
          <p:cNvPr id="68611" name="Rectangle 3"/>
          <p:cNvSpPr>
            <a:spLocks noGrp="1" noChangeArrowheads="1"/>
          </p:cNvSpPr>
          <p:nvPr>
            <p:ph type="body" idx="1"/>
          </p:nvPr>
        </p:nvSpPr>
        <p:spPr/>
        <p:txBody>
          <a:bodyPr/>
          <a:lstStyle/>
          <a:p>
            <a:pPr eaLnBrk="1" hangingPunct="1"/>
            <a:r>
              <a:rPr lang="en-US" smtClean="0"/>
              <a:t>Tenderness of boneless cuts are influenced by the time between death (postmortem) and deboning</a:t>
            </a:r>
          </a:p>
          <a:p>
            <a:pPr eaLnBrk="1" hangingPunct="1"/>
            <a:r>
              <a:rPr lang="en-US" smtClean="0"/>
              <a:t>To avoid toughening meat can be aged for 6-24 hours before deboning</a:t>
            </a:r>
          </a:p>
          <a:p>
            <a:pPr eaLnBrk="1" hangingPunct="1"/>
            <a:r>
              <a:rPr lang="en-US" smtClean="0"/>
              <a:t>This is costly for the processor</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pPr eaLnBrk="1" hangingPunct="1"/>
            <a:r>
              <a:rPr lang="en-US" smtClean="0"/>
              <a:t>Fighting Tough Meat</a:t>
            </a:r>
          </a:p>
        </p:txBody>
      </p:sp>
      <p:sp>
        <p:nvSpPr>
          <p:cNvPr id="69635" name="Rectangle 3"/>
          <p:cNvSpPr>
            <a:spLocks noGrp="1" noChangeArrowheads="1"/>
          </p:cNvSpPr>
          <p:nvPr>
            <p:ph type="body" idx="1"/>
          </p:nvPr>
        </p:nvSpPr>
        <p:spPr/>
        <p:txBody>
          <a:bodyPr/>
          <a:lstStyle/>
          <a:p>
            <a:pPr eaLnBrk="1" hangingPunct="1"/>
            <a:r>
              <a:rPr lang="en-US" smtClean="0"/>
              <a:t>Post slaughter electrical stimulation to hasten rigor development and reduce aging time before deboning</a:t>
            </a:r>
          </a:p>
          <a:p>
            <a:pPr eaLnBrk="1" hangingPunct="1"/>
            <a:r>
              <a:rPr lang="en-US" smtClean="0"/>
              <a:t>Using this method meat can be deboned within 2 hours postmortem instead of 4 to 6</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pPr eaLnBrk="1" hangingPunct="1"/>
            <a:r>
              <a:rPr lang="en-US" smtClean="0"/>
              <a:t>Flavor </a:t>
            </a:r>
          </a:p>
        </p:txBody>
      </p:sp>
      <p:sp>
        <p:nvSpPr>
          <p:cNvPr id="70659" name="Rectangle 3"/>
          <p:cNvSpPr>
            <a:spLocks noGrp="1" noChangeArrowheads="1"/>
          </p:cNvSpPr>
          <p:nvPr>
            <p:ph type="body" idx="1"/>
          </p:nvPr>
        </p:nvSpPr>
        <p:spPr/>
        <p:txBody>
          <a:bodyPr/>
          <a:lstStyle/>
          <a:p>
            <a:pPr eaLnBrk="1" hangingPunct="1">
              <a:lnSpc>
                <a:spcPct val="80000"/>
              </a:lnSpc>
            </a:pPr>
            <a:r>
              <a:rPr lang="en-US" sz="2600" smtClean="0"/>
              <a:t>Also used to determine acceptability by consumers</a:t>
            </a:r>
          </a:p>
          <a:p>
            <a:pPr eaLnBrk="1" hangingPunct="1">
              <a:lnSpc>
                <a:spcPct val="80000"/>
              </a:lnSpc>
            </a:pPr>
            <a:r>
              <a:rPr lang="en-US" sz="2600" smtClean="0"/>
              <a:t>Both taste and odor contribute to flavor</a:t>
            </a:r>
          </a:p>
          <a:p>
            <a:pPr eaLnBrk="1" hangingPunct="1">
              <a:lnSpc>
                <a:spcPct val="80000"/>
              </a:lnSpc>
            </a:pPr>
            <a:r>
              <a:rPr lang="en-US" sz="2600" smtClean="0"/>
              <a:t>Few factors during processing affect this</a:t>
            </a:r>
          </a:p>
          <a:p>
            <a:pPr eaLnBrk="1" hangingPunct="1">
              <a:lnSpc>
                <a:spcPct val="80000"/>
              </a:lnSpc>
            </a:pPr>
            <a:r>
              <a:rPr lang="en-US" sz="2600" smtClean="0"/>
              <a:t>Age of the bird at slaughter affect flavor</a:t>
            </a:r>
          </a:p>
          <a:p>
            <a:pPr eaLnBrk="1" hangingPunct="1">
              <a:lnSpc>
                <a:spcPct val="80000"/>
              </a:lnSpc>
            </a:pPr>
            <a:r>
              <a:rPr lang="en-US" sz="2600" smtClean="0"/>
              <a:t>Other minor effects on flavor are related to bird strain, diet, environmental conditions, scalding temperatures, chilling, product packaging and storage</a:t>
            </a:r>
          </a:p>
          <a:p>
            <a:pPr eaLnBrk="1" hangingPunct="1">
              <a:lnSpc>
                <a:spcPct val="80000"/>
              </a:lnSpc>
            </a:pPr>
            <a:r>
              <a:rPr lang="en-US" sz="2600" smtClean="0"/>
              <a:t>Overall these effects are too small for the consumer to notice</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pPr eaLnBrk="1" hangingPunct="1"/>
            <a:r>
              <a:rPr lang="en-US" smtClean="0"/>
              <a:t>Most Important Aspect of Poultry Quality</a:t>
            </a:r>
          </a:p>
        </p:txBody>
      </p:sp>
      <p:sp>
        <p:nvSpPr>
          <p:cNvPr id="71683" name="Rectangle 3"/>
          <p:cNvSpPr>
            <a:spLocks noGrp="1" noChangeArrowheads="1"/>
          </p:cNvSpPr>
          <p:nvPr>
            <p:ph type="body" idx="1"/>
          </p:nvPr>
        </p:nvSpPr>
        <p:spPr/>
        <p:txBody>
          <a:bodyPr/>
          <a:lstStyle/>
          <a:p>
            <a:pPr eaLnBrk="1" hangingPunct="1">
              <a:lnSpc>
                <a:spcPct val="90000"/>
              </a:lnSpc>
            </a:pPr>
            <a:r>
              <a:rPr lang="en-US" sz="2400" smtClean="0"/>
              <a:t>Eating Quality</a:t>
            </a:r>
          </a:p>
          <a:p>
            <a:pPr lvl="1" eaLnBrk="1" hangingPunct="1">
              <a:lnSpc>
                <a:spcPct val="90000"/>
              </a:lnSpc>
            </a:pPr>
            <a:r>
              <a:rPr lang="en-US" sz="2400" smtClean="0"/>
              <a:t>Combined effects of appearance, texture and flavor</a:t>
            </a:r>
          </a:p>
          <a:p>
            <a:pPr eaLnBrk="1" hangingPunct="1">
              <a:lnSpc>
                <a:spcPct val="90000"/>
              </a:lnSpc>
            </a:pPr>
            <a:r>
              <a:rPr lang="en-US" sz="2400" smtClean="0"/>
              <a:t>Live production affects poultry meat quality by determining the state of the animal at slaughter</a:t>
            </a:r>
          </a:p>
          <a:p>
            <a:pPr eaLnBrk="1" hangingPunct="1">
              <a:lnSpc>
                <a:spcPct val="90000"/>
              </a:lnSpc>
            </a:pPr>
            <a:r>
              <a:rPr lang="en-US" sz="2400" smtClean="0"/>
              <a:t>Processing affects meat quality by establishing the chemistry of the muscle constituents and the interactions within the muscle structure</a:t>
            </a:r>
          </a:p>
          <a:p>
            <a:pPr eaLnBrk="1" hangingPunct="1">
              <a:lnSpc>
                <a:spcPct val="90000"/>
              </a:lnSpc>
            </a:pPr>
            <a:r>
              <a:rPr lang="en-US" sz="2400" smtClean="0"/>
              <a:t>Producer, processor, retailer and consumer all have specific expectations for the quality attributes of poultry</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pPr eaLnBrk="1" hangingPunct="1"/>
            <a:r>
              <a:rPr lang="en-US" smtClean="0"/>
              <a:t>Grading</a:t>
            </a:r>
          </a:p>
        </p:txBody>
      </p:sp>
      <p:sp>
        <p:nvSpPr>
          <p:cNvPr id="72707" name="Rectangle 3"/>
          <p:cNvSpPr>
            <a:spLocks noGrp="1" noChangeArrowheads="1"/>
          </p:cNvSpPr>
          <p:nvPr>
            <p:ph type="body" idx="1"/>
          </p:nvPr>
        </p:nvSpPr>
        <p:spPr/>
        <p:txBody>
          <a:bodyPr/>
          <a:lstStyle/>
          <a:p>
            <a:pPr eaLnBrk="1" hangingPunct="1">
              <a:lnSpc>
                <a:spcPct val="90000"/>
              </a:lnSpc>
            </a:pPr>
            <a:r>
              <a:rPr lang="en-US" smtClean="0"/>
              <a:t>Chickens, Turkeys, Ducks, Geese, Guineas, Pigeons are all eligible for grading and certification services provided by the USDA’s Agricultural Marketing Service (AMS) Poultry Programs Grading Branch</a:t>
            </a:r>
          </a:p>
          <a:p>
            <a:pPr eaLnBrk="1" hangingPunct="1">
              <a:lnSpc>
                <a:spcPct val="90000"/>
              </a:lnSpc>
            </a:pPr>
            <a:r>
              <a:rPr lang="en-US" smtClean="0"/>
              <a:t>These services are provided in accordance with federal poultry grading regulations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smtClean="0"/>
              <a:t>Beef Processing</a:t>
            </a:r>
          </a:p>
        </p:txBody>
      </p:sp>
      <p:sp>
        <p:nvSpPr>
          <p:cNvPr id="9219" name="Rectangle 3"/>
          <p:cNvSpPr>
            <a:spLocks noGrp="1" noChangeArrowheads="1"/>
          </p:cNvSpPr>
          <p:nvPr>
            <p:ph type="body" idx="1"/>
          </p:nvPr>
        </p:nvSpPr>
        <p:spPr/>
        <p:txBody>
          <a:bodyPr/>
          <a:lstStyle/>
          <a:p>
            <a:pPr eaLnBrk="1" hangingPunct="1"/>
            <a:r>
              <a:rPr lang="en-US" smtClean="0"/>
              <a:t>62% of beef is consumed as beef cuts</a:t>
            </a:r>
          </a:p>
          <a:p>
            <a:pPr eaLnBrk="1" hangingPunct="1"/>
            <a:r>
              <a:rPr lang="en-US" smtClean="0"/>
              <a:t>24% is ground into hamburger</a:t>
            </a:r>
          </a:p>
          <a:p>
            <a:pPr eaLnBrk="1" hangingPunct="1"/>
            <a:r>
              <a:rPr lang="en-US" smtClean="0"/>
              <a:t>14% is processed into meat products</a:t>
            </a:r>
          </a:p>
        </p:txBody>
      </p:sp>
      <p:pic>
        <p:nvPicPr>
          <p:cNvPr id="9220" name="Picture 5" descr="250px-Beef_inspection_USDA">
            <a:hlinkClick r:id="rId2" tooltip="Inspected carcasses tagged by the USDA"/>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3959225"/>
            <a:ext cx="4286250" cy="289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pPr eaLnBrk="1" hangingPunct="1"/>
            <a:r>
              <a:rPr lang="en-US" smtClean="0"/>
              <a:t>Grading</a:t>
            </a:r>
          </a:p>
        </p:txBody>
      </p:sp>
      <p:sp>
        <p:nvSpPr>
          <p:cNvPr id="73731" name="Rectangle 3"/>
          <p:cNvSpPr>
            <a:spLocks noGrp="1" noChangeArrowheads="1"/>
          </p:cNvSpPr>
          <p:nvPr>
            <p:ph type="body" idx="1"/>
          </p:nvPr>
        </p:nvSpPr>
        <p:spPr/>
        <p:txBody>
          <a:bodyPr/>
          <a:lstStyle/>
          <a:p>
            <a:pPr eaLnBrk="1" hangingPunct="1">
              <a:lnSpc>
                <a:spcPct val="90000"/>
              </a:lnSpc>
            </a:pPr>
            <a:r>
              <a:rPr lang="en-US" sz="2100" smtClean="0"/>
              <a:t>Chickens and turkeys are often sold as value-added products</a:t>
            </a:r>
          </a:p>
          <a:p>
            <a:pPr eaLnBrk="1" hangingPunct="1">
              <a:lnSpc>
                <a:spcPct val="90000"/>
              </a:lnSpc>
            </a:pPr>
            <a:r>
              <a:rPr lang="en-US" sz="2100" smtClean="0"/>
              <a:t>Poultry parts and increasing number of skinless and/or boneless products are meeting consumer demand for convenient, lower-fat, portion controlled items</a:t>
            </a:r>
          </a:p>
          <a:p>
            <a:pPr eaLnBrk="1" hangingPunct="1">
              <a:lnSpc>
                <a:spcPct val="90000"/>
              </a:lnSpc>
            </a:pPr>
            <a:r>
              <a:rPr lang="en-US" sz="2100" smtClean="0"/>
              <a:t>This shift away from whole carcass birds creates special challenges for buyers and sellers whether they are poultry producers or processors, wholesalers, food manufacturers, food service operators, food retailers or consumers</a:t>
            </a:r>
          </a:p>
          <a:p>
            <a:pPr eaLnBrk="1" hangingPunct="1">
              <a:lnSpc>
                <a:spcPct val="90000"/>
              </a:lnSpc>
            </a:pPr>
            <a:r>
              <a:rPr lang="en-US" sz="2100" smtClean="0"/>
              <a:t>All depend on USDA’s poultry grading services to ensure that their requirements for quality, weight, condition and other factors are met</a:t>
            </a: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pPr eaLnBrk="1" hangingPunct="1"/>
            <a:r>
              <a:rPr lang="en-US" smtClean="0"/>
              <a:t>Grading and USDA Quality Standards </a:t>
            </a:r>
          </a:p>
        </p:txBody>
      </p:sp>
      <p:sp>
        <p:nvSpPr>
          <p:cNvPr id="74755" name="Rectangle 3"/>
          <p:cNvSpPr>
            <a:spLocks noGrp="1" noChangeArrowheads="1"/>
          </p:cNvSpPr>
          <p:nvPr>
            <p:ph type="body" idx="1"/>
          </p:nvPr>
        </p:nvSpPr>
        <p:spPr/>
        <p:txBody>
          <a:bodyPr/>
          <a:lstStyle/>
          <a:p>
            <a:pPr eaLnBrk="1" hangingPunct="1">
              <a:lnSpc>
                <a:spcPct val="90000"/>
              </a:lnSpc>
            </a:pPr>
            <a:r>
              <a:rPr lang="en-US" smtClean="0"/>
              <a:t>Grading provides a standardized means of describing the marketability of a particular food product</a:t>
            </a:r>
          </a:p>
          <a:p>
            <a:pPr eaLnBrk="1" hangingPunct="1">
              <a:lnSpc>
                <a:spcPct val="90000"/>
              </a:lnSpc>
            </a:pPr>
            <a:r>
              <a:rPr lang="en-US" smtClean="0"/>
              <a:t>To be eligible for an official USDA grade</a:t>
            </a:r>
          </a:p>
          <a:p>
            <a:pPr lvl="1" eaLnBrk="1" hangingPunct="1">
              <a:lnSpc>
                <a:spcPct val="90000"/>
              </a:lnSpc>
            </a:pPr>
            <a:r>
              <a:rPr lang="en-US" smtClean="0"/>
              <a:t> each carcass or part must be individually graded by a plant grader</a:t>
            </a:r>
          </a:p>
          <a:p>
            <a:pPr lvl="1" eaLnBrk="1" hangingPunct="1">
              <a:lnSpc>
                <a:spcPct val="90000"/>
              </a:lnSpc>
            </a:pPr>
            <a:r>
              <a:rPr lang="en-US" smtClean="0"/>
              <a:t> a sample must be certified by a USDA grader</a:t>
            </a:r>
          </a:p>
          <a:p>
            <a:pPr lvl="1" eaLnBrk="1" hangingPunct="1">
              <a:lnSpc>
                <a:spcPct val="90000"/>
              </a:lnSpc>
            </a:pPr>
            <a:endParaRPr lang="en-US" smtClean="0"/>
          </a:p>
          <a:p>
            <a:pPr eaLnBrk="1" hangingPunct="1">
              <a:lnSpc>
                <a:spcPct val="90000"/>
              </a:lnSpc>
            </a:pPr>
            <a:endParaRPr lang="en-US" smtClean="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pPr eaLnBrk="1" hangingPunct="1"/>
            <a:r>
              <a:rPr lang="en-US" smtClean="0"/>
              <a:t>Poultry Grades</a:t>
            </a:r>
          </a:p>
        </p:txBody>
      </p:sp>
      <p:sp>
        <p:nvSpPr>
          <p:cNvPr id="75779" name="Rectangle 3"/>
          <p:cNvSpPr>
            <a:spLocks noGrp="1" noChangeArrowheads="1"/>
          </p:cNvSpPr>
          <p:nvPr>
            <p:ph type="body" idx="1"/>
          </p:nvPr>
        </p:nvSpPr>
        <p:spPr/>
        <p:txBody>
          <a:bodyPr/>
          <a:lstStyle/>
          <a:p>
            <a:pPr eaLnBrk="1" hangingPunct="1"/>
            <a:r>
              <a:rPr lang="en-US" smtClean="0"/>
              <a:t>After passing the examination and evaluation process the product is eligible for a grade shield</a:t>
            </a:r>
          </a:p>
          <a:p>
            <a:pPr eaLnBrk="1" hangingPunct="1"/>
            <a:r>
              <a:rPr lang="en-US" smtClean="0"/>
              <a:t>USDA Grades are A, B or C</a:t>
            </a:r>
          </a:p>
          <a:p>
            <a:pPr eaLnBrk="1" hangingPunct="1"/>
            <a:r>
              <a:rPr lang="en-US" smtClean="0"/>
              <a:t>Poultry standards are frequently reviewed, revised and updated as needed to keep pace with changes in processing and merchandising</a:t>
            </a: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pPr eaLnBrk="1" hangingPunct="1"/>
            <a:r>
              <a:rPr lang="en-US" smtClean="0"/>
              <a:t>Contract Acceptance Certification</a:t>
            </a:r>
          </a:p>
        </p:txBody>
      </p:sp>
      <p:sp>
        <p:nvSpPr>
          <p:cNvPr id="76803" name="Rectangle 3"/>
          <p:cNvSpPr>
            <a:spLocks noGrp="1" noChangeArrowheads="1"/>
          </p:cNvSpPr>
          <p:nvPr>
            <p:ph type="body" idx="1"/>
          </p:nvPr>
        </p:nvSpPr>
        <p:spPr/>
        <p:txBody>
          <a:bodyPr/>
          <a:lstStyle/>
          <a:p>
            <a:pPr eaLnBrk="1" hangingPunct="1">
              <a:lnSpc>
                <a:spcPct val="80000"/>
              </a:lnSpc>
            </a:pPr>
            <a:r>
              <a:rPr lang="en-US" sz="2800" smtClean="0"/>
              <a:t>Ensures the integrity and quality of poultry and further processed poultry products bought by quantity food buyers such as food manufactures, food service operators and food retailers</a:t>
            </a:r>
          </a:p>
          <a:p>
            <a:pPr eaLnBrk="1" hangingPunct="1">
              <a:lnSpc>
                <a:spcPct val="80000"/>
              </a:lnSpc>
            </a:pPr>
            <a:r>
              <a:rPr lang="en-US" sz="2800" smtClean="0"/>
              <a:t>USDA specialists help institutional buyers develop and prepare explicit specifications tailored to their requirements</a:t>
            </a:r>
          </a:p>
          <a:p>
            <a:pPr eaLnBrk="1" hangingPunct="1">
              <a:lnSpc>
                <a:spcPct val="80000"/>
              </a:lnSpc>
            </a:pPr>
            <a:r>
              <a:rPr lang="en-US" sz="2800" smtClean="0"/>
              <a:t>USDA graders then provide certification that purchases comply with these specifications</a:t>
            </a: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pPr eaLnBrk="1" hangingPunct="1"/>
            <a:r>
              <a:rPr lang="en-US" smtClean="0"/>
              <a:t>Contract Acceptance Certification</a:t>
            </a:r>
          </a:p>
        </p:txBody>
      </p:sp>
      <p:sp>
        <p:nvSpPr>
          <p:cNvPr id="77827" name="Rectangle 3"/>
          <p:cNvSpPr>
            <a:spLocks noGrp="1" noChangeArrowheads="1"/>
          </p:cNvSpPr>
          <p:nvPr>
            <p:ph type="body" idx="1"/>
          </p:nvPr>
        </p:nvSpPr>
        <p:spPr/>
        <p:txBody>
          <a:bodyPr/>
          <a:lstStyle/>
          <a:p>
            <a:pPr eaLnBrk="1" hangingPunct="1">
              <a:lnSpc>
                <a:spcPct val="80000"/>
              </a:lnSpc>
            </a:pPr>
            <a:r>
              <a:rPr lang="en-US" sz="2000" smtClean="0"/>
              <a:t>Specific items that may be part of a product specification include</a:t>
            </a:r>
          </a:p>
          <a:p>
            <a:pPr lvl="1" eaLnBrk="1" hangingPunct="1">
              <a:lnSpc>
                <a:spcPct val="80000"/>
              </a:lnSpc>
            </a:pPr>
            <a:r>
              <a:rPr lang="en-US" sz="2000" smtClean="0"/>
              <a:t>Kind and class (species and age)</a:t>
            </a:r>
          </a:p>
          <a:p>
            <a:pPr lvl="1" eaLnBrk="1" hangingPunct="1">
              <a:lnSpc>
                <a:spcPct val="80000"/>
              </a:lnSpc>
            </a:pPr>
            <a:r>
              <a:rPr lang="en-US" sz="2000" smtClean="0"/>
              <a:t>Type (frozen, chilled) and style (cut-up parts, whole muscle)</a:t>
            </a:r>
          </a:p>
          <a:p>
            <a:pPr lvl="1" eaLnBrk="1" hangingPunct="1">
              <a:lnSpc>
                <a:spcPct val="80000"/>
              </a:lnSpc>
            </a:pPr>
            <a:r>
              <a:rPr lang="en-US" sz="2000" smtClean="0"/>
              <a:t>Formula, processing, fabrication</a:t>
            </a:r>
          </a:p>
          <a:p>
            <a:pPr lvl="1" eaLnBrk="1" hangingPunct="1">
              <a:lnSpc>
                <a:spcPct val="80000"/>
              </a:lnSpc>
            </a:pPr>
            <a:r>
              <a:rPr lang="en-US" sz="2000" smtClean="0"/>
              <a:t>Laboratory analysis</a:t>
            </a:r>
          </a:p>
          <a:p>
            <a:pPr lvl="1" eaLnBrk="1" hangingPunct="1">
              <a:lnSpc>
                <a:spcPct val="80000"/>
              </a:lnSpc>
            </a:pPr>
            <a:r>
              <a:rPr lang="en-US" sz="2000" smtClean="0"/>
              <a:t>Net weight</a:t>
            </a:r>
          </a:p>
          <a:p>
            <a:pPr lvl="1" eaLnBrk="1" hangingPunct="1">
              <a:lnSpc>
                <a:spcPct val="80000"/>
              </a:lnSpc>
            </a:pPr>
            <a:r>
              <a:rPr lang="en-US" sz="2000" smtClean="0"/>
              <a:t>Labeling and marketing, packing and packaging</a:t>
            </a:r>
          </a:p>
          <a:p>
            <a:pPr lvl="1" eaLnBrk="1" hangingPunct="1">
              <a:lnSpc>
                <a:spcPct val="80000"/>
              </a:lnSpc>
            </a:pPr>
            <a:r>
              <a:rPr lang="en-US" sz="2000" smtClean="0"/>
              <a:t>Storage and transportation</a:t>
            </a:r>
          </a:p>
          <a:p>
            <a:pPr eaLnBrk="1" hangingPunct="1">
              <a:lnSpc>
                <a:spcPct val="80000"/>
              </a:lnSpc>
            </a:pPr>
            <a:r>
              <a:rPr lang="en-US" sz="2000" smtClean="0"/>
              <a:t>Products meeting specified requirements are eligible for the Contract Compliance identification mark</a:t>
            </a:r>
          </a:p>
          <a:p>
            <a:pPr eaLnBrk="1" hangingPunct="1">
              <a:lnSpc>
                <a:spcPct val="80000"/>
              </a:lnSpc>
            </a:pPr>
            <a:r>
              <a:rPr lang="en-US" sz="2000" smtClean="0"/>
              <a:t>The official grading certificate accompanies each shipment to the receiving agency</a:t>
            </a:r>
          </a:p>
          <a:p>
            <a:pPr eaLnBrk="1" hangingPunct="1">
              <a:lnSpc>
                <a:spcPct val="80000"/>
              </a:lnSpc>
            </a:pPr>
            <a:endParaRPr lang="en-US" sz="1900" smtClean="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pPr eaLnBrk="1" hangingPunct="1"/>
            <a:r>
              <a:rPr lang="en-US" smtClean="0"/>
              <a:t>Products</a:t>
            </a:r>
          </a:p>
        </p:txBody>
      </p:sp>
      <p:sp>
        <p:nvSpPr>
          <p:cNvPr id="78851" name="Rectangle 3"/>
          <p:cNvSpPr>
            <a:spLocks noGrp="1" noChangeArrowheads="1"/>
          </p:cNvSpPr>
          <p:nvPr>
            <p:ph type="body" idx="1"/>
          </p:nvPr>
        </p:nvSpPr>
        <p:spPr/>
        <p:txBody>
          <a:bodyPr/>
          <a:lstStyle/>
          <a:p>
            <a:pPr eaLnBrk="1" hangingPunct="1">
              <a:lnSpc>
                <a:spcPct val="90000"/>
              </a:lnSpc>
            </a:pPr>
            <a:r>
              <a:rPr lang="en-US" sz="2100" smtClean="0"/>
              <a:t>Per capita consumption of poultry has been increasing</a:t>
            </a:r>
          </a:p>
          <a:p>
            <a:pPr eaLnBrk="1" hangingPunct="1">
              <a:lnSpc>
                <a:spcPct val="90000"/>
              </a:lnSpc>
            </a:pPr>
            <a:r>
              <a:rPr lang="en-US" sz="2100" smtClean="0"/>
              <a:t>Due to increased availability of poultry and also the large variety of products made from poultry meat</a:t>
            </a:r>
          </a:p>
          <a:p>
            <a:pPr eaLnBrk="1" hangingPunct="1">
              <a:lnSpc>
                <a:spcPct val="90000"/>
              </a:lnSpc>
            </a:pPr>
            <a:r>
              <a:rPr lang="en-US" sz="2100" smtClean="0"/>
              <a:t>Often these products are similar to traditional red meat products</a:t>
            </a:r>
          </a:p>
          <a:p>
            <a:pPr lvl="1" eaLnBrk="1" hangingPunct="1">
              <a:lnSpc>
                <a:spcPct val="90000"/>
              </a:lnSpc>
            </a:pPr>
            <a:r>
              <a:rPr lang="en-US" sz="2000" smtClean="0"/>
              <a:t>Hot dogs, hams, sausages, bologna, salami, pastrami &amp; other lunch meats</a:t>
            </a:r>
          </a:p>
          <a:p>
            <a:pPr eaLnBrk="1" hangingPunct="1">
              <a:lnSpc>
                <a:spcPct val="90000"/>
              </a:lnSpc>
            </a:pPr>
            <a:r>
              <a:rPr lang="en-US" sz="2100" smtClean="0"/>
              <a:t>Many new products use mechanically separated poultry meat which is ground to a fine emulsion for curing, seasoning, smoking and processing</a:t>
            </a:r>
          </a:p>
        </p:txBody>
      </p:sp>
      <p:pic>
        <p:nvPicPr>
          <p:cNvPr id="78852" name="Picture 5" descr="chicken-nuggets">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52400"/>
            <a:ext cx="2514600" cy="166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ctrTitle"/>
          </p:nvPr>
        </p:nvSpPr>
        <p:spPr/>
        <p:txBody>
          <a:bodyPr/>
          <a:lstStyle/>
          <a:p>
            <a:pPr eaLnBrk="1" hangingPunct="1"/>
            <a:r>
              <a:rPr lang="en-US" smtClean="0"/>
              <a:t>Eggs</a:t>
            </a:r>
          </a:p>
        </p:txBody>
      </p:sp>
      <p:pic>
        <p:nvPicPr>
          <p:cNvPr id="79875" name="Picture 6" descr="eg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3581400"/>
            <a:ext cx="2752725" cy="261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76" name="Picture 9" descr="egg">
            <a:hlinkClick r:id="rId2"/>
          </p:cNvPr>
          <p:cNvPicPr>
            <a:picLocks noChangeAspect="1" noChangeArrowheads="1"/>
          </p:cNvPicPr>
          <p:nvPr>
            <p:ph type="subTitle" idx="1"/>
          </p:nvPr>
        </p:nvPicPr>
        <p:blipFill>
          <a:blip r:embed="rId3">
            <a:extLst>
              <a:ext uri="{28A0092B-C50C-407E-A947-70E740481C1C}">
                <a14:useLocalDpi xmlns:a14="http://schemas.microsoft.com/office/drawing/2010/main" val="0"/>
              </a:ext>
            </a:extLst>
          </a:blip>
          <a:srcRect/>
          <a:stretch>
            <a:fillRect/>
          </a:stretch>
        </p:blipFill>
        <p:spPr>
          <a:xfrm>
            <a:off x="5562600" y="3657600"/>
            <a:ext cx="2371725" cy="2251075"/>
          </a:xfrm>
        </p:spPr>
      </p:pic>
      <p:sp>
        <p:nvSpPr>
          <p:cNvPr id="95242" name="Text Box 10"/>
          <p:cNvSpPr txBox="1">
            <a:spLocks noChangeArrowheads="1"/>
          </p:cNvSpPr>
          <p:nvPr/>
        </p:nvSpPr>
        <p:spPr bwMode="auto">
          <a:xfrm>
            <a:off x="3200400" y="5715000"/>
            <a:ext cx="5638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2800"/>
              <a:t>THE INCREDIBLE EDIBLE EGG!!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7" presetClass="entr" presetSubtype="4" fill="hold" grpId="0" nodeType="afterEffect">
                                  <p:stCondLst>
                                    <p:cond delay="0"/>
                                  </p:stCondLst>
                                  <p:childTnLst>
                                    <p:set>
                                      <p:cBhvr>
                                        <p:cTn id="6" dur="1" fill="hold">
                                          <p:stCondLst>
                                            <p:cond delay="0"/>
                                          </p:stCondLst>
                                        </p:cTn>
                                        <p:tgtEl>
                                          <p:spTgt spid="95242"/>
                                        </p:tgtEl>
                                        <p:attrNameLst>
                                          <p:attrName>style.visibility</p:attrName>
                                        </p:attrNameLst>
                                      </p:cBhvr>
                                      <p:to>
                                        <p:strVal val="visible"/>
                                      </p:to>
                                    </p:set>
                                    <p:anim calcmode="lin" valueType="num">
                                      <p:cBhvr additive="base">
                                        <p:cTn id="7" dur="2000" fill="hold"/>
                                        <p:tgtEl>
                                          <p:spTgt spid="95242"/>
                                        </p:tgtEl>
                                        <p:attrNameLst>
                                          <p:attrName>ppt_x</p:attrName>
                                        </p:attrNameLst>
                                      </p:cBhvr>
                                      <p:tavLst>
                                        <p:tav tm="0">
                                          <p:val>
                                            <p:strVal val="#ppt_x"/>
                                          </p:val>
                                        </p:tav>
                                        <p:tav tm="100000">
                                          <p:val>
                                            <p:strVal val="#ppt_x"/>
                                          </p:val>
                                        </p:tav>
                                      </p:tavLst>
                                    </p:anim>
                                    <p:anim calcmode="lin" valueType="num">
                                      <p:cBhvr additive="base">
                                        <p:cTn id="8" dur="2000" fill="hold"/>
                                        <p:tgtEl>
                                          <p:spTgt spid="9524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42"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pPr eaLnBrk="1" hangingPunct="1"/>
            <a:r>
              <a:rPr lang="en-US" smtClean="0"/>
              <a:t>Production of Top Quality Eggs</a:t>
            </a:r>
          </a:p>
        </p:txBody>
      </p:sp>
      <p:sp>
        <p:nvSpPr>
          <p:cNvPr id="80899" name="Rectangle 3"/>
          <p:cNvSpPr>
            <a:spLocks noGrp="1" noChangeArrowheads="1"/>
          </p:cNvSpPr>
          <p:nvPr>
            <p:ph type="body" idx="1"/>
          </p:nvPr>
        </p:nvSpPr>
        <p:spPr/>
        <p:txBody>
          <a:bodyPr/>
          <a:lstStyle/>
          <a:p>
            <a:pPr eaLnBrk="1" hangingPunct="1">
              <a:lnSpc>
                <a:spcPct val="90000"/>
              </a:lnSpc>
            </a:pPr>
            <a:r>
              <a:rPr lang="en-US" sz="2600" smtClean="0"/>
              <a:t>Starts with a closely controlled breeding program emphasizing favorable genetic factors</a:t>
            </a:r>
          </a:p>
          <a:p>
            <a:pPr eaLnBrk="1" hangingPunct="1">
              <a:lnSpc>
                <a:spcPct val="90000"/>
              </a:lnSpc>
            </a:pPr>
            <a:r>
              <a:rPr lang="en-US" sz="2600" smtClean="0"/>
              <a:t>Industry is dominated by White-Leghorn type</a:t>
            </a:r>
          </a:p>
          <a:p>
            <a:pPr eaLnBrk="1" hangingPunct="1">
              <a:lnSpc>
                <a:spcPct val="90000"/>
              </a:lnSpc>
            </a:pPr>
            <a:r>
              <a:rPr lang="en-US" sz="2600" smtClean="0"/>
              <a:t>In major egg producing states flocks of 100,000 laying hen are not unusual and some flocks number more than 1 million </a:t>
            </a:r>
          </a:p>
          <a:p>
            <a:pPr eaLnBrk="1" hangingPunct="1">
              <a:lnSpc>
                <a:spcPct val="90000"/>
              </a:lnSpc>
            </a:pPr>
            <a:r>
              <a:rPr lang="en-US" sz="2600" smtClean="0"/>
              <a:t>Each of the 235 million laying birds in the US produce from 250 to 300 eggs a year</a:t>
            </a: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pPr eaLnBrk="1" hangingPunct="1"/>
            <a:r>
              <a:rPr lang="en-US" smtClean="0"/>
              <a:t>Today’s Egg Facilities</a:t>
            </a:r>
          </a:p>
        </p:txBody>
      </p:sp>
      <p:sp>
        <p:nvSpPr>
          <p:cNvPr id="81923" name="Rectangle 3"/>
          <p:cNvSpPr>
            <a:spLocks noGrp="1" noChangeArrowheads="1"/>
          </p:cNvSpPr>
          <p:nvPr>
            <p:ph type="body" idx="1"/>
          </p:nvPr>
        </p:nvSpPr>
        <p:spPr/>
        <p:txBody>
          <a:bodyPr/>
          <a:lstStyle/>
          <a:p>
            <a:pPr eaLnBrk="1" hangingPunct="1"/>
            <a:r>
              <a:rPr lang="en-US" sz="2600" smtClean="0"/>
              <a:t>Temperature, humidity, light are controlled and air is circulated</a:t>
            </a:r>
          </a:p>
          <a:p>
            <a:pPr eaLnBrk="1" hangingPunct="1"/>
            <a:r>
              <a:rPr lang="en-US" sz="2600" smtClean="0"/>
              <a:t>Building is well insulated and windowless</a:t>
            </a:r>
          </a:p>
          <a:p>
            <a:pPr eaLnBrk="1" hangingPunct="1"/>
            <a:r>
              <a:rPr lang="en-US" sz="2600" smtClean="0"/>
              <a:t>Force-ventilated</a:t>
            </a:r>
          </a:p>
          <a:p>
            <a:pPr eaLnBrk="1" hangingPunct="1"/>
            <a:r>
              <a:rPr lang="en-US" sz="2600" smtClean="0"/>
              <a:t>Industry favors the cage system because of its sanitation and efficiency</a:t>
            </a:r>
          </a:p>
          <a:p>
            <a:pPr eaLnBrk="1" hangingPunct="1"/>
            <a:r>
              <a:rPr lang="en-US" sz="2600" smtClean="0"/>
              <a:t>Automation is used whenever possible</a:t>
            </a:r>
          </a:p>
        </p:txBody>
      </p:sp>
      <p:pic>
        <p:nvPicPr>
          <p:cNvPr id="81924" name="Picture 5" descr="egg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5032375"/>
            <a:ext cx="2435225" cy="182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mtClean="0"/>
              <a:t>Processing </a:t>
            </a:r>
          </a:p>
        </p:txBody>
      </p:sp>
      <p:sp>
        <p:nvSpPr>
          <p:cNvPr id="82947" name="Rectangle 3"/>
          <p:cNvSpPr>
            <a:spLocks noGrp="1" noChangeArrowheads="1"/>
          </p:cNvSpPr>
          <p:nvPr>
            <p:ph type="body" idx="1"/>
          </p:nvPr>
        </p:nvSpPr>
        <p:spPr/>
        <p:txBody>
          <a:bodyPr/>
          <a:lstStyle/>
          <a:p>
            <a:pPr eaLnBrk="1" hangingPunct="1">
              <a:lnSpc>
                <a:spcPct val="80000"/>
              </a:lnSpc>
            </a:pPr>
            <a:r>
              <a:rPr lang="en-US" sz="2600" smtClean="0"/>
              <a:t>The moment an egg is laid physical and chemical changes begin to reduce freshness</a:t>
            </a:r>
          </a:p>
          <a:p>
            <a:pPr eaLnBrk="1" hangingPunct="1">
              <a:lnSpc>
                <a:spcPct val="80000"/>
              </a:lnSpc>
            </a:pPr>
            <a:r>
              <a:rPr lang="en-US" sz="2600" smtClean="0"/>
              <a:t>In most production facilities automated gathering belts gather and refrigerate eggs frequently</a:t>
            </a:r>
          </a:p>
          <a:p>
            <a:pPr eaLnBrk="1" hangingPunct="1">
              <a:lnSpc>
                <a:spcPct val="80000"/>
              </a:lnSpc>
            </a:pPr>
            <a:r>
              <a:rPr lang="en-US" sz="2600" smtClean="0"/>
              <a:t>Gathered eggs are moved into refrigerated holding rooms where the temperature is maintained between 40-45 degrees F</a:t>
            </a:r>
          </a:p>
          <a:p>
            <a:pPr eaLnBrk="1" hangingPunct="1">
              <a:lnSpc>
                <a:spcPct val="80000"/>
              </a:lnSpc>
            </a:pPr>
            <a:r>
              <a:rPr lang="en-US" sz="2600" smtClean="0"/>
              <a:t>Humidity is relatively high to minimize moisture loss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smtClean="0"/>
              <a:t>Pork Processing</a:t>
            </a:r>
          </a:p>
        </p:txBody>
      </p:sp>
      <p:sp>
        <p:nvSpPr>
          <p:cNvPr id="10243" name="Rectangle 3"/>
          <p:cNvSpPr>
            <a:spLocks noGrp="1" noChangeArrowheads="1"/>
          </p:cNvSpPr>
          <p:nvPr>
            <p:ph type="body" idx="1"/>
          </p:nvPr>
        </p:nvSpPr>
        <p:spPr/>
        <p:txBody>
          <a:bodyPr/>
          <a:lstStyle/>
          <a:p>
            <a:pPr eaLnBrk="1" hangingPunct="1"/>
            <a:r>
              <a:rPr lang="en-US" smtClean="0"/>
              <a:t>More than 65% is consumed as processed meats such as ham, bacon, and sausage</a:t>
            </a:r>
          </a:p>
        </p:txBody>
      </p:sp>
      <p:pic>
        <p:nvPicPr>
          <p:cNvPr id="10244" name="Picture 4" descr="MCj0290480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3581400"/>
            <a:ext cx="2898775" cy="296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11" descr="MCj0264238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24200" y="4724400"/>
            <a:ext cx="2589213" cy="139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Picture 13" descr="MCj0290479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19800" y="4038600"/>
            <a:ext cx="2468563" cy="225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pPr eaLnBrk="1" hangingPunct="1"/>
            <a:r>
              <a:rPr lang="en-US" smtClean="0"/>
              <a:t>Carton Dates</a:t>
            </a:r>
          </a:p>
        </p:txBody>
      </p:sp>
      <p:sp>
        <p:nvSpPr>
          <p:cNvPr id="83971" name="Rectangle 3"/>
          <p:cNvSpPr>
            <a:spLocks noGrp="1" noChangeArrowheads="1"/>
          </p:cNvSpPr>
          <p:nvPr>
            <p:ph type="body" idx="1"/>
          </p:nvPr>
        </p:nvSpPr>
        <p:spPr/>
        <p:txBody>
          <a:bodyPr/>
          <a:lstStyle/>
          <a:p>
            <a:pPr eaLnBrk="1" hangingPunct="1"/>
            <a:r>
              <a:rPr lang="en-US" smtClean="0"/>
              <a:t>Egg cartons from USDA inspected plants must display a Julian date</a:t>
            </a:r>
          </a:p>
          <a:p>
            <a:pPr lvl="1" eaLnBrk="1" hangingPunct="1"/>
            <a:r>
              <a:rPr lang="en-US" smtClean="0"/>
              <a:t>Julian Date is a number 1-365 indicating the date the eggs were packed</a:t>
            </a:r>
          </a:p>
          <a:p>
            <a:pPr eaLnBrk="1" hangingPunct="1"/>
            <a:r>
              <a:rPr lang="en-US" smtClean="0"/>
              <a:t>Although not required they may also carry an expiration date beyond which the eggs should not be sold</a:t>
            </a: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mtClean="0"/>
              <a:t>Julian Date</a:t>
            </a:r>
          </a:p>
        </p:txBody>
      </p:sp>
      <p:sp>
        <p:nvSpPr>
          <p:cNvPr id="84995" name="Rectangle 3"/>
          <p:cNvSpPr>
            <a:spLocks noGrp="1" noChangeArrowheads="1"/>
          </p:cNvSpPr>
          <p:nvPr>
            <p:ph type="body" idx="1"/>
          </p:nvPr>
        </p:nvSpPr>
        <p:spPr/>
        <p:txBody>
          <a:bodyPr/>
          <a:lstStyle/>
          <a:p>
            <a:pPr eaLnBrk="1" hangingPunct="1"/>
            <a:endParaRPr lang="en-US" smtClean="0"/>
          </a:p>
        </p:txBody>
      </p:sp>
      <p:pic>
        <p:nvPicPr>
          <p:cNvPr id="84996" name="Picture 6" descr="EggCartonCod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674813"/>
            <a:ext cx="7010400" cy="518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lstStyle/>
          <a:p>
            <a:pPr eaLnBrk="1" hangingPunct="1"/>
            <a:r>
              <a:rPr lang="en-US" smtClean="0"/>
              <a:t>Carton Dates</a:t>
            </a:r>
          </a:p>
        </p:txBody>
      </p:sp>
      <p:sp>
        <p:nvSpPr>
          <p:cNvPr id="86019" name="Rectangle 3"/>
          <p:cNvSpPr>
            <a:spLocks noGrp="1" noChangeArrowheads="1"/>
          </p:cNvSpPr>
          <p:nvPr>
            <p:ph type="body" idx="1"/>
          </p:nvPr>
        </p:nvSpPr>
        <p:spPr/>
        <p:txBody>
          <a:bodyPr/>
          <a:lstStyle/>
          <a:p>
            <a:pPr eaLnBrk="1" hangingPunct="1">
              <a:lnSpc>
                <a:spcPct val="90000"/>
              </a:lnSpc>
            </a:pPr>
            <a:r>
              <a:rPr lang="en-US" smtClean="0"/>
              <a:t>In USDA inspected plants the sell by date can not exceed 30 days after the pack date</a:t>
            </a:r>
          </a:p>
          <a:p>
            <a:pPr eaLnBrk="1" hangingPunct="1">
              <a:lnSpc>
                <a:spcPct val="90000"/>
              </a:lnSpc>
            </a:pPr>
            <a:r>
              <a:rPr lang="en-US" smtClean="0"/>
              <a:t>Plants not under USDA inspection are governed by state law</a:t>
            </a:r>
          </a:p>
          <a:p>
            <a:pPr eaLnBrk="1" hangingPunct="1">
              <a:lnSpc>
                <a:spcPct val="90000"/>
              </a:lnSpc>
            </a:pPr>
            <a:r>
              <a:rPr lang="en-US" smtClean="0"/>
              <a:t>Fresh shell eggs can be stored in their cartons in the refrigerator for 4-5 weeks beyond their Julian date with insignificant quality loss</a:t>
            </a: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mtClean="0"/>
              <a:t>Formation and Structure</a:t>
            </a:r>
          </a:p>
        </p:txBody>
      </p:sp>
      <p:sp>
        <p:nvSpPr>
          <p:cNvPr id="87043" name="Rectangle 3"/>
          <p:cNvSpPr>
            <a:spLocks noGrp="1" noChangeArrowheads="1"/>
          </p:cNvSpPr>
          <p:nvPr>
            <p:ph type="body" idx="1"/>
          </p:nvPr>
        </p:nvSpPr>
        <p:spPr/>
        <p:txBody>
          <a:bodyPr/>
          <a:lstStyle/>
          <a:p>
            <a:pPr eaLnBrk="1" hangingPunct="1"/>
            <a:r>
              <a:rPr lang="en-US" smtClean="0"/>
              <a:t>Structure and characteristics of an egg include its color, shell, white, yolk, air cell, chalazas, germinal disc and membrane</a:t>
            </a:r>
          </a:p>
        </p:txBody>
      </p:sp>
      <p:pic>
        <p:nvPicPr>
          <p:cNvPr id="87044" name="Picture 7" descr="2008_03_26-EggFreshness">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4038600"/>
            <a:ext cx="3371850" cy="225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lstStyle/>
          <a:p>
            <a:pPr eaLnBrk="1" hangingPunct="1"/>
            <a:r>
              <a:rPr lang="en-US" smtClean="0"/>
              <a:t>THE EGG</a:t>
            </a:r>
          </a:p>
        </p:txBody>
      </p:sp>
      <p:sp>
        <p:nvSpPr>
          <p:cNvPr id="88067" name="Rectangle 3"/>
          <p:cNvSpPr>
            <a:spLocks noGrp="1" noChangeArrowheads="1"/>
          </p:cNvSpPr>
          <p:nvPr>
            <p:ph type="body" idx="1"/>
          </p:nvPr>
        </p:nvSpPr>
        <p:spPr/>
        <p:txBody>
          <a:bodyPr/>
          <a:lstStyle/>
          <a:p>
            <a:pPr eaLnBrk="1" hangingPunct="1"/>
            <a:endParaRPr lang="en-US" smtClean="0"/>
          </a:p>
        </p:txBody>
      </p:sp>
      <p:pic>
        <p:nvPicPr>
          <p:cNvPr id="88068" name="Picture 4" descr="egg-diagr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651000"/>
            <a:ext cx="7391400" cy="491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mtClean="0"/>
              <a:t>Color</a:t>
            </a:r>
          </a:p>
        </p:txBody>
      </p:sp>
      <p:sp>
        <p:nvSpPr>
          <p:cNvPr id="89091" name="Rectangle 3"/>
          <p:cNvSpPr>
            <a:spLocks noGrp="1" noChangeArrowheads="1"/>
          </p:cNvSpPr>
          <p:nvPr>
            <p:ph type="body" idx="1"/>
          </p:nvPr>
        </p:nvSpPr>
        <p:spPr/>
        <p:txBody>
          <a:bodyPr/>
          <a:lstStyle/>
          <a:p>
            <a:pPr eaLnBrk="1" hangingPunct="1"/>
            <a:r>
              <a:rPr lang="en-US" smtClean="0"/>
              <a:t>Shell and yolk color may vary</a:t>
            </a:r>
          </a:p>
          <a:p>
            <a:pPr eaLnBrk="1" hangingPunct="1"/>
            <a:r>
              <a:rPr lang="en-US" smtClean="0"/>
              <a:t>Has nothing to do with quality, flavor, nutritive value, cooking characteristics or shell thickness</a:t>
            </a:r>
          </a:p>
        </p:txBody>
      </p:sp>
      <p:pic>
        <p:nvPicPr>
          <p:cNvPr id="89092" name="Picture 5" descr="ttar_egg_03_v_launch">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3886200"/>
            <a:ext cx="1984375" cy="263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lstStyle/>
          <a:p>
            <a:pPr eaLnBrk="1" hangingPunct="1"/>
            <a:r>
              <a:rPr lang="en-US" smtClean="0"/>
              <a:t>Shell</a:t>
            </a:r>
          </a:p>
        </p:txBody>
      </p:sp>
      <p:sp>
        <p:nvSpPr>
          <p:cNvPr id="90115" name="Rectangle 3"/>
          <p:cNvSpPr>
            <a:spLocks noGrp="1" noChangeArrowheads="1"/>
          </p:cNvSpPr>
          <p:nvPr>
            <p:ph type="body" idx="1"/>
          </p:nvPr>
        </p:nvSpPr>
        <p:spPr/>
        <p:txBody>
          <a:bodyPr/>
          <a:lstStyle/>
          <a:p>
            <a:pPr eaLnBrk="1" hangingPunct="1">
              <a:lnSpc>
                <a:spcPct val="90000"/>
              </a:lnSpc>
            </a:pPr>
            <a:r>
              <a:rPr lang="en-US" sz="2400" smtClean="0"/>
              <a:t>Color comes from pigments in the outer layer of the shell</a:t>
            </a:r>
          </a:p>
          <a:p>
            <a:pPr eaLnBrk="1" hangingPunct="1">
              <a:lnSpc>
                <a:spcPct val="90000"/>
              </a:lnSpc>
            </a:pPr>
            <a:r>
              <a:rPr lang="en-US" sz="2400" smtClean="0"/>
              <a:t>May range in various breeds from white to deep brown</a:t>
            </a:r>
          </a:p>
          <a:p>
            <a:pPr eaLnBrk="1" hangingPunct="1">
              <a:lnSpc>
                <a:spcPct val="90000"/>
              </a:lnSpc>
            </a:pPr>
            <a:r>
              <a:rPr lang="en-US" sz="2400" smtClean="0"/>
              <a:t>Breed of hen determines the color of shell</a:t>
            </a:r>
          </a:p>
          <a:p>
            <a:pPr eaLnBrk="1" hangingPunct="1">
              <a:lnSpc>
                <a:spcPct val="90000"/>
              </a:lnSpc>
            </a:pPr>
            <a:r>
              <a:rPr lang="en-US" sz="2400" smtClean="0"/>
              <a:t>9-12% of the eggs total weight depending on egg size</a:t>
            </a:r>
          </a:p>
          <a:p>
            <a:pPr eaLnBrk="1" hangingPunct="1">
              <a:lnSpc>
                <a:spcPct val="90000"/>
              </a:lnSpc>
            </a:pPr>
            <a:r>
              <a:rPr lang="en-US" sz="2400" smtClean="0"/>
              <a:t>First line of defense against bacterial contamination</a:t>
            </a:r>
          </a:p>
          <a:p>
            <a:pPr eaLnBrk="1" hangingPunct="1">
              <a:lnSpc>
                <a:spcPct val="90000"/>
              </a:lnSpc>
            </a:pPr>
            <a:r>
              <a:rPr lang="en-US" sz="2400" smtClean="0"/>
              <a:t>Largely composed of calcium carbonate (94%), calcium phosphate, other organic matters including protein</a:t>
            </a:r>
          </a:p>
          <a:p>
            <a:pPr eaLnBrk="1" hangingPunct="1">
              <a:lnSpc>
                <a:spcPct val="90000"/>
              </a:lnSpc>
            </a:pPr>
            <a:endParaRPr lang="en-US" sz="2400" smtClean="0"/>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mtClean="0"/>
              <a:t>White</a:t>
            </a:r>
          </a:p>
        </p:txBody>
      </p:sp>
      <p:sp>
        <p:nvSpPr>
          <p:cNvPr id="91139" name="Rectangle 3"/>
          <p:cNvSpPr>
            <a:spLocks noGrp="1" noChangeArrowheads="1"/>
          </p:cNvSpPr>
          <p:nvPr>
            <p:ph type="body" idx="1"/>
          </p:nvPr>
        </p:nvSpPr>
        <p:spPr/>
        <p:txBody>
          <a:bodyPr/>
          <a:lstStyle/>
          <a:p>
            <a:pPr eaLnBrk="1" hangingPunct="1">
              <a:lnSpc>
                <a:spcPct val="90000"/>
              </a:lnSpc>
            </a:pPr>
            <a:r>
              <a:rPr lang="en-US" sz="2600" smtClean="0"/>
              <a:t>Albumen</a:t>
            </a:r>
          </a:p>
          <a:p>
            <a:pPr eaLnBrk="1" hangingPunct="1">
              <a:lnSpc>
                <a:spcPct val="90000"/>
              </a:lnSpc>
            </a:pPr>
            <a:r>
              <a:rPr lang="en-US" sz="2600" smtClean="0"/>
              <a:t>In raw eggs appears opalescent</a:t>
            </a:r>
          </a:p>
          <a:p>
            <a:pPr eaLnBrk="1" hangingPunct="1">
              <a:lnSpc>
                <a:spcPct val="90000"/>
              </a:lnSpc>
            </a:pPr>
            <a:r>
              <a:rPr lang="en-US" sz="2600" smtClean="0"/>
              <a:t>Does not appear white until it is beaten or cooked</a:t>
            </a:r>
          </a:p>
          <a:p>
            <a:pPr eaLnBrk="1" hangingPunct="1">
              <a:lnSpc>
                <a:spcPct val="90000"/>
              </a:lnSpc>
            </a:pPr>
            <a:r>
              <a:rPr lang="en-US" sz="2600" smtClean="0"/>
              <a:t>Yellow or greenish cast in raw eggs may indicate the prescience of riboflavin</a:t>
            </a:r>
          </a:p>
          <a:p>
            <a:pPr eaLnBrk="1" hangingPunct="1">
              <a:lnSpc>
                <a:spcPct val="90000"/>
              </a:lnSpc>
            </a:pPr>
            <a:r>
              <a:rPr lang="en-US" sz="2600" smtClean="0"/>
              <a:t>Cloudiness of the raw white is due to the presence of carbon dioxide that has not had time to escape through the shell and thus indicates a very fresh egg</a:t>
            </a:r>
          </a:p>
        </p:txBody>
      </p:sp>
      <p:pic>
        <p:nvPicPr>
          <p:cNvPr id="91140" name="Picture 5" descr="40-EggHa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0"/>
            <a:ext cx="2971800" cy="222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a:lstStyle/>
          <a:p>
            <a:pPr eaLnBrk="1" hangingPunct="1"/>
            <a:r>
              <a:rPr lang="en-US" smtClean="0"/>
              <a:t>Yellow</a:t>
            </a:r>
          </a:p>
        </p:txBody>
      </p:sp>
      <p:sp>
        <p:nvSpPr>
          <p:cNvPr id="92163" name="Rectangle 3"/>
          <p:cNvSpPr>
            <a:spLocks noGrp="1" noChangeArrowheads="1"/>
          </p:cNvSpPr>
          <p:nvPr>
            <p:ph type="body" idx="1"/>
          </p:nvPr>
        </p:nvSpPr>
        <p:spPr/>
        <p:txBody>
          <a:bodyPr/>
          <a:lstStyle/>
          <a:p>
            <a:pPr eaLnBrk="1" hangingPunct="1"/>
            <a:r>
              <a:rPr lang="en-US" smtClean="0"/>
              <a:t>Color depends on the diet of the hen</a:t>
            </a:r>
          </a:p>
          <a:p>
            <a:pPr eaLnBrk="1" hangingPunct="1"/>
            <a:r>
              <a:rPr lang="en-US" smtClean="0"/>
              <a:t>Artificial color additives are not permitted</a:t>
            </a:r>
          </a:p>
          <a:p>
            <a:pPr eaLnBrk="1" hangingPunct="1"/>
            <a:r>
              <a:rPr lang="en-US" smtClean="0"/>
              <a:t>Gold or lemon-colored yolks are preferred by most buyers in the US</a:t>
            </a:r>
          </a:p>
          <a:p>
            <a:pPr eaLnBrk="1" hangingPunct="1"/>
            <a:r>
              <a:rPr lang="en-US" smtClean="0"/>
              <a:t>Yolk pigments are stable and are not lost or changed in cooking</a:t>
            </a:r>
          </a:p>
        </p:txBody>
      </p:sp>
      <p:pic>
        <p:nvPicPr>
          <p:cNvPr id="92164" name="Picture 5" descr="yolk-marcel-desaulniers-347383-l-main_Full">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0"/>
            <a:ext cx="2286000" cy="172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pPr eaLnBrk="1" hangingPunct="1"/>
            <a:r>
              <a:rPr lang="en-US" smtClean="0"/>
              <a:t>Air Cell</a:t>
            </a:r>
          </a:p>
        </p:txBody>
      </p:sp>
      <p:sp>
        <p:nvSpPr>
          <p:cNvPr id="93187" name="Rectangle 3"/>
          <p:cNvSpPr>
            <a:spLocks noGrp="1" noChangeArrowheads="1"/>
          </p:cNvSpPr>
          <p:nvPr>
            <p:ph type="body" idx="1"/>
          </p:nvPr>
        </p:nvSpPr>
        <p:spPr/>
        <p:txBody>
          <a:bodyPr/>
          <a:lstStyle/>
          <a:p>
            <a:pPr eaLnBrk="1" hangingPunct="1"/>
            <a:r>
              <a:rPr lang="en-US" smtClean="0"/>
              <a:t>Empty space between the white and the shell at the large end of the egg</a:t>
            </a:r>
          </a:p>
          <a:p>
            <a:pPr eaLnBrk="1" hangingPunct="1"/>
            <a:r>
              <a:rPr lang="en-US" smtClean="0"/>
              <a:t>When an egg is first laid it is warm, as it cools the contents contract and the inner shell membrane separates from the outer shell membrane, forming the air cell</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smtClean="0"/>
              <a:t>By-Products of the Meat Industry</a:t>
            </a:r>
          </a:p>
        </p:txBody>
      </p:sp>
      <p:sp>
        <p:nvSpPr>
          <p:cNvPr id="11267" name="Rectangle 3"/>
          <p:cNvSpPr>
            <a:spLocks noGrp="1" noChangeArrowheads="1"/>
          </p:cNvSpPr>
          <p:nvPr>
            <p:ph type="body" idx="1"/>
          </p:nvPr>
        </p:nvSpPr>
        <p:spPr/>
        <p:txBody>
          <a:bodyPr/>
          <a:lstStyle/>
          <a:p>
            <a:pPr eaLnBrk="1" hangingPunct="1"/>
            <a:r>
              <a:rPr lang="en-US" smtClean="0"/>
              <a:t>Cosmetics</a:t>
            </a:r>
          </a:p>
          <a:p>
            <a:pPr eaLnBrk="1" hangingPunct="1"/>
            <a:r>
              <a:rPr lang="en-US" smtClean="0"/>
              <a:t>Glues</a:t>
            </a:r>
          </a:p>
          <a:p>
            <a:pPr eaLnBrk="1" hangingPunct="1"/>
            <a:r>
              <a:rPr lang="en-US" smtClean="0"/>
              <a:t>Gelatins</a:t>
            </a:r>
          </a:p>
          <a:p>
            <a:pPr eaLnBrk="1" hangingPunct="1"/>
            <a:r>
              <a:rPr lang="en-US" smtClean="0"/>
              <a:t>Tallow</a:t>
            </a:r>
          </a:p>
          <a:p>
            <a:pPr eaLnBrk="1" hangingPunct="1"/>
            <a:r>
              <a:rPr lang="en-US" smtClean="0"/>
              <a:t>Variety Meats</a:t>
            </a:r>
          </a:p>
          <a:p>
            <a:pPr eaLnBrk="1" hangingPunct="1"/>
            <a:r>
              <a:rPr lang="en-US" smtClean="0"/>
              <a:t>Meat and Bone-meal</a:t>
            </a:r>
          </a:p>
        </p:txBody>
      </p:sp>
      <p:pic>
        <p:nvPicPr>
          <p:cNvPr id="11268" name="Picture 6" descr="180px-DSC0977">
            <a:hlinkClick r:id="rId3" tooltip="Meat &amp; bone meal"/>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43700" y="5257800"/>
            <a:ext cx="24003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8" descr="200px-Beef_tongue_preparation">
            <a:hlinkClick r:id="rId5" tooltip="Cooked beef tongue."/>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81800" y="1295400"/>
            <a:ext cx="2057400"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0" name="Picture 10" descr="180px-Trippa">
            <a:hlinkClick r:id="rId7" tooltip="Tripe in an Italian marke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00600" y="1066800"/>
            <a:ext cx="2095500" cy="124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1" name="Picture 12" descr="180px-Knochenleim_Granulat">
            <a:hlinkClick r:id="rId9" tooltip="Animal glue, granules"/>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667500" y="2971800"/>
            <a:ext cx="2476500" cy="165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2" name="Picture 14" descr="220px-Day_18_-_Still_Eating_The_Green_Jello_%28gifrancis%29">
            <a:hlinkClick r:id="rId11" tooltip="Green Jell-O"/>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105400" y="2590800"/>
            <a:ext cx="1601788"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3" name="Picture 16" descr="240px-Tallow-beef_suet_after_rendering">
            <a:hlinkClick r:id="rId13" tooltip="Tallow made by rendering calf sue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5265738"/>
            <a:ext cx="3352800" cy="159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4" name="Picture 18" descr="180px-Cosmetics">
            <a:hlinkClick r:id="rId15" tooltip="Assorted cosmetics and tools"/>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038600" y="5276850"/>
            <a:ext cx="2171700" cy="158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lstStyle/>
          <a:p>
            <a:pPr eaLnBrk="1" hangingPunct="1"/>
            <a:r>
              <a:rPr lang="en-US" smtClean="0"/>
              <a:t>Chalazas</a:t>
            </a:r>
          </a:p>
        </p:txBody>
      </p:sp>
      <p:sp>
        <p:nvSpPr>
          <p:cNvPr id="94211" name="Rectangle 3"/>
          <p:cNvSpPr>
            <a:spLocks noGrp="1" noChangeArrowheads="1"/>
          </p:cNvSpPr>
          <p:nvPr>
            <p:ph type="body" idx="1"/>
          </p:nvPr>
        </p:nvSpPr>
        <p:spPr/>
        <p:txBody>
          <a:bodyPr/>
          <a:lstStyle/>
          <a:p>
            <a:pPr eaLnBrk="1" hangingPunct="1"/>
            <a:r>
              <a:rPr lang="en-US" smtClean="0"/>
              <a:t>Ropey strands of egg white that anchor the yolk in place in the center of the thick white</a:t>
            </a:r>
          </a:p>
          <a:p>
            <a:pPr eaLnBrk="1" hangingPunct="1"/>
            <a:r>
              <a:rPr lang="en-US" smtClean="0"/>
              <a:t>They are neither imperfections nor beginning embryos</a:t>
            </a:r>
          </a:p>
          <a:p>
            <a:pPr eaLnBrk="1" hangingPunct="1"/>
            <a:r>
              <a:rPr lang="en-US" smtClean="0"/>
              <a:t>The more prominent the chalazae the fresher the egg</a:t>
            </a: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p:txBody>
          <a:bodyPr/>
          <a:lstStyle/>
          <a:p>
            <a:pPr eaLnBrk="1" hangingPunct="1"/>
            <a:r>
              <a:rPr lang="en-US" smtClean="0"/>
              <a:t>Germinal Disc X</a:t>
            </a:r>
          </a:p>
        </p:txBody>
      </p:sp>
      <p:sp>
        <p:nvSpPr>
          <p:cNvPr id="95235" name="Rectangle 3"/>
          <p:cNvSpPr>
            <a:spLocks noGrp="1" noChangeArrowheads="1"/>
          </p:cNvSpPr>
          <p:nvPr>
            <p:ph type="body" idx="1"/>
          </p:nvPr>
        </p:nvSpPr>
        <p:spPr/>
        <p:txBody>
          <a:bodyPr/>
          <a:lstStyle/>
          <a:p>
            <a:pPr eaLnBrk="1" hangingPunct="1"/>
            <a:r>
              <a:rPr lang="en-US" smtClean="0"/>
              <a:t>Channel leading to the center of the yolk</a:t>
            </a:r>
          </a:p>
          <a:p>
            <a:pPr eaLnBrk="1" hangingPunct="1"/>
            <a:r>
              <a:rPr lang="en-US" smtClean="0"/>
              <a:t>When the egg is fertilized sperm enter by the way of the germinal disc and travel to the center and a chick embryo starts to form</a:t>
            </a: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p:txBody>
          <a:bodyPr/>
          <a:lstStyle/>
          <a:p>
            <a:pPr eaLnBrk="1" hangingPunct="1"/>
            <a:r>
              <a:rPr lang="en-US" smtClean="0"/>
              <a:t>Membranes</a:t>
            </a:r>
          </a:p>
        </p:txBody>
      </p:sp>
      <p:sp>
        <p:nvSpPr>
          <p:cNvPr id="96259" name="Rectangle 3"/>
          <p:cNvSpPr>
            <a:spLocks noGrp="1" noChangeArrowheads="1"/>
          </p:cNvSpPr>
          <p:nvPr>
            <p:ph type="body" idx="1"/>
          </p:nvPr>
        </p:nvSpPr>
        <p:spPr/>
        <p:txBody>
          <a:bodyPr/>
          <a:lstStyle/>
          <a:p>
            <a:pPr eaLnBrk="1" hangingPunct="1">
              <a:lnSpc>
                <a:spcPct val="80000"/>
              </a:lnSpc>
            </a:pPr>
            <a:r>
              <a:rPr lang="en-US" sz="2600" smtClean="0"/>
              <a:t>2</a:t>
            </a:r>
          </a:p>
          <a:p>
            <a:pPr eaLnBrk="1" hangingPunct="1">
              <a:lnSpc>
                <a:spcPct val="80000"/>
              </a:lnSpc>
            </a:pPr>
            <a:r>
              <a:rPr lang="en-US" sz="2600" smtClean="0"/>
              <a:t>Just inside the shell, inner and outer</a:t>
            </a:r>
          </a:p>
          <a:p>
            <a:pPr eaLnBrk="1" hangingPunct="1">
              <a:lnSpc>
                <a:spcPct val="80000"/>
              </a:lnSpc>
            </a:pPr>
            <a:r>
              <a:rPr lang="en-US" sz="2600" smtClean="0"/>
              <a:t>After the egg is laid and begins to cool, an air cell forms between these two layers at the large end of the egg</a:t>
            </a:r>
          </a:p>
          <a:p>
            <a:pPr eaLnBrk="1" hangingPunct="1">
              <a:lnSpc>
                <a:spcPct val="80000"/>
              </a:lnSpc>
            </a:pPr>
            <a:r>
              <a:rPr lang="en-US" sz="2600" smtClean="0"/>
              <a:t>The vitelline membrane is the covering of the yolk, its strength protects the yolk from breaking</a:t>
            </a:r>
          </a:p>
          <a:p>
            <a:pPr eaLnBrk="1" hangingPunct="1">
              <a:lnSpc>
                <a:spcPct val="80000"/>
              </a:lnSpc>
            </a:pPr>
            <a:r>
              <a:rPr lang="en-US" sz="2600" smtClean="0"/>
              <a:t>The vitelline membrane is weakest at the germinal disc and tends to become more fragile as the egg ages</a:t>
            </a:r>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lstStyle/>
          <a:p>
            <a:pPr eaLnBrk="1" hangingPunct="1"/>
            <a:r>
              <a:rPr lang="en-US" smtClean="0"/>
              <a:t>Composition (start)</a:t>
            </a:r>
          </a:p>
        </p:txBody>
      </p:sp>
      <p:sp>
        <p:nvSpPr>
          <p:cNvPr id="97283" name="Rectangle 3"/>
          <p:cNvSpPr>
            <a:spLocks noGrp="1" noChangeArrowheads="1"/>
          </p:cNvSpPr>
          <p:nvPr>
            <p:ph type="body" idx="1"/>
          </p:nvPr>
        </p:nvSpPr>
        <p:spPr/>
        <p:txBody>
          <a:bodyPr/>
          <a:lstStyle/>
          <a:p>
            <a:pPr eaLnBrk="1" hangingPunct="1"/>
            <a:r>
              <a:rPr lang="en-US" sz="2600" smtClean="0"/>
              <a:t>Yolk (yellow) </a:t>
            </a:r>
          </a:p>
          <a:p>
            <a:pPr lvl="1" eaLnBrk="1" hangingPunct="1"/>
            <a:r>
              <a:rPr lang="en-US" sz="2400" smtClean="0"/>
              <a:t>33% of the liquid weight of an egg</a:t>
            </a:r>
          </a:p>
          <a:p>
            <a:pPr lvl="1" eaLnBrk="1" hangingPunct="1"/>
            <a:r>
              <a:rPr lang="en-US" sz="2400" smtClean="0"/>
              <a:t>Contains all the fat</a:t>
            </a:r>
          </a:p>
          <a:p>
            <a:pPr lvl="1" eaLnBrk="1" hangingPunct="1"/>
            <a:r>
              <a:rPr lang="en-US" sz="2400" smtClean="0"/>
              <a:t>Little less than half the protein</a:t>
            </a:r>
          </a:p>
          <a:p>
            <a:pPr lvl="1" eaLnBrk="1" hangingPunct="1"/>
            <a:r>
              <a:rPr lang="en-US" sz="2400" smtClean="0"/>
              <a:t>With the exception of riboflavin and niacin the yolk contains a higher proportion of the egg’s vitamins than the white</a:t>
            </a:r>
          </a:p>
          <a:p>
            <a:pPr lvl="1" eaLnBrk="1" hangingPunct="1"/>
            <a:r>
              <a:rPr lang="en-US" sz="2400" smtClean="0"/>
              <a:t>Also contains more phosphorus, manganese, iron, iodine, copper and calcium</a:t>
            </a:r>
          </a:p>
          <a:p>
            <a:pPr eaLnBrk="1" hangingPunct="1"/>
            <a:endParaRPr lang="en-US" sz="2600" smtClean="0"/>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p:txBody>
          <a:bodyPr/>
          <a:lstStyle/>
          <a:p>
            <a:pPr eaLnBrk="1" hangingPunct="1"/>
            <a:r>
              <a:rPr lang="en-US" smtClean="0"/>
              <a:t>Composition</a:t>
            </a:r>
          </a:p>
        </p:txBody>
      </p:sp>
      <p:sp>
        <p:nvSpPr>
          <p:cNvPr id="98307" name="Rectangle 3"/>
          <p:cNvSpPr>
            <a:spLocks noGrp="1" noChangeArrowheads="1"/>
          </p:cNvSpPr>
          <p:nvPr>
            <p:ph type="body" idx="1"/>
          </p:nvPr>
        </p:nvSpPr>
        <p:spPr/>
        <p:txBody>
          <a:bodyPr/>
          <a:lstStyle/>
          <a:p>
            <a:pPr eaLnBrk="1" hangingPunct="1"/>
            <a:r>
              <a:rPr lang="en-US" smtClean="0"/>
              <a:t>White</a:t>
            </a:r>
          </a:p>
          <a:p>
            <a:pPr lvl="1" eaLnBrk="1" hangingPunct="1"/>
            <a:r>
              <a:rPr lang="en-US" smtClean="0"/>
              <a:t>More than half the protein, niacin, riboflavin, chlorine, magnesium, potassium, sodium, sulfur</a:t>
            </a:r>
          </a:p>
          <a:p>
            <a:pPr lvl="1" eaLnBrk="1" hangingPunct="1"/>
            <a:endParaRPr lang="en-US" smtClean="0"/>
          </a:p>
          <a:p>
            <a:pPr lvl="1" eaLnBrk="1" hangingPunct="1"/>
            <a:endParaRPr lang="en-US" smtClean="0"/>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p:txBody>
          <a:bodyPr/>
          <a:lstStyle/>
          <a:p>
            <a:pPr eaLnBrk="1" hangingPunct="1"/>
            <a:r>
              <a:rPr lang="en-US" smtClean="0"/>
              <a:t>Grading</a:t>
            </a:r>
          </a:p>
        </p:txBody>
      </p:sp>
      <p:sp>
        <p:nvSpPr>
          <p:cNvPr id="99331" name="Rectangle 3"/>
          <p:cNvSpPr>
            <a:spLocks noGrp="1" noChangeArrowheads="1"/>
          </p:cNvSpPr>
          <p:nvPr>
            <p:ph type="body" idx="1"/>
          </p:nvPr>
        </p:nvSpPr>
        <p:spPr/>
        <p:txBody>
          <a:bodyPr/>
          <a:lstStyle/>
          <a:p>
            <a:pPr eaLnBrk="1" hangingPunct="1"/>
            <a:r>
              <a:rPr lang="en-US" smtClean="0"/>
              <a:t>Classification is determined by interior and exterior quality</a:t>
            </a:r>
          </a:p>
          <a:p>
            <a:pPr eaLnBrk="1" hangingPunct="1"/>
            <a:r>
              <a:rPr lang="en-US" smtClean="0"/>
              <a:t>Designated by the letters AA, A, B</a:t>
            </a:r>
          </a:p>
          <a:p>
            <a:pPr eaLnBrk="1" hangingPunct="1"/>
            <a:r>
              <a:rPr lang="en-US" smtClean="0"/>
              <a:t>In many packing plants USDA provides a grading service for shell eggs</a:t>
            </a:r>
          </a:p>
          <a:p>
            <a:pPr eaLnBrk="1" hangingPunct="1"/>
            <a:r>
              <a:rPr lang="en-US" smtClean="0"/>
              <a:t>Not mandatory</a:t>
            </a:r>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p:txBody>
          <a:bodyPr/>
          <a:lstStyle/>
          <a:p>
            <a:pPr eaLnBrk="1" hangingPunct="1"/>
            <a:r>
              <a:rPr lang="en-US" smtClean="0"/>
              <a:t>Grading Process</a:t>
            </a:r>
          </a:p>
        </p:txBody>
      </p:sp>
      <p:sp>
        <p:nvSpPr>
          <p:cNvPr id="100355" name="Rectangle 3"/>
          <p:cNvSpPr>
            <a:spLocks noGrp="1" noChangeArrowheads="1"/>
          </p:cNvSpPr>
          <p:nvPr>
            <p:ph type="body" idx="1"/>
          </p:nvPr>
        </p:nvSpPr>
        <p:spPr/>
        <p:txBody>
          <a:bodyPr/>
          <a:lstStyle/>
          <a:p>
            <a:pPr eaLnBrk="1" hangingPunct="1">
              <a:lnSpc>
                <a:spcPct val="80000"/>
              </a:lnSpc>
            </a:pPr>
            <a:r>
              <a:rPr lang="en-US" sz="2600" smtClean="0"/>
              <a:t>Eggs are examined for both interior and exterior quality</a:t>
            </a:r>
          </a:p>
          <a:p>
            <a:pPr eaLnBrk="1" hangingPunct="1">
              <a:lnSpc>
                <a:spcPct val="80000"/>
              </a:lnSpc>
            </a:pPr>
            <a:r>
              <a:rPr lang="en-US" sz="2600" smtClean="0"/>
              <a:t>Sorted according to weight (size)</a:t>
            </a:r>
          </a:p>
          <a:p>
            <a:pPr eaLnBrk="1" hangingPunct="1">
              <a:lnSpc>
                <a:spcPct val="80000"/>
              </a:lnSpc>
            </a:pPr>
            <a:r>
              <a:rPr lang="en-US" sz="2600" smtClean="0"/>
              <a:t>Grade quality and size are not related</a:t>
            </a:r>
          </a:p>
          <a:p>
            <a:pPr eaLnBrk="1" hangingPunct="1">
              <a:lnSpc>
                <a:spcPct val="80000"/>
              </a:lnSpc>
            </a:pPr>
            <a:r>
              <a:rPr lang="en-US" sz="2600" smtClean="0"/>
              <a:t>No difference in nutritive value exists between different grades</a:t>
            </a:r>
          </a:p>
          <a:p>
            <a:pPr eaLnBrk="1" hangingPunct="1">
              <a:lnSpc>
                <a:spcPct val="80000"/>
              </a:lnSpc>
            </a:pPr>
            <a:r>
              <a:rPr lang="en-US" sz="2600" smtClean="0"/>
              <a:t>However almost no grade B eggs find their way to the retail supermarket, they go to egg users such as bakeries or food service operations and to egg breakers for use in egg products</a:t>
            </a:r>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eaLnBrk="1" hangingPunct="1"/>
            <a:r>
              <a:rPr lang="en-US" smtClean="0"/>
              <a:t>Grade AA</a:t>
            </a:r>
          </a:p>
        </p:txBody>
      </p:sp>
      <p:sp>
        <p:nvSpPr>
          <p:cNvPr id="101379" name="Rectangle 3"/>
          <p:cNvSpPr>
            <a:spLocks noGrp="1" noChangeArrowheads="1"/>
          </p:cNvSpPr>
          <p:nvPr>
            <p:ph type="body" idx="1"/>
          </p:nvPr>
        </p:nvSpPr>
        <p:spPr/>
        <p:txBody>
          <a:bodyPr/>
          <a:lstStyle/>
          <a:p>
            <a:pPr eaLnBrk="1" hangingPunct="1">
              <a:lnSpc>
                <a:spcPct val="80000"/>
              </a:lnSpc>
            </a:pPr>
            <a:r>
              <a:rPr lang="en-US" sz="2600" smtClean="0"/>
              <a:t>When cracked onto a surface a grade AA egg will stand up tall</a:t>
            </a:r>
          </a:p>
          <a:p>
            <a:pPr eaLnBrk="1" hangingPunct="1">
              <a:lnSpc>
                <a:spcPct val="80000"/>
              </a:lnSpc>
            </a:pPr>
            <a:r>
              <a:rPr lang="en-US" sz="2600" smtClean="0"/>
              <a:t>Yolk is firm</a:t>
            </a:r>
          </a:p>
          <a:p>
            <a:pPr eaLnBrk="1" hangingPunct="1">
              <a:lnSpc>
                <a:spcPct val="80000"/>
              </a:lnSpc>
            </a:pPr>
            <a:r>
              <a:rPr lang="en-US" sz="2600" smtClean="0"/>
              <a:t>Area covered by the while is small</a:t>
            </a:r>
          </a:p>
          <a:p>
            <a:pPr eaLnBrk="1" hangingPunct="1">
              <a:lnSpc>
                <a:spcPct val="80000"/>
              </a:lnSpc>
            </a:pPr>
            <a:r>
              <a:rPr lang="en-US" sz="2600" smtClean="0"/>
              <a:t>Large proportion of thick white to thin white exists</a:t>
            </a:r>
          </a:p>
          <a:p>
            <a:pPr eaLnBrk="1" hangingPunct="1">
              <a:lnSpc>
                <a:spcPct val="80000"/>
              </a:lnSpc>
            </a:pPr>
            <a:r>
              <a:rPr lang="en-US" sz="2600" smtClean="0"/>
              <a:t>The shell approximates the usual shape for an egg</a:t>
            </a:r>
          </a:p>
          <a:p>
            <a:pPr eaLnBrk="1" hangingPunct="1">
              <a:lnSpc>
                <a:spcPct val="80000"/>
              </a:lnSpc>
            </a:pPr>
            <a:r>
              <a:rPr lang="en-US" sz="2600" smtClean="0"/>
              <a:t>Generally clean and unbroken</a:t>
            </a:r>
          </a:p>
          <a:p>
            <a:pPr eaLnBrk="1" hangingPunct="1">
              <a:lnSpc>
                <a:spcPct val="80000"/>
              </a:lnSpc>
            </a:pPr>
            <a:r>
              <a:rPr lang="en-US" sz="2600" smtClean="0"/>
              <a:t>Ridges/rough spots that do not affect the shell strength are permitted</a:t>
            </a:r>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p:txBody>
          <a:bodyPr/>
          <a:lstStyle/>
          <a:p>
            <a:pPr eaLnBrk="1" hangingPunct="1"/>
            <a:r>
              <a:rPr lang="en-US" smtClean="0"/>
              <a:t>Grade A</a:t>
            </a:r>
          </a:p>
        </p:txBody>
      </p:sp>
      <p:sp>
        <p:nvSpPr>
          <p:cNvPr id="102403" name="Rectangle 3"/>
          <p:cNvSpPr>
            <a:spLocks noGrp="1" noChangeArrowheads="1"/>
          </p:cNvSpPr>
          <p:nvPr>
            <p:ph type="body" idx="1"/>
          </p:nvPr>
        </p:nvSpPr>
        <p:spPr/>
        <p:txBody>
          <a:bodyPr/>
          <a:lstStyle/>
          <a:p>
            <a:pPr eaLnBrk="1" hangingPunct="1"/>
            <a:r>
              <a:rPr lang="en-US" sz="2600" smtClean="0"/>
              <a:t>When cracked covers a relatively small area</a:t>
            </a:r>
          </a:p>
          <a:p>
            <a:pPr eaLnBrk="1" hangingPunct="1"/>
            <a:r>
              <a:rPr lang="en-US" sz="2600" smtClean="0"/>
              <a:t>Yolk is round and upstanding</a:t>
            </a:r>
          </a:p>
          <a:p>
            <a:pPr eaLnBrk="1" hangingPunct="1"/>
            <a:r>
              <a:rPr lang="en-US" sz="2600" smtClean="0"/>
              <a:t>Thick white is large in proportion to the thin white and stands fairly well around the yolk</a:t>
            </a:r>
          </a:p>
          <a:p>
            <a:pPr eaLnBrk="1" hangingPunct="1"/>
            <a:r>
              <a:rPr lang="en-US" sz="2600" smtClean="0"/>
              <a:t>Shell approximates the usual shape for an egg</a:t>
            </a:r>
          </a:p>
          <a:p>
            <a:pPr eaLnBrk="1" hangingPunct="1"/>
            <a:r>
              <a:rPr lang="en-US" sz="2600" smtClean="0"/>
              <a:t>Generally clean and unbroken</a:t>
            </a:r>
          </a:p>
          <a:p>
            <a:pPr eaLnBrk="1" hangingPunct="1"/>
            <a:r>
              <a:rPr lang="en-US" sz="2600" smtClean="0"/>
              <a:t>Rideges/rough spots that do not affect the shell strength are permitted</a:t>
            </a:r>
          </a:p>
          <a:p>
            <a:pPr eaLnBrk="1" hangingPunct="1"/>
            <a:endParaRPr lang="en-US" sz="2600" smtClean="0"/>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p:txBody>
          <a:bodyPr/>
          <a:lstStyle/>
          <a:p>
            <a:pPr eaLnBrk="1" hangingPunct="1"/>
            <a:r>
              <a:rPr lang="en-US" smtClean="0"/>
              <a:t>Grade B</a:t>
            </a:r>
          </a:p>
        </p:txBody>
      </p:sp>
      <p:sp>
        <p:nvSpPr>
          <p:cNvPr id="103427" name="Rectangle 3"/>
          <p:cNvSpPr>
            <a:spLocks noGrp="1" noChangeArrowheads="1"/>
          </p:cNvSpPr>
          <p:nvPr>
            <p:ph type="body" idx="1"/>
          </p:nvPr>
        </p:nvSpPr>
        <p:spPr/>
        <p:txBody>
          <a:bodyPr/>
          <a:lstStyle/>
          <a:p>
            <a:pPr eaLnBrk="1" hangingPunct="1"/>
            <a:r>
              <a:rPr lang="en-US" sz="2600" smtClean="0"/>
              <a:t>When cracked, spreads out more</a:t>
            </a:r>
          </a:p>
          <a:p>
            <a:pPr eaLnBrk="1" hangingPunct="1"/>
            <a:r>
              <a:rPr lang="en-US" sz="2600" smtClean="0"/>
              <a:t>Yolk is flattened</a:t>
            </a:r>
          </a:p>
          <a:p>
            <a:pPr eaLnBrk="1" hangingPunct="1"/>
            <a:r>
              <a:rPr lang="en-US" sz="2600" smtClean="0"/>
              <a:t>About as much (or more) thin white as thick white</a:t>
            </a:r>
          </a:p>
          <a:p>
            <a:pPr eaLnBrk="1" hangingPunct="1"/>
            <a:r>
              <a:rPr lang="en-US" sz="2600" smtClean="0"/>
              <a:t>Shell has an abnormal shape</a:t>
            </a:r>
          </a:p>
          <a:p>
            <a:pPr eaLnBrk="1" hangingPunct="1"/>
            <a:r>
              <a:rPr lang="en-US" sz="2600" smtClean="0"/>
              <a:t>Some slightly stained eggs are permitted</a:t>
            </a:r>
          </a:p>
          <a:p>
            <a:pPr eaLnBrk="1" hangingPunct="1"/>
            <a:r>
              <a:rPr lang="en-US" sz="2600" smtClean="0"/>
              <a:t>Unbroken</a:t>
            </a:r>
          </a:p>
          <a:p>
            <a:pPr eaLnBrk="1" hangingPunct="1"/>
            <a:r>
              <a:rPr lang="en-US" sz="2600" smtClean="0"/>
              <a:t>Pronounced ridges/thin spots are permitted</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Echo">
  <a:themeElements>
    <a:clrScheme name="Echo 8">
      <a:dk1>
        <a:srgbClr val="000000"/>
      </a:dk1>
      <a:lt1>
        <a:srgbClr val="FFFFFF"/>
      </a:lt1>
      <a:dk2>
        <a:srgbClr val="000000"/>
      </a:dk2>
      <a:lt2>
        <a:srgbClr val="666699"/>
      </a:lt2>
      <a:accent1>
        <a:srgbClr val="FF9900"/>
      </a:accent1>
      <a:accent2>
        <a:srgbClr val="FF0000"/>
      </a:accent2>
      <a:accent3>
        <a:srgbClr val="FFFFFF"/>
      </a:accent3>
      <a:accent4>
        <a:srgbClr val="000000"/>
      </a:accent4>
      <a:accent5>
        <a:srgbClr val="FFCAAA"/>
      </a:accent5>
      <a:accent6>
        <a:srgbClr val="E70000"/>
      </a:accent6>
      <a:hlink>
        <a:srgbClr val="336699"/>
      </a:hlink>
      <a:folHlink>
        <a:srgbClr val="808080"/>
      </a:folHlink>
    </a:clrScheme>
    <a:fontScheme name="Ech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Echo 1">
        <a:dk1>
          <a:srgbClr val="25252F"/>
        </a:dk1>
        <a:lt1>
          <a:srgbClr val="9999FF"/>
        </a:lt1>
        <a:dk2>
          <a:srgbClr val="000000"/>
        </a:dk2>
        <a:lt2>
          <a:srgbClr val="FFFFFF"/>
        </a:lt2>
        <a:accent1>
          <a:srgbClr val="3366FF"/>
        </a:accent1>
        <a:accent2>
          <a:srgbClr val="003399"/>
        </a:accent2>
        <a:accent3>
          <a:srgbClr val="AAAAAA"/>
        </a:accent3>
        <a:accent4>
          <a:srgbClr val="8282DA"/>
        </a:accent4>
        <a:accent5>
          <a:srgbClr val="ADB8FF"/>
        </a:accent5>
        <a:accent6>
          <a:srgbClr val="002D8A"/>
        </a:accent6>
        <a:hlink>
          <a:srgbClr val="009999"/>
        </a:hlink>
        <a:folHlink>
          <a:srgbClr val="B2B2B2"/>
        </a:folHlink>
      </a:clrScheme>
      <a:clrMap bg1="dk2" tx1="lt1" bg2="dk1" tx2="lt2" accent1="accent1" accent2="accent2" accent3="accent3" accent4="accent4" accent5="accent5" accent6="accent6" hlink="hlink" folHlink="folHlink"/>
    </a:extraClrScheme>
    <a:extraClrScheme>
      <a:clrScheme name="Echo 2">
        <a:dk1>
          <a:srgbClr val="314183"/>
        </a:dk1>
        <a:lt1>
          <a:srgbClr val="FFFFFF"/>
        </a:lt1>
        <a:dk2>
          <a:srgbClr val="0B1E45"/>
        </a:dk2>
        <a:lt2>
          <a:srgbClr val="FFFFFF"/>
        </a:lt2>
        <a:accent1>
          <a:srgbClr val="6666FF"/>
        </a:accent1>
        <a:accent2>
          <a:srgbClr val="0066FF"/>
        </a:accent2>
        <a:accent3>
          <a:srgbClr val="AAABB0"/>
        </a:accent3>
        <a:accent4>
          <a:srgbClr val="DADADA"/>
        </a:accent4>
        <a:accent5>
          <a:srgbClr val="B8B8FF"/>
        </a:accent5>
        <a:accent6>
          <a:srgbClr val="005CE7"/>
        </a:accent6>
        <a:hlink>
          <a:srgbClr val="006699"/>
        </a:hlink>
        <a:folHlink>
          <a:srgbClr val="B2B2B2"/>
        </a:folHlink>
      </a:clrScheme>
      <a:clrMap bg1="dk2" tx1="lt1" bg2="dk1" tx2="lt2" accent1="accent1" accent2="accent2" accent3="accent3" accent4="accent4" accent5="accent5" accent6="accent6" hlink="hlink" folHlink="folHlink"/>
    </a:extraClrScheme>
    <a:extraClrScheme>
      <a:clrScheme name="Echo 3">
        <a:dk1>
          <a:srgbClr val="194349"/>
        </a:dk1>
        <a:lt1>
          <a:srgbClr val="FFFFCC"/>
        </a:lt1>
        <a:dk2>
          <a:srgbClr val="006666"/>
        </a:dk2>
        <a:lt2>
          <a:srgbClr val="FFFFFF"/>
        </a:lt2>
        <a:accent1>
          <a:srgbClr val="99CC00"/>
        </a:accent1>
        <a:accent2>
          <a:srgbClr val="00B6B2"/>
        </a:accent2>
        <a:accent3>
          <a:srgbClr val="AAB8B8"/>
        </a:accent3>
        <a:accent4>
          <a:srgbClr val="DADAAE"/>
        </a:accent4>
        <a:accent5>
          <a:srgbClr val="CAE2AA"/>
        </a:accent5>
        <a:accent6>
          <a:srgbClr val="00A5A1"/>
        </a:accent6>
        <a:hlink>
          <a:srgbClr val="669900"/>
        </a:hlink>
        <a:folHlink>
          <a:srgbClr val="666699"/>
        </a:folHlink>
      </a:clrScheme>
      <a:clrMap bg1="dk2" tx1="lt1" bg2="dk1" tx2="lt2" accent1="accent1" accent2="accent2" accent3="accent3" accent4="accent4" accent5="accent5" accent6="accent6" hlink="hlink" folHlink="folHlink"/>
    </a:extraClrScheme>
    <a:extraClrScheme>
      <a:clrScheme name="Echo 4">
        <a:dk1>
          <a:srgbClr val="194349"/>
        </a:dk1>
        <a:lt1>
          <a:srgbClr val="FFFFCC"/>
        </a:lt1>
        <a:dk2>
          <a:srgbClr val="0000FF"/>
        </a:dk2>
        <a:lt2>
          <a:srgbClr val="FFFFFF"/>
        </a:lt2>
        <a:accent1>
          <a:srgbClr val="0099FF"/>
        </a:accent1>
        <a:accent2>
          <a:srgbClr val="33CC33"/>
        </a:accent2>
        <a:accent3>
          <a:srgbClr val="AAAAFF"/>
        </a:accent3>
        <a:accent4>
          <a:srgbClr val="DADAAE"/>
        </a:accent4>
        <a:accent5>
          <a:srgbClr val="AACAFF"/>
        </a:accent5>
        <a:accent6>
          <a:srgbClr val="2DB92D"/>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cho 5">
        <a:dk1>
          <a:srgbClr val="194349"/>
        </a:dk1>
        <a:lt1>
          <a:srgbClr val="FFFFCC"/>
        </a:lt1>
        <a:dk2>
          <a:srgbClr val="72A497"/>
        </a:dk2>
        <a:lt2>
          <a:srgbClr val="000000"/>
        </a:lt2>
        <a:accent1>
          <a:srgbClr val="805D32"/>
        </a:accent1>
        <a:accent2>
          <a:srgbClr val="7D2F3C"/>
        </a:accent2>
        <a:accent3>
          <a:srgbClr val="BCCFC9"/>
        </a:accent3>
        <a:accent4>
          <a:srgbClr val="DADAAE"/>
        </a:accent4>
        <a:accent5>
          <a:srgbClr val="C0B6AD"/>
        </a:accent5>
        <a:accent6>
          <a:srgbClr val="712A35"/>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cho 6">
        <a:dk1>
          <a:srgbClr val="1C1C1C"/>
        </a:dk1>
        <a:lt1>
          <a:srgbClr val="FFFFFF"/>
        </a:lt1>
        <a:dk2>
          <a:srgbClr val="710F0F"/>
        </a:dk2>
        <a:lt2>
          <a:srgbClr val="FFFFFF"/>
        </a:lt2>
        <a:accent1>
          <a:srgbClr val="FF9900"/>
        </a:accent1>
        <a:accent2>
          <a:srgbClr val="FF3300"/>
        </a:accent2>
        <a:accent3>
          <a:srgbClr val="BBAAAA"/>
        </a:accent3>
        <a:accent4>
          <a:srgbClr val="DADADA"/>
        </a:accent4>
        <a:accent5>
          <a:srgbClr val="FFCAAA"/>
        </a:accent5>
        <a:accent6>
          <a:srgbClr val="E72D00"/>
        </a:accent6>
        <a:hlink>
          <a:srgbClr val="666699"/>
        </a:hlink>
        <a:folHlink>
          <a:srgbClr val="996633"/>
        </a:folHlink>
      </a:clrScheme>
      <a:clrMap bg1="dk2" tx1="lt1" bg2="dk1" tx2="lt2" accent1="accent1" accent2="accent2" accent3="accent3" accent4="accent4" accent5="accent5" accent6="accent6" hlink="hlink" folHlink="folHlink"/>
    </a:extraClrScheme>
    <a:extraClrScheme>
      <a:clrScheme name="Echo 7">
        <a:dk1>
          <a:srgbClr val="336666"/>
        </a:dk1>
        <a:lt1>
          <a:srgbClr val="FFFFFF"/>
        </a:lt1>
        <a:dk2>
          <a:srgbClr val="000000"/>
        </a:dk2>
        <a:lt2>
          <a:srgbClr val="666699"/>
        </a:lt2>
        <a:accent1>
          <a:srgbClr val="99CCCC"/>
        </a:accent1>
        <a:accent2>
          <a:srgbClr val="CCCCCC"/>
        </a:accent2>
        <a:accent3>
          <a:srgbClr val="FFFFFF"/>
        </a:accent3>
        <a:accent4>
          <a:srgbClr val="2A5656"/>
        </a:accent4>
        <a:accent5>
          <a:srgbClr val="CAE2E2"/>
        </a:accent5>
        <a:accent6>
          <a:srgbClr val="B9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Echo 8">
        <a:dk1>
          <a:srgbClr val="000000"/>
        </a:dk1>
        <a:lt1>
          <a:srgbClr val="FFFFFF"/>
        </a:lt1>
        <a:dk2>
          <a:srgbClr val="000000"/>
        </a:dk2>
        <a:lt2>
          <a:srgbClr val="666699"/>
        </a:lt2>
        <a:accent1>
          <a:srgbClr val="FF9900"/>
        </a:accent1>
        <a:accent2>
          <a:srgbClr val="FF0000"/>
        </a:accent2>
        <a:accent3>
          <a:srgbClr val="FFFFFF"/>
        </a:accent3>
        <a:accent4>
          <a:srgbClr val="000000"/>
        </a:accent4>
        <a:accent5>
          <a:srgbClr val="FFCAAA"/>
        </a:accent5>
        <a:accent6>
          <a:srgbClr val="E70000"/>
        </a:accent6>
        <a:hlink>
          <a:srgbClr val="336699"/>
        </a:hlink>
        <a:folHlink>
          <a:srgbClr val="808080"/>
        </a:folHlink>
      </a:clrScheme>
      <a:clrMap bg1="lt1" tx1="dk1" bg2="lt2" tx2="dk2" accent1="accent1" accent2="accent2" accent3="accent3" accent4="accent4" accent5="accent5" accent6="accent6" hlink="hlink" folHlink="folHlink"/>
    </a:extraClrScheme>
    <a:extraClrScheme>
      <a:clrScheme name="Echo 9">
        <a:dk1>
          <a:srgbClr val="000000"/>
        </a:dk1>
        <a:lt1>
          <a:srgbClr val="FFFFFF"/>
        </a:lt1>
        <a:dk2>
          <a:srgbClr val="000000"/>
        </a:dk2>
        <a:lt2>
          <a:srgbClr val="666699"/>
        </a:lt2>
        <a:accent1>
          <a:srgbClr val="CC3300"/>
        </a:accent1>
        <a:accent2>
          <a:srgbClr val="CC9900"/>
        </a:accent2>
        <a:accent3>
          <a:srgbClr val="FFFFFF"/>
        </a:accent3>
        <a:accent4>
          <a:srgbClr val="000000"/>
        </a:accent4>
        <a:accent5>
          <a:srgbClr val="E2ADAA"/>
        </a:accent5>
        <a:accent6>
          <a:srgbClr val="B98A00"/>
        </a:accent6>
        <a:hlink>
          <a:srgbClr val="CC6600"/>
        </a:hlink>
        <a:folHlink>
          <a:srgbClr val="808080"/>
        </a:folHlink>
      </a:clrScheme>
      <a:clrMap bg1="lt1" tx1="dk1" bg2="lt2" tx2="dk2" accent1="accent1" accent2="accent2" accent3="accent3" accent4="accent4" accent5="accent5" accent6="accent6" hlink="hlink" folHlink="folHlink"/>
    </a:extraClrScheme>
    <a:extraClrScheme>
      <a:clrScheme name="Echo 10">
        <a:dk1>
          <a:srgbClr val="000000"/>
        </a:dk1>
        <a:lt1>
          <a:srgbClr val="FFFFFF"/>
        </a:lt1>
        <a:dk2>
          <a:srgbClr val="000000"/>
        </a:dk2>
        <a:lt2>
          <a:srgbClr val="666699"/>
        </a:lt2>
        <a:accent1>
          <a:srgbClr val="666699"/>
        </a:accent1>
        <a:accent2>
          <a:srgbClr val="9999FF"/>
        </a:accent2>
        <a:accent3>
          <a:srgbClr val="FFFFFF"/>
        </a:accent3>
        <a:accent4>
          <a:srgbClr val="000000"/>
        </a:accent4>
        <a:accent5>
          <a:srgbClr val="B8B8CA"/>
        </a:accent5>
        <a:accent6>
          <a:srgbClr val="8A8AE7"/>
        </a:accent6>
        <a:hlink>
          <a:srgbClr val="3366FF"/>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Echo</Template>
  <TotalTime>873</TotalTime>
  <Words>4451</Words>
  <Application>Microsoft Office PowerPoint</Application>
  <PresentationFormat>On-screen Show (4:3)</PresentationFormat>
  <Paragraphs>576</Paragraphs>
  <Slides>107</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107</vt:i4>
      </vt:variant>
    </vt:vector>
  </HeadingPairs>
  <TitlesOfParts>
    <vt:vector size="111" baseType="lpstr">
      <vt:lpstr>Arial</vt:lpstr>
      <vt:lpstr>Wingdings</vt:lpstr>
      <vt:lpstr>Times New Roman</vt:lpstr>
      <vt:lpstr>Echo</vt:lpstr>
      <vt:lpstr>Meat, Poultry and Eggs Processing</vt:lpstr>
      <vt:lpstr>Objectives</vt:lpstr>
      <vt:lpstr>Key Terms To Know</vt:lpstr>
      <vt:lpstr>Introduction</vt:lpstr>
      <vt:lpstr>Meat and Meat By-Products</vt:lpstr>
      <vt:lpstr>Slaughter and Processing</vt:lpstr>
      <vt:lpstr>Beef Processing</vt:lpstr>
      <vt:lpstr>Pork Processing</vt:lpstr>
      <vt:lpstr>By-Products of the Meat Industry</vt:lpstr>
      <vt:lpstr>Selling Meat</vt:lpstr>
      <vt:lpstr>Boxed Beef</vt:lpstr>
      <vt:lpstr>Government Surveillance</vt:lpstr>
      <vt:lpstr>Meat Inspection Act 1906</vt:lpstr>
      <vt:lpstr>Grading</vt:lpstr>
      <vt:lpstr>Grading</vt:lpstr>
      <vt:lpstr>Quality Grades</vt:lpstr>
      <vt:lpstr>Quality Grades</vt:lpstr>
      <vt:lpstr>Quality Grades—Degrees of Marbling</vt:lpstr>
      <vt:lpstr>Quality Grades </vt:lpstr>
      <vt:lpstr>Yield Grades</vt:lpstr>
      <vt:lpstr>Slaughtering Practices: The Humane Slaughter Act of 1960</vt:lpstr>
      <vt:lpstr>Slaughtering Practices</vt:lpstr>
      <vt:lpstr>Structure and Composition of Meat</vt:lpstr>
      <vt:lpstr>Meat as a Food Source</vt:lpstr>
      <vt:lpstr>Regulating Fat Content</vt:lpstr>
      <vt:lpstr>Chilling</vt:lpstr>
      <vt:lpstr>Rigor Mortis</vt:lpstr>
      <vt:lpstr>Aging</vt:lpstr>
      <vt:lpstr>Tenderizing</vt:lpstr>
      <vt:lpstr>Tenderizing: Genetics</vt:lpstr>
      <vt:lpstr>Tenderizing: Species &amp; Age</vt:lpstr>
      <vt:lpstr>Feeding</vt:lpstr>
      <vt:lpstr>Muscle to Muscle</vt:lpstr>
      <vt:lpstr>Suspension of Carcass</vt:lpstr>
      <vt:lpstr>Electrical Stimulation</vt:lpstr>
      <vt:lpstr>Chilling Rate</vt:lpstr>
      <vt:lpstr>Quality Grade</vt:lpstr>
      <vt:lpstr>Mechanical</vt:lpstr>
      <vt:lpstr>Chemical</vt:lpstr>
      <vt:lpstr>Marinating</vt:lpstr>
      <vt:lpstr>Freezing</vt:lpstr>
      <vt:lpstr>Thawing</vt:lpstr>
      <vt:lpstr>Cooking and Carving</vt:lpstr>
      <vt:lpstr>Curing </vt:lpstr>
      <vt:lpstr>Color</vt:lpstr>
      <vt:lpstr>Smoking</vt:lpstr>
      <vt:lpstr>A NEW JELL-O???</vt:lpstr>
      <vt:lpstr>Poultry</vt:lpstr>
      <vt:lpstr>Poultry</vt:lpstr>
      <vt:lpstr>Production Contracts</vt:lpstr>
      <vt:lpstr>Growing Houses</vt:lpstr>
      <vt:lpstr>Feeding</vt:lpstr>
      <vt:lpstr>Processing</vt:lpstr>
      <vt:lpstr>Processing Steps</vt:lpstr>
      <vt:lpstr>Processing Steps</vt:lpstr>
      <vt:lpstr>Properties of Poultry</vt:lpstr>
      <vt:lpstr>Concerns of the Industry and Consumer</vt:lpstr>
      <vt:lpstr>Appearance</vt:lpstr>
      <vt:lpstr>Factors That Affect Poultry Meat Color</vt:lpstr>
      <vt:lpstr>Meat Color </vt:lpstr>
      <vt:lpstr>Muscle Discoloration</vt:lpstr>
      <vt:lpstr>Other Factors that Contribute to Discoloration</vt:lpstr>
      <vt:lpstr>Texture</vt:lpstr>
      <vt:lpstr>Factors that Affect Poultry Tenderness</vt:lpstr>
      <vt:lpstr>Factors that Affect Poultry Tenderness</vt:lpstr>
      <vt:lpstr>Fighting Tough Meat</vt:lpstr>
      <vt:lpstr>Flavor </vt:lpstr>
      <vt:lpstr>Most Important Aspect of Poultry Quality</vt:lpstr>
      <vt:lpstr>Grading</vt:lpstr>
      <vt:lpstr>Grading</vt:lpstr>
      <vt:lpstr>Grading and USDA Quality Standards </vt:lpstr>
      <vt:lpstr>Poultry Grades</vt:lpstr>
      <vt:lpstr>Contract Acceptance Certification</vt:lpstr>
      <vt:lpstr>Contract Acceptance Certification</vt:lpstr>
      <vt:lpstr>Products</vt:lpstr>
      <vt:lpstr>Eggs</vt:lpstr>
      <vt:lpstr>Production of Top Quality Eggs</vt:lpstr>
      <vt:lpstr>Today’s Egg Facilities</vt:lpstr>
      <vt:lpstr>Processing </vt:lpstr>
      <vt:lpstr>Carton Dates</vt:lpstr>
      <vt:lpstr>Julian Date</vt:lpstr>
      <vt:lpstr>Carton Dates</vt:lpstr>
      <vt:lpstr>Formation and Structure</vt:lpstr>
      <vt:lpstr>THE EGG</vt:lpstr>
      <vt:lpstr>Color</vt:lpstr>
      <vt:lpstr>Shell</vt:lpstr>
      <vt:lpstr>White</vt:lpstr>
      <vt:lpstr>Yellow</vt:lpstr>
      <vt:lpstr>Air Cell</vt:lpstr>
      <vt:lpstr>Chalazas</vt:lpstr>
      <vt:lpstr>Germinal Disc X</vt:lpstr>
      <vt:lpstr>Membranes</vt:lpstr>
      <vt:lpstr>Composition (start)</vt:lpstr>
      <vt:lpstr>Composition</vt:lpstr>
      <vt:lpstr>Grading</vt:lpstr>
      <vt:lpstr>Grading Process</vt:lpstr>
      <vt:lpstr>Grade AA</vt:lpstr>
      <vt:lpstr>Grade A</vt:lpstr>
      <vt:lpstr>Grade B</vt:lpstr>
      <vt:lpstr>Size</vt:lpstr>
      <vt:lpstr>Weight Classes for Shell Eggs</vt:lpstr>
      <vt:lpstr>Blood Spots</vt:lpstr>
      <vt:lpstr>Storing Eggs</vt:lpstr>
      <vt:lpstr>Salmonella</vt:lpstr>
      <vt:lpstr>Fertile Eggs</vt:lpstr>
      <vt:lpstr>Organic Eggs</vt:lpstr>
      <vt:lpstr>Egg Substitutes</vt:lpstr>
    </vt:vector>
  </TitlesOfParts>
  <Company>Menno School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Meat, Poultry and Eggs Processing</dc:title>
  <dc:creator>cfleshner</dc:creator>
  <cp:lastModifiedBy>Gowans</cp:lastModifiedBy>
  <cp:revision>21</cp:revision>
  <dcterms:created xsi:type="dcterms:W3CDTF">2009-02-18T14:21:48Z</dcterms:created>
  <dcterms:modified xsi:type="dcterms:W3CDTF">2013-11-14T02:31:48Z</dcterms:modified>
</cp:coreProperties>
</file>