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omments/comment1.xml" ContentType="application/vnd.openxmlformats-officedocument.presentationml.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8"/>
  </p:notesMasterIdLst>
  <p:sldIdLst>
    <p:sldId id="256" r:id="rId3"/>
    <p:sldId id="257" r:id="rId4"/>
    <p:sldId id="258" r:id="rId5"/>
    <p:sldId id="301" r:id="rId6"/>
    <p:sldId id="302" r:id="rId7"/>
    <p:sldId id="259" r:id="rId8"/>
    <p:sldId id="260" r:id="rId9"/>
    <p:sldId id="261" r:id="rId10"/>
    <p:sldId id="262" r:id="rId11"/>
    <p:sldId id="263" r:id="rId12"/>
    <p:sldId id="264" r:id="rId13"/>
    <p:sldId id="266" r:id="rId14"/>
    <p:sldId id="267" r:id="rId15"/>
    <p:sldId id="268" r:id="rId16"/>
    <p:sldId id="269" r:id="rId17"/>
    <p:sldId id="270" r:id="rId18"/>
    <p:sldId id="271" r:id="rId19"/>
    <p:sldId id="303" r:id="rId20"/>
    <p:sldId id="273" r:id="rId21"/>
    <p:sldId id="272" r:id="rId22"/>
    <p:sldId id="304" r:id="rId23"/>
    <p:sldId id="305" r:id="rId24"/>
    <p:sldId id="274" r:id="rId25"/>
    <p:sldId id="275" r:id="rId26"/>
    <p:sldId id="276" r:id="rId27"/>
    <p:sldId id="277" r:id="rId28"/>
    <p:sldId id="278" r:id="rId29"/>
    <p:sldId id="279" r:id="rId30"/>
    <p:sldId id="280" r:id="rId31"/>
    <p:sldId id="281" r:id="rId32"/>
    <p:sldId id="282" r:id="rId33"/>
    <p:sldId id="289" r:id="rId34"/>
    <p:sldId id="283" r:id="rId35"/>
    <p:sldId id="290" r:id="rId36"/>
    <p:sldId id="292" r:id="rId37"/>
    <p:sldId id="284" r:id="rId38"/>
    <p:sldId id="295" r:id="rId39"/>
    <p:sldId id="296" r:id="rId40"/>
    <p:sldId id="297" r:id="rId41"/>
    <p:sldId id="298" r:id="rId42"/>
    <p:sldId id="299" r:id="rId43"/>
    <p:sldId id="306" r:id="rId44"/>
    <p:sldId id="307" r:id="rId45"/>
    <p:sldId id="308" r:id="rId46"/>
    <p:sldId id="30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aron" initials="M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5-10T16:04:40.670" idx="1">
    <p:pos x="10" y="10"/>
    <p:text>I added the next several slides to show the information I cover regarding flower types and fruit types.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690C29-EF39-4E32-B9EC-F515769E5BB6}" type="datetimeFigureOut">
              <a:rPr lang="en-US" smtClean="0"/>
              <a:pPr/>
              <a:t>6/7/2012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3A3A89-347C-460D-812D-A5AA0C69F158}" type="slidenum">
              <a:rPr lang="en-US" smtClean="0"/>
              <a:pPr/>
              <a:t>‹#›</a:t>
            </a:fld>
            <a:endParaRPr lang="en-US"/>
          </a:p>
        </p:txBody>
      </p:sp>
    </p:spTree>
    <p:extLst>
      <p:ext uri="{BB962C8B-B14F-4D97-AF65-F5344CB8AC3E}">
        <p14:creationId xmlns:p14="http://schemas.microsoft.com/office/powerpoint/2010/main" xmlns="" val="1330508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defRPr>
            </a:lvl1pPr>
            <a:lvl2pPr marL="702756" indent="-270291">
              <a:defRPr sz="2300">
                <a:solidFill>
                  <a:schemeClr val="tx1"/>
                </a:solidFill>
                <a:latin typeface="Arial" charset="0"/>
              </a:defRPr>
            </a:lvl2pPr>
            <a:lvl3pPr marL="1081164" indent="-216233">
              <a:defRPr sz="2300">
                <a:solidFill>
                  <a:schemeClr val="tx1"/>
                </a:solidFill>
                <a:latin typeface="Arial" charset="0"/>
              </a:defRPr>
            </a:lvl3pPr>
            <a:lvl4pPr marL="1513629" indent="-216233">
              <a:defRPr sz="2300">
                <a:solidFill>
                  <a:schemeClr val="tx1"/>
                </a:solidFill>
                <a:latin typeface="Arial" charset="0"/>
              </a:defRPr>
            </a:lvl4pPr>
            <a:lvl5pPr marL="1946095" indent="-216233">
              <a:defRPr sz="2300">
                <a:solidFill>
                  <a:schemeClr val="tx1"/>
                </a:solidFill>
                <a:latin typeface="Arial" charset="0"/>
              </a:defRPr>
            </a:lvl5pPr>
            <a:lvl6pPr marL="2378560" indent="-216233" eaLnBrk="0" fontAlgn="base" hangingPunct="0">
              <a:spcBef>
                <a:spcPct val="20000"/>
              </a:spcBef>
              <a:spcAft>
                <a:spcPct val="0"/>
              </a:spcAft>
              <a:buClr>
                <a:schemeClr val="tx1"/>
              </a:buClr>
              <a:buFont typeface="Monotype Sorts" pitchFamily="2" charset="2"/>
              <a:buChar char="•"/>
              <a:defRPr sz="2300">
                <a:solidFill>
                  <a:schemeClr val="tx1"/>
                </a:solidFill>
                <a:latin typeface="Arial" charset="0"/>
              </a:defRPr>
            </a:lvl6pPr>
            <a:lvl7pPr marL="2811026" indent="-216233" eaLnBrk="0" fontAlgn="base" hangingPunct="0">
              <a:spcBef>
                <a:spcPct val="20000"/>
              </a:spcBef>
              <a:spcAft>
                <a:spcPct val="0"/>
              </a:spcAft>
              <a:buClr>
                <a:schemeClr val="tx1"/>
              </a:buClr>
              <a:buFont typeface="Monotype Sorts" pitchFamily="2" charset="2"/>
              <a:buChar char="•"/>
              <a:defRPr sz="2300">
                <a:solidFill>
                  <a:schemeClr val="tx1"/>
                </a:solidFill>
                <a:latin typeface="Arial" charset="0"/>
              </a:defRPr>
            </a:lvl7pPr>
            <a:lvl8pPr marL="3243491" indent="-216233" eaLnBrk="0" fontAlgn="base" hangingPunct="0">
              <a:spcBef>
                <a:spcPct val="20000"/>
              </a:spcBef>
              <a:spcAft>
                <a:spcPct val="0"/>
              </a:spcAft>
              <a:buClr>
                <a:schemeClr val="tx1"/>
              </a:buClr>
              <a:buFont typeface="Monotype Sorts" pitchFamily="2" charset="2"/>
              <a:buChar char="•"/>
              <a:defRPr sz="2300">
                <a:solidFill>
                  <a:schemeClr val="tx1"/>
                </a:solidFill>
                <a:latin typeface="Arial" charset="0"/>
              </a:defRPr>
            </a:lvl8pPr>
            <a:lvl9pPr marL="3675957" indent="-216233" eaLnBrk="0" fontAlgn="base" hangingPunct="0">
              <a:spcBef>
                <a:spcPct val="20000"/>
              </a:spcBef>
              <a:spcAft>
                <a:spcPct val="0"/>
              </a:spcAft>
              <a:buClr>
                <a:schemeClr val="tx1"/>
              </a:buClr>
              <a:buFont typeface="Monotype Sorts" pitchFamily="2" charset="2"/>
              <a:buChar char="•"/>
              <a:defRPr sz="2300">
                <a:solidFill>
                  <a:schemeClr val="tx1"/>
                </a:solidFill>
                <a:latin typeface="Arial" charset="0"/>
              </a:defRPr>
            </a:lvl9pPr>
          </a:lstStyle>
          <a:p>
            <a:pPr>
              <a:buClr>
                <a:prstClr val="black"/>
              </a:buClr>
            </a:pPr>
            <a:fld id="{BD3921D3-A00B-4FB7-9168-DCCF350C89D3}" type="slidenum">
              <a:rPr lang="en-US" sz="1200">
                <a:solidFill>
                  <a:prstClr val="black"/>
                </a:solidFill>
                <a:latin typeface="Times New Roman" pitchFamily="18" charset="0"/>
              </a:rPr>
              <a:pPr>
                <a:buClr>
                  <a:prstClr val="black"/>
                </a:buClr>
              </a:pPr>
              <a:t>42</a:t>
            </a:fld>
            <a:endParaRPr lang="en-US" sz="1200">
              <a:solidFill>
                <a:prstClr val="black"/>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defRPr>
            </a:lvl1pPr>
            <a:lvl2pPr marL="702756" indent="-270291">
              <a:defRPr sz="2300">
                <a:solidFill>
                  <a:schemeClr val="tx1"/>
                </a:solidFill>
                <a:latin typeface="Arial" charset="0"/>
              </a:defRPr>
            </a:lvl2pPr>
            <a:lvl3pPr marL="1081164" indent="-216233">
              <a:defRPr sz="2300">
                <a:solidFill>
                  <a:schemeClr val="tx1"/>
                </a:solidFill>
                <a:latin typeface="Arial" charset="0"/>
              </a:defRPr>
            </a:lvl3pPr>
            <a:lvl4pPr marL="1513629" indent="-216233">
              <a:defRPr sz="2300">
                <a:solidFill>
                  <a:schemeClr val="tx1"/>
                </a:solidFill>
                <a:latin typeface="Arial" charset="0"/>
              </a:defRPr>
            </a:lvl4pPr>
            <a:lvl5pPr marL="1946095" indent="-216233">
              <a:defRPr sz="2300">
                <a:solidFill>
                  <a:schemeClr val="tx1"/>
                </a:solidFill>
                <a:latin typeface="Arial" charset="0"/>
              </a:defRPr>
            </a:lvl5pPr>
            <a:lvl6pPr marL="2378560" indent="-216233" eaLnBrk="0" fontAlgn="base" hangingPunct="0">
              <a:spcBef>
                <a:spcPct val="20000"/>
              </a:spcBef>
              <a:spcAft>
                <a:spcPct val="0"/>
              </a:spcAft>
              <a:buClr>
                <a:schemeClr val="tx1"/>
              </a:buClr>
              <a:buFont typeface="Monotype Sorts" pitchFamily="2" charset="2"/>
              <a:buChar char="•"/>
              <a:defRPr sz="2300">
                <a:solidFill>
                  <a:schemeClr val="tx1"/>
                </a:solidFill>
                <a:latin typeface="Arial" charset="0"/>
              </a:defRPr>
            </a:lvl6pPr>
            <a:lvl7pPr marL="2811026" indent="-216233" eaLnBrk="0" fontAlgn="base" hangingPunct="0">
              <a:spcBef>
                <a:spcPct val="20000"/>
              </a:spcBef>
              <a:spcAft>
                <a:spcPct val="0"/>
              </a:spcAft>
              <a:buClr>
                <a:schemeClr val="tx1"/>
              </a:buClr>
              <a:buFont typeface="Monotype Sorts" pitchFamily="2" charset="2"/>
              <a:buChar char="•"/>
              <a:defRPr sz="2300">
                <a:solidFill>
                  <a:schemeClr val="tx1"/>
                </a:solidFill>
                <a:latin typeface="Arial" charset="0"/>
              </a:defRPr>
            </a:lvl7pPr>
            <a:lvl8pPr marL="3243491" indent="-216233" eaLnBrk="0" fontAlgn="base" hangingPunct="0">
              <a:spcBef>
                <a:spcPct val="20000"/>
              </a:spcBef>
              <a:spcAft>
                <a:spcPct val="0"/>
              </a:spcAft>
              <a:buClr>
                <a:schemeClr val="tx1"/>
              </a:buClr>
              <a:buFont typeface="Monotype Sorts" pitchFamily="2" charset="2"/>
              <a:buChar char="•"/>
              <a:defRPr sz="2300">
                <a:solidFill>
                  <a:schemeClr val="tx1"/>
                </a:solidFill>
                <a:latin typeface="Arial" charset="0"/>
              </a:defRPr>
            </a:lvl8pPr>
            <a:lvl9pPr marL="3675957" indent="-216233" eaLnBrk="0" fontAlgn="base" hangingPunct="0">
              <a:spcBef>
                <a:spcPct val="20000"/>
              </a:spcBef>
              <a:spcAft>
                <a:spcPct val="0"/>
              </a:spcAft>
              <a:buClr>
                <a:schemeClr val="tx1"/>
              </a:buClr>
              <a:buFont typeface="Monotype Sorts" pitchFamily="2" charset="2"/>
              <a:buChar char="•"/>
              <a:defRPr sz="2300">
                <a:solidFill>
                  <a:schemeClr val="tx1"/>
                </a:solidFill>
                <a:latin typeface="Arial" charset="0"/>
              </a:defRPr>
            </a:lvl9pPr>
          </a:lstStyle>
          <a:p>
            <a:pPr>
              <a:buClr>
                <a:prstClr val="black"/>
              </a:buClr>
            </a:pPr>
            <a:fld id="{3BB30395-8249-4269-9104-761F94924336}" type="slidenum">
              <a:rPr lang="en-US" sz="1200">
                <a:solidFill>
                  <a:prstClr val="black"/>
                </a:solidFill>
                <a:latin typeface="Times New Roman" pitchFamily="18" charset="0"/>
              </a:rPr>
              <a:pPr>
                <a:buClr>
                  <a:prstClr val="black"/>
                </a:buClr>
              </a:pPr>
              <a:t>43</a:t>
            </a:fld>
            <a:endParaRPr lang="en-US" sz="1200">
              <a:solidFill>
                <a:prstClr val="black"/>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defRPr>
            </a:lvl1pPr>
            <a:lvl2pPr marL="702756" indent="-270291">
              <a:defRPr sz="2300">
                <a:solidFill>
                  <a:schemeClr val="tx1"/>
                </a:solidFill>
                <a:latin typeface="Arial" charset="0"/>
              </a:defRPr>
            </a:lvl2pPr>
            <a:lvl3pPr marL="1081164" indent="-216233">
              <a:defRPr sz="2300">
                <a:solidFill>
                  <a:schemeClr val="tx1"/>
                </a:solidFill>
                <a:latin typeface="Arial" charset="0"/>
              </a:defRPr>
            </a:lvl3pPr>
            <a:lvl4pPr marL="1513629" indent="-216233">
              <a:defRPr sz="2300">
                <a:solidFill>
                  <a:schemeClr val="tx1"/>
                </a:solidFill>
                <a:latin typeface="Arial" charset="0"/>
              </a:defRPr>
            </a:lvl4pPr>
            <a:lvl5pPr marL="1946095" indent="-216233">
              <a:defRPr sz="2300">
                <a:solidFill>
                  <a:schemeClr val="tx1"/>
                </a:solidFill>
                <a:latin typeface="Arial" charset="0"/>
              </a:defRPr>
            </a:lvl5pPr>
            <a:lvl6pPr marL="2378560" indent="-216233" eaLnBrk="0" fontAlgn="base" hangingPunct="0">
              <a:spcBef>
                <a:spcPct val="20000"/>
              </a:spcBef>
              <a:spcAft>
                <a:spcPct val="0"/>
              </a:spcAft>
              <a:buClr>
                <a:schemeClr val="tx1"/>
              </a:buClr>
              <a:buFont typeface="Monotype Sorts" pitchFamily="2" charset="2"/>
              <a:buChar char="•"/>
              <a:defRPr sz="2300">
                <a:solidFill>
                  <a:schemeClr val="tx1"/>
                </a:solidFill>
                <a:latin typeface="Arial" charset="0"/>
              </a:defRPr>
            </a:lvl6pPr>
            <a:lvl7pPr marL="2811026" indent="-216233" eaLnBrk="0" fontAlgn="base" hangingPunct="0">
              <a:spcBef>
                <a:spcPct val="20000"/>
              </a:spcBef>
              <a:spcAft>
                <a:spcPct val="0"/>
              </a:spcAft>
              <a:buClr>
                <a:schemeClr val="tx1"/>
              </a:buClr>
              <a:buFont typeface="Monotype Sorts" pitchFamily="2" charset="2"/>
              <a:buChar char="•"/>
              <a:defRPr sz="2300">
                <a:solidFill>
                  <a:schemeClr val="tx1"/>
                </a:solidFill>
                <a:latin typeface="Arial" charset="0"/>
              </a:defRPr>
            </a:lvl7pPr>
            <a:lvl8pPr marL="3243491" indent="-216233" eaLnBrk="0" fontAlgn="base" hangingPunct="0">
              <a:spcBef>
                <a:spcPct val="20000"/>
              </a:spcBef>
              <a:spcAft>
                <a:spcPct val="0"/>
              </a:spcAft>
              <a:buClr>
                <a:schemeClr val="tx1"/>
              </a:buClr>
              <a:buFont typeface="Monotype Sorts" pitchFamily="2" charset="2"/>
              <a:buChar char="•"/>
              <a:defRPr sz="2300">
                <a:solidFill>
                  <a:schemeClr val="tx1"/>
                </a:solidFill>
                <a:latin typeface="Arial" charset="0"/>
              </a:defRPr>
            </a:lvl8pPr>
            <a:lvl9pPr marL="3675957" indent="-216233" eaLnBrk="0" fontAlgn="base" hangingPunct="0">
              <a:spcBef>
                <a:spcPct val="20000"/>
              </a:spcBef>
              <a:spcAft>
                <a:spcPct val="0"/>
              </a:spcAft>
              <a:buClr>
                <a:schemeClr val="tx1"/>
              </a:buClr>
              <a:buFont typeface="Monotype Sorts" pitchFamily="2" charset="2"/>
              <a:buChar char="•"/>
              <a:defRPr sz="2300">
                <a:solidFill>
                  <a:schemeClr val="tx1"/>
                </a:solidFill>
                <a:latin typeface="Arial" charset="0"/>
              </a:defRPr>
            </a:lvl9pPr>
          </a:lstStyle>
          <a:p>
            <a:pPr>
              <a:buClr>
                <a:prstClr val="black"/>
              </a:buClr>
            </a:pPr>
            <a:fld id="{AD3604AA-C9F0-4D49-AA96-B4904F76DA0C}" type="slidenum">
              <a:rPr lang="en-US" sz="1200">
                <a:solidFill>
                  <a:prstClr val="black"/>
                </a:solidFill>
                <a:latin typeface="Times New Roman" pitchFamily="18" charset="0"/>
              </a:rPr>
              <a:pPr>
                <a:buClr>
                  <a:prstClr val="black"/>
                </a:buClr>
              </a:pPr>
              <a:t>44</a:t>
            </a:fld>
            <a:endParaRPr lang="en-US" sz="1200">
              <a:solidFill>
                <a:prstClr val="black"/>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defRPr>
            </a:lvl1pPr>
            <a:lvl2pPr marL="702756" indent="-270291">
              <a:defRPr sz="2300">
                <a:solidFill>
                  <a:schemeClr val="tx1"/>
                </a:solidFill>
                <a:latin typeface="Arial" charset="0"/>
              </a:defRPr>
            </a:lvl2pPr>
            <a:lvl3pPr marL="1081164" indent="-216233">
              <a:defRPr sz="2300">
                <a:solidFill>
                  <a:schemeClr val="tx1"/>
                </a:solidFill>
                <a:latin typeface="Arial" charset="0"/>
              </a:defRPr>
            </a:lvl3pPr>
            <a:lvl4pPr marL="1513629" indent="-216233">
              <a:defRPr sz="2300">
                <a:solidFill>
                  <a:schemeClr val="tx1"/>
                </a:solidFill>
                <a:latin typeface="Arial" charset="0"/>
              </a:defRPr>
            </a:lvl4pPr>
            <a:lvl5pPr marL="1946095" indent="-216233">
              <a:defRPr sz="2300">
                <a:solidFill>
                  <a:schemeClr val="tx1"/>
                </a:solidFill>
                <a:latin typeface="Arial" charset="0"/>
              </a:defRPr>
            </a:lvl5pPr>
            <a:lvl6pPr marL="2378560" indent="-216233" eaLnBrk="0" fontAlgn="base" hangingPunct="0">
              <a:spcBef>
                <a:spcPct val="20000"/>
              </a:spcBef>
              <a:spcAft>
                <a:spcPct val="0"/>
              </a:spcAft>
              <a:buClr>
                <a:schemeClr val="tx1"/>
              </a:buClr>
              <a:buFont typeface="Monotype Sorts" pitchFamily="2" charset="2"/>
              <a:buChar char="•"/>
              <a:defRPr sz="2300">
                <a:solidFill>
                  <a:schemeClr val="tx1"/>
                </a:solidFill>
                <a:latin typeface="Arial" charset="0"/>
              </a:defRPr>
            </a:lvl6pPr>
            <a:lvl7pPr marL="2811026" indent="-216233" eaLnBrk="0" fontAlgn="base" hangingPunct="0">
              <a:spcBef>
                <a:spcPct val="20000"/>
              </a:spcBef>
              <a:spcAft>
                <a:spcPct val="0"/>
              </a:spcAft>
              <a:buClr>
                <a:schemeClr val="tx1"/>
              </a:buClr>
              <a:buFont typeface="Monotype Sorts" pitchFamily="2" charset="2"/>
              <a:buChar char="•"/>
              <a:defRPr sz="2300">
                <a:solidFill>
                  <a:schemeClr val="tx1"/>
                </a:solidFill>
                <a:latin typeface="Arial" charset="0"/>
              </a:defRPr>
            </a:lvl7pPr>
            <a:lvl8pPr marL="3243491" indent="-216233" eaLnBrk="0" fontAlgn="base" hangingPunct="0">
              <a:spcBef>
                <a:spcPct val="20000"/>
              </a:spcBef>
              <a:spcAft>
                <a:spcPct val="0"/>
              </a:spcAft>
              <a:buClr>
                <a:schemeClr val="tx1"/>
              </a:buClr>
              <a:buFont typeface="Monotype Sorts" pitchFamily="2" charset="2"/>
              <a:buChar char="•"/>
              <a:defRPr sz="2300">
                <a:solidFill>
                  <a:schemeClr val="tx1"/>
                </a:solidFill>
                <a:latin typeface="Arial" charset="0"/>
              </a:defRPr>
            </a:lvl8pPr>
            <a:lvl9pPr marL="3675957" indent="-216233" eaLnBrk="0" fontAlgn="base" hangingPunct="0">
              <a:spcBef>
                <a:spcPct val="20000"/>
              </a:spcBef>
              <a:spcAft>
                <a:spcPct val="0"/>
              </a:spcAft>
              <a:buClr>
                <a:schemeClr val="tx1"/>
              </a:buClr>
              <a:buFont typeface="Monotype Sorts" pitchFamily="2" charset="2"/>
              <a:buChar char="•"/>
              <a:defRPr sz="2300">
                <a:solidFill>
                  <a:schemeClr val="tx1"/>
                </a:solidFill>
                <a:latin typeface="Arial" charset="0"/>
              </a:defRPr>
            </a:lvl9pPr>
          </a:lstStyle>
          <a:p>
            <a:pPr>
              <a:buClr>
                <a:prstClr val="black"/>
              </a:buClr>
            </a:pPr>
            <a:fld id="{B6685B46-86CC-40F3-8301-92694620BFB9}" type="slidenum">
              <a:rPr lang="en-US" sz="1200">
                <a:solidFill>
                  <a:prstClr val="black"/>
                </a:solidFill>
                <a:latin typeface="Times New Roman" pitchFamily="18" charset="0"/>
              </a:rPr>
              <a:pPr>
                <a:buClr>
                  <a:prstClr val="black"/>
                </a:buClr>
              </a:pPr>
              <a:t>45</a:t>
            </a:fld>
            <a:endParaRPr lang="en-US" sz="1200">
              <a:solidFill>
                <a:prstClr val="black"/>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8ADA52F-1F83-4F84-8417-96552D5EA5E3}" type="datetimeFigureOut">
              <a:rPr lang="en-US" smtClean="0"/>
              <a:pPr/>
              <a:t>6/7/2012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D78037-1159-4CFD-95F7-478B2D4B374E}" type="slidenum">
              <a:rPr lang="en-US" smtClean="0"/>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ADA52F-1F83-4F84-8417-96552D5EA5E3}" type="datetimeFigureOut">
              <a:rPr lang="en-US" smtClean="0"/>
              <a:pPr/>
              <a:t>6/7/2012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78037-1159-4CFD-95F7-478B2D4B374E}"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ADA52F-1F83-4F84-8417-96552D5EA5E3}" type="datetimeFigureOut">
              <a:rPr lang="en-US" smtClean="0"/>
              <a:pPr/>
              <a:t>6/7/2012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78037-1159-4CFD-95F7-478B2D4B374E}" type="slidenum">
              <a:rPr lang="en-US" smtClean="0"/>
              <a:pPr/>
              <a:t>‹#›</a:t>
            </a:fld>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302203 w 4128"/>
              <a:gd name="T1" fmla="*/ 202829 h 479"/>
              <a:gd name="T2" fmla="*/ 7653337 w 4128"/>
              <a:gd name="T3" fmla="*/ 202829 h 479"/>
              <a:gd name="T4" fmla="*/ 7653337 w 4128"/>
              <a:gd name="T5" fmla="*/ 435068 h 479"/>
              <a:gd name="T6" fmla="*/ 0 w 4128"/>
              <a:gd name="T7" fmla="*/ 447238 h 479"/>
              <a:gd name="T8" fmla="*/ 302203 w 4128"/>
              <a:gd name="T9" fmla="*/ 202829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fontAlgn="base" hangingPunct="0">
              <a:spcBef>
                <a:spcPct val="20000"/>
              </a:spcBef>
              <a:spcAft>
                <a:spcPct val="0"/>
              </a:spcAft>
              <a:buClr>
                <a:srgbClr val="333333"/>
              </a:buClr>
              <a:buFont typeface="Monotype Sorts" pitchFamily="2" charset="2"/>
              <a:buChar char="•"/>
            </a:pPr>
            <a:endParaRPr lang="en-US" sz="2400" smtClean="0">
              <a:solidFill>
                <a:srgbClr val="333333"/>
              </a:solidFill>
            </a:endParaRPr>
          </a:p>
        </p:txBody>
      </p:sp>
      <p:sp>
        <p:nvSpPr>
          <p:cNvPr id="33795"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3796"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9D561B2B-B5A2-4C42-A402-954E30C8058A}" type="slidenum">
              <a:rPr lang="en-US"/>
              <a:pPr>
                <a:defRPr/>
              </a:pPr>
              <a:t>‹#›</a:t>
            </a:fld>
            <a:endParaRPr lang="en-US"/>
          </a:p>
        </p:txBody>
      </p:sp>
    </p:spTree>
    <p:extLst>
      <p:ext uri="{BB962C8B-B14F-4D97-AF65-F5344CB8AC3E}">
        <p14:creationId xmlns:p14="http://schemas.microsoft.com/office/powerpoint/2010/main" xmlns="" val="131100591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24C291F-6647-4559-9172-5C9907A62D6B}"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xmlns="" val="22886213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958262E-4645-4A1F-BABA-44089AD3FB37}"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xmlns="" val="49578444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9DAAA13-F404-43AD-90E7-4A583EB113A2}"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xmlns="" val="259324748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578963"/>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578963"/>
              </a:solidFill>
            </a:endParaRPr>
          </a:p>
        </p:txBody>
      </p:sp>
      <p:sp>
        <p:nvSpPr>
          <p:cNvPr id="9" name="Rectangle 6"/>
          <p:cNvSpPr>
            <a:spLocks noGrp="1" noChangeArrowheads="1"/>
          </p:cNvSpPr>
          <p:nvPr>
            <p:ph type="sldNum" sz="quarter" idx="12"/>
          </p:nvPr>
        </p:nvSpPr>
        <p:spPr/>
        <p:txBody>
          <a:bodyPr/>
          <a:lstStyle>
            <a:lvl1pPr>
              <a:defRPr/>
            </a:lvl1pPr>
          </a:lstStyle>
          <a:p>
            <a:pPr>
              <a:defRPr/>
            </a:pPr>
            <a:fld id="{1C0A198C-9A15-4F45-A08C-346ED32D0BE0}"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xmlns="" val="178680982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578963"/>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578963"/>
              </a:solidFill>
            </a:endParaRPr>
          </a:p>
        </p:txBody>
      </p:sp>
      <p:sp>
        <p:nvSpPr>
          <p:cNvPr id="5" name="Rectangle 6"/>
          <p:cNvSpPr>
            <a:spLocks noGrp="1" noChangeArrowheads="1"/>
          </p:cNvSpPr>
          <p:nvPr>
            <p:ph type="sldNum" sz="quarter" idx="12"/>
          </p:nvPr>
        </p:nvSpPr>
        <p:spPr/>
        <p:txBody>
          <a:bodyPr/>
          <a:lstStyle>
            <a:lvl1pPr>
              <a:defRPr/>
            </a:lvl1pPr>
          </a:lstStyle>
          <a:p>
            <a:pPr>
              <a:defRPr/>
            </a:pPr>
            <a:fld id="{651930B3-D693-4B71-B9C4-E687DE75AB9D}"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xmlns="" val="337387512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578963"/>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578963"/>
              </a:solidFill>
            </a:endParaRPr>
          </a:p>
        </p:txBody>
      </p:sp>
      <p:sp>
        <p:nvSpPr>
          <p:cNvPr id="4" name="Rectangle 6"/>
          <p:cNvSpPr>
            <a:spLocks noGrp="1" noChangeArrowheads="1"/>
          </p:cNvSpPr>
          <p:nvPr>
            <p:ph type="sldNum" sz="quarter" idx="12"/>
          </p:nvPr>
        </p:nvSpPr>
        <p:spPr/>
        <p:txBody>
          <a:bodyPr/>
          <a:lstStyle>
            <a:lvl1pPr>
              <a:defRPr/>
            </a:lvl1pPr>
          </a:lstStyle>
          <a:p>
            <a:pPr>
              <a:defRPr/>
            </a:pPr>
            <a:fld id="{6DEEAEDC-A94A-4C9A-A98B-BD99ED51F536}"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xmlns="" val="239482820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798C9E3-79FA-4D9D-882E-24A09F91EFA7}"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xmlns="" val="16641573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8ADA52F-1F83-4F84-8417-96552D5EA5E3}" type="datetimeFigureOut">
              <a:rPr lang="en-US" smtClean="0"/>
              <a:pPr/>
              <a:t>6/7/2012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D78037-1159-4CFD-95F7-478B2D4B374E}" type="slidenum">
              <a:rPr lang="en-US" smtClean="0"/>
              <a:pPr/>
              <a:t>‹#›</a:t>
            </a:fld>
            <a:endParaRPr 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6B3B7BF-6291-4B92-B447-B3EFC711B8F5}"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xmlns="" val="337256694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9ED5325-2C50-4E5C-BDD9-DB657DB1D390}"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xmlns="" val="210245750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52400"/>
            <a:ext cx="19621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7340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8D97F4E-294B-4D91-8199-45FA7857378B}"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xmlns="" val="39479083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58ADA52F-1F83-4F84-8417-96552D5EA5E3}" type="datetimeFigureOut">
              <a:rPr lang="en-US" smtClean="0"/>
              <a:pPr/>
              <a:t>6/7/2012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D78037-1159-4CFD-95F7-478B2D4B374E}"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8ADA52F-1F83-4F84-8417-96552D5EA5E3}" type="datetimeFigureOut">
              <a:rPr lang="en-US" smtClean="0"/>
              <a:pPr/>
              <a:t>6/7/2012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D78037-1159-4CFD-95F7-478B2D4B374E}" type="slidenum">
              <a:rPr lang="en-US" smtClean="0"/>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58ADA52F-1F83-4F84-8417-96552D5EA5E3}" type="datetimeFigureOut">
              <a:rPr lang="en-US" smtClean="0"/>
              <a:pPr/>
              <a:t>6/7/2012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D78037-1159-4CFD-95F7-478B2D4B374E}"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8ADA52F-1F83-4F84-8417-96552D5EA5E3}" type="datetimeFigureOut">
              <a:rPr lang="en-US" smtClean="0"/>
              <a:pPr/>
              <a:t>6/7/2012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78037-1159-4CFD-95F7-478B2D4B374E}" type="slidenum">
              <a:rPr lang="en-US" smtClean="0"/>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8ADA52F-1F83-4F84-8417-96552D5EA5E3}" type="datetimeFigureOut">
              <a:rPr lang="en-US" smtClean="0"/>
              <a:pPr/>
              <a:t>6/7/2012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78037-1159-4CFD-95F7-478B2D4B374E}" type="slidenum">
              <a:rPr lang="en-US" smtClean="0"/>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8ADA52F-1F83-4F84-8417-96552D5EA5E3}" type="datetimeFigureOut">
              <a:rPr lang="en-US" smtClean="0"/>
              <a:pPr/>
              <a:t>6/7/2012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78037-1159-4CFD-95F7-478B2D4B374E}" type="slidenum">
              <a:rPr lang="en-US" smtClean="0"/>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8ADA52F-1F83-4F84-8417-96552D5EA5E3}" type="datetimeFigureOut">
              <a:rPr lang="en-US" smtClean="0"/>
              <a:pPr/>
              <a:t>6/7/2012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D78037-1159-4CFD-95F7-478B2D4B374E}"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8ADA52F-1F83-4F84-8417-96552D5EA5E3}" type="datetimeFigureOut">
              <a:rPr lang="en-US" smtClean="0"/>
              <a:pPr/>
              <a:t>6/7/2012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D78037-1159-4CFD-95F7-478B2D4B374E}"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762000" y="152400"/>
            <a:ext cx="77724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buClrTx/>
              <a:buFontTx/>
              <a:buNone/>
              <a:defRPr sz="1400">
                <a:solidFill>
                  <a:schemeClr val="bg2"/>
                </a:solidFill>
                <a:latin typeface="Times New Roman" pitchFamily="18" charset="0"/>
              </a:defRPr>
            </a:lvl1pPr>
          </a:lstStyle>
          <a:p>
            <a:pPr eaLnBrk="0" fontAlgn="base" hangingPunct="0">
              <a:spcAft>
                <a:spcPct val="0"/>
              </a:spcAft>
              <a:defRPr/>
            </a:pPr>
            <a:endParaRPr lang="en-US">
              <a:solidFill>
                <a:srgbClr val="578963"/>
              </a:solidFill>
            </a:endParaRPr>
          </a:p>
        </p:txBody>
      </p:sp>
      <p:sp>
        <p:nvSpPr>
          <p:cNvPr id="327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buClrTx/>
              <a:buFontTx/>
              <a:buNone/>
              <a:defRPr sz="1400">
                <a:solidFill>
                  <a:schemeClr val="bg2"/>
                </a:solidFill>
                <a:latin typeface="Times New Roman" pitchFamily="18" charset="0"/>
              </a:defRPr>
            </a:lvl1pPr>
          </a:lstStyle>
          <a:p>
            <a:pPr eaLnBrk="0" fontAlgn="base" hangingPunct="0">
              <a:spcAft>
                <a:spcPct val="0"/>
              </a:spcAft>
              <a:defRPr/>
            </a:pPr>
            <a:endParaRPr lang="en-US">
              <a:solidFill>
                <a:srgbClr val="578963"/>
              </a:solidFill>
            </a:endParaRPr>
          </a:p>
        </p:txBody>
      </p:sp>
      <p:sp>
        <p:nvSpPr>
          <p:cNvPr id="327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buClrTx/>
              <a:buFontTx/>
              <a:buNone/>
              <a:defRPr sz="1400">
                <a:solidFill>
                  <a:schemeClr val="bg2"/>
                </a:solidFill>
                <a:latin typeface="Times New Roman" pitchFamily="18" charset="0"/>
              </a:defRPr>
            </a:lvl1pPr>
          </a:lstStyle>
          <a:p>
            <a:pPr eaLnBrk="0" fontAlgn="base" hangingPunct="0">
              <a:spcAft>
                <a:spcPct val="0"/>
              </a:spcAft>
              <a:defRPr/>
            </a:pPr>
            <a:fld id="{9D2FABB2-64FF-4B5A-8BFB-94C6F08B2C68}" type="slidenum">
              <a:rPr lang="en-US">
                <a:solidFill>
                  <a:srgbClr val="578963"/>
                </a:solidFill>
              </a:rPr>
              <a:pPr eaLnBrk="0" fontAlgn="base" hangingPunct="0">
                <a:spcAft>
                  <a:spcPct val="0"/>
                </a:spcAft>
                <a:defRPr/>
              </a:pPr>
              <a:t>‹#›</a:t>
            </a:fld>
            <a:endParaRPr lang="en-US">
              <a:solidFill>
                <a:srgbClr val="578963"/>
              </a:solidFill>
            </a:endParaRPr>
          </a:p>
        </p:txBody>
      </p:sp>
    </p:spTree>
    <p:extLst>
      <p:ext uri="{BB962C8B-B14F-4D97-AF65-F5344CB8AC3E}">
        <p14:creationId xmlns:p14="http://schemas.microsoft.com/office/powerpoint/2010/main" xmlns="" val="14165595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kumimoji="1" sz="4400">
          <a:solidFill>
            <a:srgbClr val="0066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rgbClr val="006666"/>
          </a:solidFill>
          <a:effectLst>
            <a:outerShdw blurRad="38100" dist="38100" dir="2700000" algn="tl">
              <a:srgbClr val="000000"/>
            </a:outerShdw>
          </a:effectLst>
          <a:latin typeface="Verdana" pitchFamily="34" charset="0"/>
        </a:defRPr>
      </a:lvl2pPr>
      <a:lvl3pPr algn="ctr" rtl="0" eaLnBrk="0" fontAlgn="base" hangingPunct="0">
        <a:spcBef>
          <a:spcPct val="0"/>
        </a:spcBef>
        <a:spcAft>
          <a:spcPct val="0"/>
        </a:spcAft>
        <a:defRPr kumimoji="1" sz="4400">
          <a:solidFill>
            <a:srgbClr val="006666"/>
          </a:solidFill>
          <a:effectLst>
            <a:outerShdw blurRad="38100" dist="38100" dir="2700000" algn="tl">
              <a:srgbClr val="000000"/>
            </a:outerShdw>
          </a:effectLst>
          <a:latin typeface="Verdana" pitchFamily="34" charset="0"/>
        </a:defRPr>
      </a:lvl3pPr>
      <a:lvl4pPr algn="ctr" rtl="0" eaLnBrk="0" fontAlgn="base" hangingPunct="0">
        <a:spcBef>
          <a:spcPct val="0"/>
        </a:spcBef>
        <a:spcAft>
          <a:spcPct val="0"/>
        </a:spcAft>
        <a:defRPr kumimoji="1" sz="4400">
          <a:solidFill>
            <a:srgbClr val="006666"/>
          </a:solidFill>
          <a:effectLst>
            <a:outerShdw blurRad="38100" dist="38100" dir="2700000" algn="tl">
              <a:srgbClr val="000000"/>
            </a:outerShdw>
          </a:effectLst>
          <a:latin typeface="Verdana" pitchFamily="34" charset="0"/>
        </a:defRPr>
      </a:lvl4pPr>
      <a:lvl5pPr algn="ctr" rtl="0" eaLnBrk="0" fontAlgn="base" hangingPunct="0">
        <a:spcBef>
          <a:spcPct val="0"/>
        </a:spcBef>
        <a:spcAft>
          <a:spcPct val="0"/>
        </a:spcAft>
        <a:defRPr kumimoji="1" sz="4400">
          <a:solidFill>
            <a:srgbClr val="006666"/>
          </a:solidFill>
          <a:effectLst>
            <a:outerShdw blurRad="38100" dist="38100" dir="2700000" algn="tl">
              <a:srgbClr val="000000"/>
            </a:outerShdw>
          </a:effectLst>
          <a:latin typeface="Verdana" pitchFamily="34" charset="0"/>
        </a:defRPr>
      </a:lvl5pPr>
      <a:lvl6pPr marL="457200" algn="ctr" rtl="0" eaLnBrk="0" fontAlgn="base" hangingPunct="0">
        <a:spcBef>
          <a:spcPct val="0"/>
        </a:spcBef>
        <a:spcAft>
          <a:spcPct val="0"/>
        </a:spcAft>
        <a:defRPr kumimoji="1" sz="4400">
          <a:solidFill>
            <a:srgbClr val="006666"/>
          </a:solidFill>
          <a:effectLst>
            <a:outerShdw blurRad="38100" dist="38100" dir="2700000" algn="tl">
              <a:srgbClr val="000000"/>
            </a:outerShdw>
          </a:effectLst>
          <a:latin typeface="Verdana" pitchFamily="34" charset="0"/>
        </a:defRPr>
      </a:lvl6pPr>
      <a:lvl7pPr marL="914400" algn="ctr" rtl="0" eaLnBrk="0" fontAlgn="base" hangingPunct="0">
        <a:spcBef>
          <a:spcPct val="0"/>
        </a:spcBef>
        <a:spcAft>
          <a:spcPct val="0"/>
        </a:spcAft>
        <a:defRPr kumimoji="1" sz="4400">
          <a:solidFill>
            <a:srgbClr val="006666"/>
          </a:solidFill>
          <a:effectLst>
            <a:outerShdw blurRad="38100" dist="38100" dir="2700000" algn="tl">
              <a:srgbClr val="000000"/>
            </a:outerShdw>
          </a:effectLst>
          <a:latin typeface="Verdana" pitchFamily="34" charset="0"/>
        </a:defRPr>
      </a:lvl7pPr>
      <a:lvl8pPr marL="1371600" algn="ctr" rtl="0" eaLnBrk="0" fontAlgn="base" hangingPunct="0">
        <a:spcBef>
          <a:spcPct val="0"/>
        </a:spcBef>
        <a:spcAft>
          <a:spcPct val="0"/>
        </a:spcAft>
        <a:defRPr kumimoji="1" sz="4400">
          <a:solidFill>
            <a:srgbClr val="006666"/>
          </a:solidFill>
          <a:effectLst>
            <a:outerShdw blurRad="38100" dist="38100" dir="2700000" algn="tl">
              <a:srgbClr val="000000"/>
            </a:outerShdw>
          </a:effectLst>
          <a:latin typeface="Verdana" pitchFamily="34" charset="0"/>
        </a:defRPr>
      </a:lvl8pPr>
      <a:lvl9pPr marL="1828800" algn="ctr" rtl="0" eaLnBrk="0" fontAlgn="base" hangingPunct="0">
        <a:spcBef>
          <a:spcPct val="0"/>
        </a:spcBef>
        <a:spcAft>
          <a:spcPct val="0"/>
        </a:spcAft>
        <a:defRPr kumimoji="1" sz="4400">
          <a:solidFill>
            <a:srgbClr val="006666"/>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Ø"/>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comments" Target="../comments/comment1.xml"/><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Plant anatomy and growth</a:t>
            </a:r>
            <a:endParaRPr lang="en-US"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Dicot</a:t>
            </a:r>
            <a:r>
              <a:rPr lang="en-US" dirty="0" smtClean="0"/>
              <a:t> stages of germination</a:t>
            </a:r>
            <a:endParaRPr lang="en-US" dirty="0"/>
          </a:p>
        </p:txBody>
      </p:sp>
      <p:sp>
        <p:nvSpPr>
          <p:cNvPr id="3" name="Content Placeholder 2"/>
          <p:cNvSpPr>
            <a:spLocks noGrp="1"/>
          </p:cNvSpPr>
          <p:nvPr>
            <p:ph idx="1"/>
          </p:nvPr>
        </p:nvSpPr>
        <p:spPr/>
        <p:txBody>
          <a:bodyPr>
            <a:normAutofit lnSpcReduction="10000"/>
          </a:bodyPr>
          <a:lstStyle/>
          <a:p>
            <a:r>
              <a:rPr lang="en-US" dirty="0" smtClean="0"/>
              <a:t>Absorption of water and oxygen into seed</a:t>
            </a:r>
          </a:p>
          <a:p>
            <a:r>
              <a:rPr lang="en-US" dirty="0" smtClean="0"/>
              <a:t>Seed coat ruptures and the primary root (</a:t>
            </a:r>
            <a:r>
              <a:rPr lang="en-US" dirty="0" err="1" smtClean="0"/>
              <a:t>radicle</a:t>
            </a:r>
            <a:r>
              <a:rPr lang="en-US" dirty="0" smtClean="0"/>
              <a:t>) begins to grow downward</a:t>
            </a:r>
          </a:p>
          <a:p>
            <a:r>
              <a:rPr lang="en-US" dirty="0" err="1" smtClean="0"/>
              <a:t>Hypocotyl</a:t>
            </a:r>
            <a:r>
              <a:rPr lang="en-US" dirty="0" smtClean="0"/>
              <a:t> curves into a loop and pushes through the soil, pulling the cotyledons toward the soil surface</a:t>
            </a:r>
          </a:p>
          <a:p>
            <a:r>
              <a:rPr lang="en-US" dirty="0" smtClean="0"/>
              <a:t>Emergence of seedling occurs</a:t>
            </a:r>
          </a:p>
          <a:p>
            <a:r>
              <a:rPr lang="en-US" dirty="0" smtClean="0"/>
              <a:t>Cotyledons spread apart and the stem tip is exposed to air and sunlight</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8" presetClass="entr" presetSubtype="0" accel="10000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3"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nodeType="click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by="(-#ppt_w*2)" calcmode="lin" valueType="num">
                                      <p:cBhvr rctx="PPT">
                                        <p:cTn id="21" dur="500" autoRev="1" fill="hold">
                                          <p:stCondLst>
                                            <p:cond delay="0"/>
                                          </p:stCondLst>
                                        </p:cTn>
                                        <p:tgtEl>
                                          <p:spTgt spid="3">
                                            <p:txEl>
                                              <p:pRg st="1" end="1"/>
                                            </p:txEl>
                                          </p:spTgt>
                                        </p:tgtEl>
                                        <p:attrNameLst>
                                          <p:attrName>ppt_w</p:attrName>
                                        </p:attrNameLst>
                                      </p:cBhvr>
                                    </p:anim>
                                    <p:anim by="(#ppt_w*0.50)" calcmode="lin" valueType="num">
                                      <p:cBhvr>
                                        <p:cTn id="22" dur="500" decel="50000" autoRev="1" fill="hold">
                                          <p:stCondLst>
                                            <p:cond delay="0"/>
                                          </p:stCondLst>
                                        </p:cTn>
                                        <p:tgtEl>
                                          <p:spTgt spid="3">
                                            <p:txEl>
                                              <p:pRg st="1" end="1"/>
                                            </p:txEl>
                                          </p:spTgt>
                                        </p:tgtEl>
                                        <p:attrNameLst>
                                          <p:attrName>ppt_x</p:attrName>
                                        </p:attrNameLst>
                                      </p:cBhvr>
                                    </p:anim>
                                    <p:anim from="(-#ppt_h/2)" to="(#ppt_y)" calcmode="lin" valueType="num">
                                      <p:cBhvr>
                                        <p:cTn id="23" dur="1000" fill="hold">
                                          <p:stCondLst>
                                            <p:cond delay="0"/>
                                          </p:stCondLst>
                                        </p:cTn>
                                        <p:tgtEl>
                                          <p:spTgt spid="3">
                                            <p:txEl>
                                              <p:pRg st="1" end="1"/>
                                            </p:txEl>
                                          </p:spTgt>
                                        </p:tgtEl>
                                        <p:attrNameLst>
                                          <p:attrName>ppt_y</p:attrName>
                                        </p:attrNameLst>
                                      </p:cBhvr>
                                    </p:anim>
                                    <p:animRot by="21600000">
                                      <p:cBhvr>
                                        <p:cTn id="24" dur="1000" fill="hold">
                                          <p:stCondLst>
                                            <p:cond delay="0"/>
                                          </p:stCondLst>
                                        </p:cTn>
                                        <p:tgtEl>
                                          <p:spTgt spid="3">
                                            <p:txEl>
                                              <p:pRg st="1" end="1"/>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to="" calcmode="lin" valueType="num">
                                      <p:cBhvr>
                                        <p:cTn id="29" dur="1" fill="hold"/>
                                        <p:tgtEl>
                                          <p:spTgt spid="3">
                                            <p:txEl>
                                              <p:pRg st="2" end="2"/>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plus(in)">
                                      <p:cBhvr>
                                        <p:cTn id="34" dur="2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8" presetClass="entr" presetSubtype="0" accel="10000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0"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510F-tm-4"/>
          <p:cNvPicPr>
            <a:picLocks noChangeAspect="1" noChangeArrowheads="1"/>
          </p:cNvPicPr>
          <p:nvPr/>
        </p:nvPicPr>
        <p:blipFill>
          <a:blip r:embed="rId2" cstate="print"/>
          <a:srcRect/>
          <a:stretch>
            <a:fillRect/>
          </a:stretch>
        </p:blipFill>
        <p:spPr bwMode="auto">
          <a:xfrm rot="5400000">
            <a:off x="1329559" y="-872358"/>
            <a:ext cx="6477000" cy="8526517"/>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80">
                                          <p:stCondLst>
                                            <p:cond delay="0"/>
                                          </p:stCondLst>
                                        </p:cTn>
                                        <p:tgtEl>
                                          <p:spTgt spid="4098"/>
                                        </p:tgtEl>
                                      </p:cBhvr>
                                    </p:animEffect>
                                    <p:anim calcmode="lin" valueType="num">
                                      <p:cBhvr>
                                        <p:cTn id="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8"/>
                                        </p:tgtEl>
                                      </p:cBhvr>
                                      <p:to x="100000" y="60000"/>
                                    </p:animScale>
                                    <p:animScale>
                                      <p:cBhvr>
                                        <p:cTn id="14" dur="166" decel="50000">
                                          <p:stCondLst>
                                            <p:cond delay="676"/>
                                          </p:stCondLst>
                                        </p:cTn>
                                        <p:tgtEl>
                                          <p:spTgt spid="4098"/>
                                        </p:tgtEl>
                                      </p:cBhvr>
                                      <p:to x="100000" y="100000"/>
                                    </p:animScale>
                                    <p:animScale>
                                      <p:cBhvr>
                                        <p:cTn id="15" dur="26">
                                          <p:stCondLst>
                                            <p:cond delay="1312"/>
                                          </p:stCondLst>
                                        </p:cTn>
                                        <p:tgtEl>
                                          <p:spTgt spid="4098"/>
                                        </p:tgtEl>
                                      </p:cBhvr>
                                      <p:to x="100000" y="80000"/>
                                    </p:animScale>
                                    <p:animScale>
                                      <p:cBhvr>
                                        <p:cTn id="16" dur="166" decel="50000">
                                          <p:stCondLst>
                                            <p:cond delay="1338"/>
                                          </p:stCondLst>
                                        </p:cTn>
                                        <p:tgtEl>
                                          <p:spTgt spid="4098"/>
                                        </p:tgtEl>
                                      </p:cBhvr>
                                      <p:to x="100000" y="100000"/>
                                    </p:animScale>
                                    <p:animScale>
                                      <p:cBhvr>
                                        <p:cTn id="17" dur="26">
                                          <p:stCondLst>
                                            <p:cond delay="1642"/>
                                          </p:stCondLst>
                                        </p:cTn>
                                        <p:tgtEl>
                                          <p:spTgt spid="4098"/>
                                        </p:tgtEl>
                                      </p:cBhvr>
                                      <p:to x="100000" y="90000"/>
                                    </p:animScale>
                                    <p:animScale>
                                      <p:cBhvr>
                                        <p:cTn id="18" dur="166" decel="50000">
                                          <p:stCondLst>
                                            <p:cond delay="1668"/>
                                          </p:stCondLst>
                                        </p:cTn>
                                        <p:tgtEl>
                                          <p:spTgt spid="4098"/>
                                        </p:tgtEl>
                                      </p:cBhvr>
                                      <p:to x="100000" y="100000"/>
                                    </p:animScale>
                                    <p:animScale>
                                      <p:cBhvr>
                                        <p:cTn id="19" dur="26">
                                          <p:stCondLst>
                                            <p:cond delay="1808"/>
                                          </p:stCondLst>
                                        </p:cTn>
                                        <p:tgtEl>
                                          <p:spTgt spid="4098"/>
                                        </p:tgtEl>
                                      </p:cBhvr>
                                      <p:to x="100000" y="95000"/>
                                    </p:animScale>
                                    <p:animScale>
                                      <p:cBhvr>
                                        <p:cTn id="20"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plant parts</a:t>
            </a:r>
            <a:endParaRPr lang="en-US" dirty="0"/>
          </a:p>
        </p:txBody>
      </p:sp>
      <p:sp>
        <p:nvSpPr>
          <p:cNvPr id="3" name="Content Placeholder 2"/>
          <p:cNvSpPr>
            <a:spLocks noGrp="1"/>
          </p:cNvSpPr>
          <p:nvPr>
            <p:ph sz="half" idx="1"/>
          </p:nvPr>
        </p:nvSpPr>
        <p:spPr/>
        <p:txBody>
          <a:bodyPr/>
          <a:lstStyle/>
          <a:p>
            <a:r>
              <a:rPr lang="en-US" dirty="0" smtClean="0"/>
              <a:t>Roots</a:t>
            </a:r>
          </a:p>
          <a:p>
            <a:r>
              <a:rPr lang="en-US" dirty="0" smtClean="0"/>
              <a:t>Stem</a:t>
            </a:r>
          </a:p>
          <a:p>
            <a:r>
              <a:rPr lang="en-US" dirty="0" smtClean="0"/>
              <a:t>Leaves</a:t>
            </a:r>
          </a:p>
          <a:p>
            <a:r>
              <a:rPr lang="en-US" dirty="0" smtClean="0"/>
              <a:t>flowers</a:t>
            </a:r>
            <a:endParaRPr lang="en-US" dirty="0"/>
          </a:p>
        </p:txBody>
      </p:sp>
      <p:pic>
        <p:nvPicPr>
          <p:cNvPr id="1026" name="Picture 2" descr="510F-tm-5"/>
          <p:cNvPicPr>
            <a:picLocks noChangeAspect="1" noChangeArrowheads="1"/>
          </p:cNvPicPr>
          <p:nvPr/>
        </p:nvPicPr>
        <p:blipFill>
          <a:blip r:embed="rId2" cstate="print"/>
          <a:srcRect/>
          <a:stretch>
            <a:fillRect/>
          </a:stretch>
        </p:blipFill>
        <p:spPr bwMode="auto">
          <a:xfrm>
            <a:off x="4114800" y="1447800"/>
            <a:ext cx="3733800" cy="52578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slide(fromBottom)">
                                      <p:cBhvr>
                                        <p:cTn id="18" dur="500"/>
                                        <p:tgtEl>
                                          <p:spTgt spid="3">
                                            <p:txEl>
                                              <p:pRg st="0" end="0"/>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slide(fromBottom)">
                                      <p:cBhvr>
                                        <p:cTn id="21" dur="500"/>
                                        <p:tgtEl>
                                          <p:spTgt spid="3">
                                            <p:txEl>
                                              <p:pRg st="1" end="1"/>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slide(fromBottom)">
                                      <p:cBhvr>
                                        <p:cTn id="24" dur="500"/>
                                        <p:tgtEl>
                                          <p:spTgt spid="3">
                                            <p:txEl>
                                              <p:pRg st="2" end="2"/>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10F-tm-6"/>
          <p:cNvPicPr>
            <a:picLocks noChangeAspect="1" noChangeArrowheads="1"/>
          </p:cNvPicPr>
          <p:nvPr/>
        </p:nvPicPr>
        <p:blipFill>
          <a:blip r:embed="rId2" cstate="print"/>
          <a:srcRect/>
          <a:stretch>
            <a:fillRect/>
          </a:stretch>
        </p:blipFill>
        <p:spPr bwMode="auto">
          <a:xfrm>
            <a:off x="1524000" y="127000"/>
            <a:ext cx="5480050" cy="67310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050"/>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050"/>
                                        </p:tgtEl>
                                        <p:attrNameLst>
                                          <p:attrName>ppt_y</p:attrName>
                                        </p:attrNameLst>
                                      </p:cBhvr>
                                      <p:tavLst>
                                        <p:tav tm="0">
                                          <p:val>
                                            <p:strVal val="#ppt_y"/>
                                          </p:val>
                                        </p:tav>
                                        <p:tav tm="100000">
                                          <p:val>
                                            <p:strVal val="#ppt_y"/>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plant parts</a:t>
            </a:r>
            <a:endParaRPr lang="en-US" dirty="0"/>
          </a:p>
        </p:txBody>
      </p:sp>
      <p:sp>
        <p:nvSpPr>
          <p:cNvPr id="3" name="Text Placeholder 2"/>
          <p:cNvSpPr>
            <a:spLocks noGrp="1"/>
          </p:cNvSpPr>
          <p:nvPr>
            <p:ph type="body" idx="1"/>
          </p:nvPr>
        </p:nvSpPr>
        <p:spPr/>
        <p:txBody>
          <a:bodyPr/>
          <a:lstStyle/>
          <a:p>
            <a:r>
              <a:rPr lang="en-US" dirty="0" smtClean="0"/>
              <a:t>roots</a:t>
            </a:r>
            <a:endParaRPr lang="en-US" dirty="0"/>
          </a:p>
        </p:txBody>
      </p:sp>
      <p:sp>
        <p:nvSpPr>
          <p:cNvPr id="4" name="Text Placeholder 3"/>
          <p:cNvSpPr>
            <a:spLocks noGrp="1"/>
          </p:cNvSpPr>
          <p:nvPr>
            <p:ph type="body" sz="half" idx="3"/>
          </p:nvPr>
        </p:nvSpPr>
        <p:spPr/>
        <p:txBody>
          <a:bodyPr/>
          <a:lstStyle/>
          <a:p>
            <a:r>
              <a:rPr lang="en-US" dirty="0" smtClean="0"/>
              <a:t>stem</a:t>
            </a:r>
            <a:endParaRPr lang="en-US" dirty="0"/>
          </a:p>
        </p:txBody>
      </p:sp>
      <p:sp>
        <p:nvSpPr>
          <p:cNvPr id="5" name="Content Placeholder 4"/>
          <p:cNvSpPr>
            <a:spLocks noGrp="1"/>
          </p:cNvSpPr>
          <p:nvPr>
            <p:ph sz="quarter" idx="2"/>
          </p:nvPr>
        </p:nvSpPr>
        <p:spPr/>
        <p:txBody>
          <a:bodyPr/>
          <a:lstStyle/>
          <a:p>
            <a:r>
              <a:rPr lang="en-US" dirty="0" smtClean="0"/>
              <a:t>Absorb water</a:t>
            </a:r>
          </a:p>
          <a:p>
            <a:r>
              <a:rPr lang="en-US" dirty="0" smtClean="0"/>
              <a:t>Anchor and support plants</a:t>
            </a:r>
          </a:p>
          <a:p>
            <a:r>
              <a:rPr lang="en-US" dirty="0" smtClean="0"/>
              <a:t>Stores food</a:t>
            </a:r>
            <a:endParaRPr lang="en-US" dirty="0"/>
          </a:p>
        </p:txBody>
      </p:sp>
      <p:sp>
        <p:nvSpPr>
          <p:cNvPr id="6" name="Content Placeholder 5"/>
          <p:cNvSpPr>
            <a:spLocks noGrp="1"/>
          </p:cNvSpPr>
          <p:nvPr>
            <p:ph sz="quarter" idx="4"/>
          </p:nvPr>
        </p:nvSpPr>
        <p:spPr/>
        <p:txBody>
          <a:bodyPr/>
          <a:lstStyle/>
          <a:p>
            <a:r>
              <a:rPr lang="en-US" dirty="0" smtClean="0"/>
              <a:t>Supports leaves, flowers, fruit, and seeds</a:t>
            </a:r>
          </a:p>
          <a:p>
            <a:r>
              <a:rPr lang="en-US" dirty="0" smtClean="0"/>
              <a:t>Conducts water, nutrients, and food</a:t>
            </a:r>
          </a:p>
          <a:p>
            <a:r>
              <a:rPr lang="en-US" dirty="0" smtClean="0"/>
              <a:t>Stores food</a:t>
            </a:r>
            <a:endParaRPr lang="en-US"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plus(in)">
                                      <p:cBhvr>
                                        <p:cTn id="17" dur="2000"/>
                                        <p:tgtEl>
                                          <p:spTgt spid="5">
                                            <p:txEl>
                                              <p:pRg st="0" end="0"/>
                                            </p:txEl>
                                          </p:spTgt>
                                        </p:tgtEl>
                                      </p:cBhvr>
                                    </p:animEffect>
                                  </p:childTnLst>
                                </p:cTn>
                              </p:par>
                              <p:par>
                                <p:cTn id="18" presetID="13" presetClass="entr" presetSubtype="16"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plus(in)">
                                      <p:cBhvr>
                                        <p:cTn id="20" dur="2000"/>
                                        <p:tgtEl>
                                          <p:spTgt spid="5">
                                            <p:txEl>
                                              <p:pRg st="1" end="1"/>
                                            </p:txEl>
                                          </p:spTgt>
                                        </p:tgtEl>
                                      </p:cBhvr>
                                    </p:animEffect>
                                  </p:childTnLst>
                                </p:cTn>
                              </p:par>
                              <p:par>
                                <p:cTn id="21" presetID="13" presetClass="entr" presetSubtype="16"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plus(in)">
                                      <p:cBhvr>
                                        <p:cTn id="23" dur="2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31"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8" presetClass="entr" presetSubtype="0" accel="50000"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 calcmode="lin" valueType="num">
                                      <p:cBhvr>
                                        <p:cTn id="40" dur="1000" fill="hold"/>
                                        <p:tgtEl>
                                          <p:spTgt spid="6">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1" dur="1000" fill="hold"/>
                                        <p:tgtEl>
                                          <p:spTgt spid="6">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42" dur="10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43" dur="1000"/>
                                        <p:tgtEl>
                                          <p:spTgt spid="6">
                                            <p:txEl>
                                              <p:pRg st="0" end="0"/>
                                            </p:txEl>
                                          </p:spTgt>
                                        </p:tgtEl>
                                      </p:cBhvr>
                                    </p:animEffect>
                                  </p:childTnLst>
                                </p:cTn>
                              </p:par>
                              <p:par>
                                <p:cTn id="44" presetID="48" presetClass="entr" presetSubtype="0" accel="50000" fill="hold" nodeType="with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 calcmode="lin" valueType="num">
                                      <p:cBhvr>
                                        <p:cTn id="46" dur="1000" fill="hold"/>
                                        <p:tgtEl>
                                          <p:spTgt spid="6">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7" dur="1000" fill="hold"/>
                                        <p:tgtEl>
                                          <p:spTgt spid="6">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48" dur="10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49" dur="1000"/>
                                        <p:tgtEl>
                                          <p:spTgt spid="6">
                                            <p:txEl>
                                              <p:pRg st="1" end="1"/>
                                            </p:txEl>
                                          </p:spTgt>
                                        </p:tgtEl>
                                      </p:cBhvr>
                                    </p:animEffect>
                                  </p:childTnLst>
                                </p:cTn>
                              </p:par>
                              <p:par>
                                <p:cTn id="50" presetID="48" presetClass="entr" presetSubtype="0" accel="50000" fill="hold" nodeType="with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 calcmode="lin" valueType="num">
                                      <p:cBhvr>
                                        <p:cTn id="52" dur="1000" fill="hold"/>
                                        <p:tgtEl>
                                          <p:spTgt spid="6">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3" dur="1000" fill="hold"/>
                                        <p:tgtEl>
                                          <p:spTgt spid="6">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54" dur="1000" fill="hold"/>
                                        <p:tgtEl>
                                          <p:spTgt spid="6">
                                            <p:txEl>
                                              <p:pRg st="2" end="2"/>
                                            </p:txEl>
                                          </p:spTgt>
                                        </p:tgtEl>
                                        <p:attrNameLst>
                                          <p:attrName>ppt_y</p:attrName>
                                        </p:attrNameLst>
                                      </p:cBhvr>
                                      <p:tavLst>
                                        <p:tav tm="0">
                                          <p:val>
                                            <p:strVal val="#ppt_y"/>
                                          </p:val>
                                        </p:tav>
                                        <p:tav tm="100000">
                                          <p:val>
                                            <p:strVal val="#ppt_y"/>
                                          </p:val>
                                        </p:tav>
                                      </p:tavLst>
                                    </p:anim>
                                    <p:animEffect transition="in" filter="fade">
                                      <p:cBhvr>
                                        <p:cTn id="55"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plant parts</a:t>
            </a:r>
            <a:endParaRPr lang="en-US" dirty="0"/>
          </a:p>
        </p:txBody>
      </p:sp>
      <p:sp>
        <p:nvSpPr>
          <p:cNvPr id="3" name="Text Placeholder 2"/>
          <p:cNvSpPr>
            <a:spLocks noGrp="1"/>
          </p:cNvSpPr>
          <p:nvPr>
            <p:ph type="body" idx="1"/>
          </p:nvPr>
        </p:nvSpPr>
        <p:spPr/>
        <p:txBody>
          <a:bodyPr/>
          <a:lstStyle/>
          <a:p>
            <a:r>
              <a:rPr lang="en-US" dirty="0" smtClean="0"/>
              <a:t>leaves</a:t>
            </a:r>
            <a:endParaRPr lang="en-US" dirty="0"/>
          </a:p>
        </p:txBody>
      </p:sp>
      <p:sp>
        <p:nvSpPr>
          <p:cNvPr id="4" name="Text Placeholder 3"/>
          <p:cNvSpPr>
            <a:spLocks noGrp="1"/>
          </p:cNvSpPr>
          <p:nvPr>
            <p:ph type="body" sz="half" idx="3"/>
          </p:nvPr>
        </p:nvSpPr>
        <p:spPr/>
        <p:txBody>
          <a:bodyPr/>
          <a:lstStyle/>
          <a:p>
            <a:r>
              <a:rPr lang="en-US" dirty="0" smtClean="0"/>
              <a:t>flowers</a:t>
            </a:r>
            <a:endParaRPr lang="en-US" dirty="0"/>
          </a:p>
        </p:txBody>
      </p:sp>
      <p:sp>
        <p:nvSpPr>
          <p:cNvPr id="5" name="Content Placeholder 4"/>
          <p:cNvSpPr>
            <a:spLocks noGrp="1"/>
          </p:cNvSpPr>
          <p:nvPr>
            <p:ph sz="quarter" idx="2"/>
          </p:nvPr>
        </p:nvSpPr>
        <p:spPr/>
        <p:txBody>
          <a:bodyPr/>
          <a:lstStyle/>
          <a:p>
            <a:r>
              <a:rPr lang="en-US" dirty="0" smtClean="0"/>
              <a:t>Manufacture food for the plant</a:t>
            </a:r>
          </a:p>
          <a:p>
            <a:r>
              <a:rPr lang="en-US" dirty="0" smtClean="0"/>
              <a:t>Necessary for transpiration</a:t>
            </a:r>
          </a:p>
          <a:p>
            <a:r>
              <a:rPr lang="en-US" dirty="0" smtClean="0"/>
              <a:t>Store food</a:t>
            </a:r>
            <a:endParaRPr lang="en-US" dirty="0"/>
          </a:p>
        </p:txBody>
      </p:sp>
      <p:sp>
        <p:nvSpPr>
          <p:cNvPr id="6" name="Content Placeholder 5"/>
          <p:cNvSpPr>
            <a:spLocks noGrp="1"/>
          </p:cNvSpPr>
          <p:nvPr>
            <p:ph sz="quarter" idx="4"/>
          </p:nvPr>
        </p:nvSpPr>
        <p:spPr/>
        <p:txBody>
          <a:bodyPr/>
          <a:lstStyle/>
          <a:p>
            <a:r>
              <a:rPr lang="en-US" dirty="0" smtClean="0"/>
              <a:t>Serves as site of reproduction</a:t>
            </a:r>
          </a:p>
          <a:p>
            <a:r>
              <a:rPr lang="en-US" dirty="0" smtClean="0"/>
              <a:t>Store food</a:t>
            </a:r>
            <a:endParaRPr lang="en-US" dirty="0"/>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checkerboard(across)">
                                      <p:cBhvr>
                                        <p:cTn id="24" dur="500"/>
                                        <p:tgtEl>
                                          <p:spTgt spid="5">
                                            <p:txEl>
                                              <p:pRg st="0" end="0"/>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checkerboard(across)">
                                      <p:cBhvr>
                                        <p:cTn id="27" dur="500"/>
                                        <p:tgtEl>
                                          <p:spTgt spid="5">
                                            <p:txEl>
                                              <p:pRg st="1" end="1"/>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checkerboard(across)">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8" presetClass="entr" presetSubtype="0" accel="50000" fill="hold" grpId="0" nodeType="clickEffect">
                                  <p:stCondLst>
                                    <p:cond delay="0"/>
                                  </p:stCondLst>
                                  <p:iterate type="lt">
                                    <p:tmPct val="50000"/>
                                  </p:iterate>
                                  <p:childTnLst>
                                    <p:set>
                                      <p:cBhvr>
                                        <p:cTn id="34" dur="1" fill="hold">
                                          <p:stCondLst>
                                            <p:cond delay="0"/>
                                          </p:stCondLst>
                                        </p:cTn>
                                        <p:tgtEl>
                                          <p:spTgt spid="4">
                                            <p:txEl>
                                              <p:pRg st="0" end="0"/>
                                            </p:txEl>
                                          </p:spTgt>
                                        </p:tgtEl>
                                        <p:attrNameLst>
                                          <p:attrName>style.visibility</p:attrName>
                                        </p:attrNameLst>
                                      </p:cBhvr>
                                      <p:to>
                                        <p:strVal val="visible"/>
                                      </p:to>
                                    </p:set>
                                    <p:set>
                                      <p:cBhvr>
                                        <p:cTn id="35" dur="455" fill="hold">
                                          <p:stCondLst>
                                            <p:cond delay="0"/>
                                          </p:stCondLst>
                                        </p:cTn>
                                        <p:tgtEl>
                                          <p:spTgt spid="4">
                                            <p:txEl>
                                              <p:pRg st="0" end="0"/>
                                            </p:txEl>
                                          </p:spTgt>
                                        </p:tgtEl>
                                        <p:attrNameLst>
                                          <p:attrName>style.rotation</p:attrName>
                                        </p:attrNameLst>
                                      </p:cBhvr>
                                      <p:to>
                                        <p:strVal val="-45.0"/>
                                      </p:to>
                                    </p:set>
                                    <p:anim calcmode="lin" valueType="num">
                                      <p:cBhvr>
                                        <p:cTn id="36" dur="455" fill="hold">
                                          <p:stCondLst>
                                            <p:cond delay="455"/>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9" presetClass="entr" presetSubtype="0" accel="100000" fill="hold"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 calcmode="lin" valueType="num">
                                      <p:cBhvr>
                                        <p:cTn id="44" dur="5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6">
                                            <p:txEl>
                                              <p:pRg st="0" end="0"/>
                                            </p:txEl>
                                          </p:spTgt>
                                        </p:tgtEl>
                                        <p:attrNameLst>
                                          <p:attrName>ppt_y</p:attrName>
                                        </p:attrNameLst>
                                      </p:cBhvr>
                                      <p:tavLst>
                                        <p:tav tm="0">
                                          <p:val>
                                            <p:strVal val="#ppt_y"/>
                                          </p:val>
                                        </p:tav>
                                        <p:tav tm="100000">
                                          <p:val>
                                            <p:strVal val="#ppt_y"/>
                                          </p:val>
                                        </p:tav>
                                      </p:tavLst>
                                    </p:anim>
                                  </p:childTnLst>
                                </p:cTn>
                              </p:par>
                              <p:par>
                                <p:cTn id="48" presetID="39" presetClass="entr" presetSubtype="0" accel="100000" fill="hold" nodeType="withEffect">
                                  <p:stCondLst>
                                    <p:cond delay="0"/>
                                  </p:stCondLst>
                                  <p:childTnLst>
                                    <p:set>
                                      <p:cBhvr>
                                        <p:cTn id="49" dur="1" fill="hold">
                                          <p:stCondLst>
                                            <p:cond delay="0"/>
                                          </p:stCondLst>
                                        </p:cTn>
                                        <p:tgtEl>
                                          <p:spTgt spid="6">
                                            <p:txEl>
                                              <p:pRg st="1" end="1"/>
                                            </p:txEl>
                                          </p:spTgt>
                                        </p:tgtEl>
                                        <p:attrNameLst>
                                          <p:attrName>style.visibility</p:attrName>
                                        </p:attrNameLst>
                                      </p:cBhvr>
                                      <p:to>
                                        <p:strVal val="visible"/>
                                      </p:to>
                                    </p:set>
                                    <p:anim calcmode="lin" valueType="num">
                                      <p:cBhvr>
                                        <p:cTn id="50" dur="500" fill="hold"/>
                                        <p:tgtEl>
                                          <p:spTgt spid="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1" dur="500" fill="hold"/>
                                        <p:tgtEl>
                                          <p:spTgt spid="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2" dur="500" fill="hold"/>
                                        <p:tgtEl>
                                          <p:spTgt spid="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53"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root systems</a:t>
            </a:r>
            <a:endParaRPr lang="en-US" dirty="0"/>
          </a:p>
        </p:txBody>
      </p:sp>
      <p:sp>
        <p:nvSpPr>
          <p:cNvPr id="4" name="Content Placeholder 3"/>
          <p:cNvSpPr>
            <a:spLocks noGrp="1"/>
          </p:cNvSpPr>
          <p:nvPr>
            <p:ph sz="half" idx="2"/>
          </p:nvPr>
        </p:nvSpPr>
        <p:spPr/>
        <p:txBody>
          <a:bodyPr/>
          <a:lstStyle/>
          <a:p>
            <a:pPr algn="r"/>
            <a:r>
              <a:rPr lang="en-US" dirty="0" smtClean="0"/>
              <a:t>Tap root system-one   root larger than the others</a:t>
            </a:r>
          </a:p>
          <a:p>
            <a:pPr algn="r"/>
            <a:r>
              <a:rPr lang="en-US" dirty="0" smtClean="0"/>
              <a:t>Fibrous root system-              all roots about the     same size</a:t>
            </a:r>
            <a:endParaRPr lang="en-US" dirty="0"/>
          </a:p>
        </p:txBody>
      </p:sp>
      <p:pic>
        <p:nvPicPr>
          <p:cNvPr id="3074" name="Picture 2" descr="510F-tm-7"/>
          <p:cNvPicPr>
            <a:picLocks noChangeAspect="1" noChangeArrowheads="1"/>
          </p:cNvPicPr>
          <p:nvPr/>
        </p:nvPicPr>
        <p:blipFill>
          <a:blip r:embed="rId2" cstate="print"/>
          <a:srcRect/>
          <a:stretch>
            <a:fillRect/>
          </a:stretch>
        </p:blipFill>
        <p:spPr bwMode="auto">
          <a:xfrm>
            <a:off x="533400" y="1219200"/>
            <a:ext cx="4800600" cy="5506244"/>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6" dur="1000" fill="hold"/>
                                        <p:tgtEl>
                                          <p:spTgt spid="3074"/>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074"/>
                                        </p:tgtEl>
                                      </p:cBhvr>
                                    </p:animEffect>
                                  </p:childTnLst>
                                </p:cTn>
                              </p:par>
                            </p:childTnLst>
                          </p:cTn>
                        </p:par>
                      </p:childTnLst>
                    </p:cTn>
                  </p:par>
                  <p:par>
                    <p:cTn id="21" fill="hold">
                      <p:stCondLst>
                        <p:cond delay="indefinite"/>
                      </p:stCondLst>
                      <p:childTnLst>
                        <p:par>
                          <p:cTn id="22" fill="hold">
                            <p:stCondLst>
                              <p:cond delay="0"/>
                            </p:stCondLst>
                            <p:childTnLst>
                              <p:par>
                                <p:cTn id="23" presetID="28"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15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5000" fill="hold"/>
                                        <p:tgtEl>
                                          <p:spTgt spid="4">
                                            <p:txEl>
                                              <p:pRg st="0" end="0"/>
                                            </p:txEl>
                                          </p:spTgt>
                                        </p:tgtEl>
                                        <p:attrNameLst>
                                          <p:attrName>ppt_y</p:attrName>
                                        </p:attrNameLst>
                                      </p:cBhvr>
                                      <p:tavLst>
                                        <p:tav tm="0">
                                          <p:val>
                                            <p:strVal val="#ppt_y+1"/>
                                          </p:val>
                                        </p:tav>
                                        <p:tav tm="100000">
                                          <p:val>
                                            <p:strVal val="#ppt_y-1"/>
                                          </p:val>
                                        </p:tav>
                                      </p:tavLst>
                                    </p:anim>
                                  </p:childTnLst>
                                </p:cTn>
                              </p:par>
                              <p:par>
                                <p:cTn id="27" presetID="28"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p:cTn id="29" dur="15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5000" fill="hold"/>
                                        <p:tgtEl>
                                          <p:spTgt spid="4">
                                            <p:txEl>
                                              <p:pRg st="1" end="1"/>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the stem</a:t>
            </a:r>
            <a:endParaRPr lang="en-US" dirty="0"/>
          </a:p>
        </p:txBody>
      </p:sp>
      <p:sp>
        <p:nvSpPr>
          <p:cNvPr id="3" name="Content Placeholder 2"/>
          <p:cNvSpPr>
            <a:spLocks noGrp="1"/>
          </p:cNvSpPr>
          <p:nvPr>
            <p:ph sz="half" idx="1"/>
          </p:nvPr>
        </p:nvSpPr>
        <p:spPr/>
        <p:txBody>
          <a:bodyPr/>
          <a:lstStyle/>
          <a:p>
            <a:r>
              <a:rPr lang="en-US" dirty="0" smtClean="0"/>
              <a:t>Node</a:t>
            </a:r>
          </a:p>
          <a:p>
            <a:r>
              <a:rPr lang="en-US" dirty="0" smtClean="0"/>
              <a:t>Internode</a:t>
            </a:r>
          </a:p>
          <a:p>
            <a:r>
              <a:rPr lang="en-US" dirty="0" smtClean="0"/>
              <a:t>Terminal bud</a:t>
            </a:r>
          </a:p>
          <a:p>
            <a:r>
              <a:rPr lang="en-US" dirty="0" smtClean="0"/>
              <a:t>Lateral bud</a:t>
            </a:r>
          </a:p>
          <a:p>
            <a:r>
              <a:rPr lang="en-US" dirty="0" smtClean="0"/>
              <a:t>Leaf scar</a:t>
            </a:r>
          </a:p>
          <a:p>
            <a:r>
              <a:rPr lang="en-US" dirty="0" smtClean="0"/>
              <a:t>Vascular bundle scar</a:t>
            </a:r>
            <a:endParaRPr lang="en-US" dirty="0"/>
          </a:p>
        </p:txBody>
      </p:sp>
      <p:pic>
        <p:nvPicPr>
          <p:cNvPr id="4098" name="Picture 2" descr="510F-tm-8"/>
          <p:cNvPicPr>
            <a:picLocks noChangeAspect="1" noChangeArrowheads="1"/>
          </p:cNvPicPr>
          <p:nvPr/>
        </p:nvPicPr>
        <p:blipFill>
          <a:blip r:embed="rId2" cstate="print"/>
          <a:srcRect/>
          <a:stretch>
            <a:fillRect/>
          </a:stretch>
        </p:blipFill>
        <p:spPr bwMode="auto">
          <a:xfrm>
            <a:off x="4953000" y="316380"/>
            <a:ext cx="4038600" cy="6132046"/>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80">
                                          <p:stCondLst>
                                            <p:cond delay="0"/>
                                          </p:stCondLst>
                                        </p:cTn>
                                        <p:tgtEl>
                                          <p:spTgt spid="4098"/>
                                        </p:tgtEl>
                                      </p:cBhvr>
                                    </p:animEffect>
                                    <p:anim calcmode="lin" valueType="num">
                                      <p:cBhvr>
                                        <p:cTn id="13"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8" dur="26">
                                          <p:stCondLst>
                                            <p:cond delay="650"/>
                                          </p:stCondLst>
                                        </p:cTn>
                                        <p:tgtEl>
                                          <p:spTgt spid="4098"/>
                                        </p:tgtEl>
                                      </p:cBhvr>
                                      <p:to x="100000" y="60000"/>
                                    </p:animScale>
                                    <p:animScale>
                                      <p:cBhvr>
                                        <p:cTn id="19" dur="166" decel="50000">
                                          <p:stCondLst>
                                            <p:cond delay="676"/>
                                          </p:stCondLst>
                                        </p:cTn>
                                        <p:tgtEl>
                                          <p:spTgt spid="4098"/>
                                        </p:tgtEl>
                                      </p:cBhvr>
                                      <p:to x="100000" y="100000"/>
                                    </p:animScale>
                                    <p:animScale>
                                      <p:cBhvr>
                                        <p:cTn id="20" dur="26">
                                          <p:stCondLst>
                                            <p:cond delay="1312"/>
                                          </p:stCondLst>
                                        </p:cTn>
                                        <p:tgtEl>
                                          <p:spTgt spid="4098"/>
                                        </p:tgtEl>
                                      </p:cBhvr>
                                      <p:to x="100000" y="80000"/>
                                    </p:animScale>
                                    <p:animScale>
                                      <p:cBhvr>
                                        <p:cTn id="21" dur="166" decel="50000">
                                          <p:stCondLst>
                                            <p:cond delay="1338"/>
                                          </p:stCondLst>
                                        </p:cTn>
                                        <p:tgtEl>
                                          <p:spTgt spid="4098"/>
                                        </p:tgtEl>
                                      </p:cBhvr>
                                      <p:to x="100000" y="100000"/>
                                    </p:animScale>
                                    <p:animScale>
                                      <p:cBhvr>
                                        <p:cTn id="22" dur="26">
                                          <p:stCondLst>
                                            <p:cond delay="1642"/>
                                          </p:stCondLst>
                                        </p:cTn>
                                        <p:tgtEl>
                                          <p:spTgt spid="4098"/>
                                        </p:tgtEl>
                                      </p:cBhvr>
                                      <p:to x="100000" y="90000"/>
                                    </p:animScale>
                                    <p:animScale>
                                      <p:cBhvr>
                                        <p:cTn id="23" dur="166" decel="50000">
                                          <p:stCondLst>
                                            <p:cond delay="1668"/>
                                          </p:stCondLst>
                                        </p:cTn>
                                        <p:tgtEl>
                                          <p:spTgt spid="4098"/>
                                        </p:tgtEl>
                                      </p:cBhvr>
                                      <p:to x="100000" y="100000"/>
                                    </p:animScale>
                                    <p:animScale>
                                      <p:cBhvr>
                                        <p:cTn id="24" dur="26">
                                          <p:stCondLst>
                                            <p:cond delay="1808"/>
                                          </p:stCondLst>
                                        </p:cTn>
                                        <p:tgtEl>
                                          <p:spTgt spid="4098"/>
                                        </p:tgtEl>
                                      </p:cBhvr>
                                      <p:to x="100000" y="95000"/>
                                    </p:animScale>
                                    <p:animScale>
                                      <p:cBhvr>
                                        <p:cTn id="25" dur="166" decel="50000">
                                          <p:stCondLst>
                                            <p:cond delay="1834"/>
                                          </p:stCondLst>
                                        </p:cTn>
                                        <p:tgtEl>
                                          <p:spTgt spid="409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Scale>
                                      <p:cBhvr>
                                        <p:cTn id="30"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3">
                                            <p:txEl>
                                              <p:pRg st="0" end="0"/>
                                            </p:txEl>
                                          </p:spTgt>
                                        </p:tgtEl>
                                        <p:attrNameLst>
                                          <p:attrName>ppt_x</p:attrName>
                                          <p:attrName>ppt_y</p:attrName>
                                        </p:attrNameLst>
                                      </p:cBhvr>
                                    </p:animMotion>
                                    <p:animEffect transition="in" filter="fade">
                                      <p:cBhvr>
                                        <p:cTn id="32" dur="1000"/>
                                        <p:tgtEl>
                                          <p:spTgt spid="3">
                                            <p:txEl>
                                              <p:pRg st="0" end="0"/>
                                            </p:txEl>
                                          </p:spTgt>
                                        </p:tgtEl>
                                      </p:cBhvr>
                                    </p:animEffect>
                                  </p:childTnLst>
                                </p:cTn>
                              </p:par>
                              <p:par>
                                <p:cTn id="33" presetID="52" presetClass="entr" presetSubtype="0" fill="hold"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Scale>
                                      <p:cBhvr>
                                        <p:cTn id="35"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1" end="1"/>
                                            </p:txEl>
                                          </p:spTgt>
                                        </p:tgtEl>
                                        <p:attrNameLst>
                                          <p:attrName>ppt_x</p:attrName>
                                          <p:attrName>ppt_y</p:attrName>
                                        </p:attrNameLst>
                                      </p:cBhvr>
                                    </p:animMotion>
                                    <p:animEffect transition="in" filter="fade">
                                      <p:cBhvr>
                                        <p:cTn id="37" dur="1000"/>
                                        <p:tgtEl>
                                          <p:spTgt spid="3">
                                            <p:txEl>
                                              <p:pRg st="1" end="1"/>
                                            </p:txEl>
                                          </p:spTgt>
                                        </p:tgtEl>
                                      </p:cBhvr>
                                    </p:animEffect>
                                  </p:childTnLst>
                                </p:cTn>
                              </p:par>
                              <p:par>
                                <p:cTn id="38" presetID="52" presetClass="entr" presetSubtype="0" fill="hold" nodeType="with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Scale>
                                      <p:cBhvr>
                                        <p:cTn id="40"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3">
                                            <p:txEl>
                                              <p:pRg st="2" end="2"/>
                                            </p:txEl>
                                          </p:spTgt>
                                        </p:tgtEl>
                                        <p:attrNameLst>
                                          <p:attrName>ppt_x</p:attrName>
                                          <p:attrName>ppt_y</p:attrName>
                                        </p:attrNameLst>
                                      </p:cBhvr>
                                    </p:animMotion>
                                    <p:animEffect transition="in" filter="fade">
                                      <p:cBhvr>
                                        <p:cTn id="42" dur="1000"/>
                                        <p:tgtEl>
                                          <p:spTgt spid="3">
                                            <p:txEl>
                                              <p:pRg st="2" end="2"/>
                                            </p:txEl>
                                          </p:spTgt>
                                        </p:tgtEl>
                                      </p:cBhvr>
                                    </p:animEffect>
                                  </p:childTnLst>
                                </p:cTn>
                              </p:par>
                              <p:par>
                                <p:cTn id="43" presetID="52" presetClass="entr" presetSubtype="0" fill="hold"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Scale>
                                      <p:cBhvr>
                                        <p:cTn id="4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3">
                                            <p:txEl>
                                              <p:pRg st="3" end="3"/>
                                            </p:txEl>
                                          </p:spTgt>
                                        </p:tgtEl>
                                        <p:attrNameLst>
                                          <p:attrName>ppt_x</p:attrName>
                                          <p:attrName>ppt_y</p:attrName>
                                        </p:attrNameLst>
                                      </p:cBhvr>
                                    </p:animMotion>
                                    <p:animEffect transition="in" filter="fade">
                                      <p:cBhvr>
                                        <p:cTn id="47" dur="1000"/>
                                        <p:tgtEl>
                                          <p:spTgt spid="3">
                                            <p:txEl>
                                              <p:pRg st="3" end="3"/>
                                            </p:txEl>
                                          </p:spTgt>
                                        </p:tgtEl>
                                      </p:cBhvr>
                                    </p:animEffect>
                                  </p:childTnLst>
                                </p:cTn>
                              </p:par>
                              <p:par>
                                <p:cTn id="48" presetID="52" presetClass="entr" presetSubtype="0" fill="hold" nodeType="with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Scale>
                                      <p:cBhvr>
                                        <p:cTn id="50"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3">
                                            <p:txEl>
                                              <p:pRg st="4" end="4"/>
                                            </p:txEl>
                                          </p:spTgt>
                                        </p:tgtEl>
                                        <p:attrNameLst>
                                          <p:attrName>ppt_x</p:attrName>
                                          <p:attrName>ppt_y</p:attrName>
                                        </p:attrNameLst>
                                      </p:cBhvr>
                                    </p:animMotion>
                                    <p:animEffect transition="in" filter="fade">
                                      <p:cBhvr>
                                        <p:cTn id="52" dur="1000"/>
                                        <p:tgtEl>
                                          <p:spTgt spid="3">
                                            <p:txEl>
                                              <p:pRg st="4" end="4"/>
                                            </p:txEl>
                                          </p:spTgt>
                                        </p:tgtEl>
                                      </p:cBhvr>
                                    </p:animEffect>
                                  </p:childTnLst>
                                </p:cTn>
                              </p:par>
                              <p:par>
                                <p:cTn id="53" presetID="52" presetClass="entr" presetSubtype="0" fill="hold" nodeType="with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Scale>
                                      <p:cBhvr>
                                        <p:cTn id="55"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3">
                                            <p:txEl>
                                              <p:pRg st="5" end="5"/>
                                            </p:txEl>
                                          </p:spTgt>
                                        </p:tgtEl>
                                        <p:attrNameLst>
                                          <p:attrName>ppt_x</p:attrName>
                                          <p:attrName>ppt_y</p:attrName>
                                        </p:attrNameLst>
                                      </p:cBhvr>
                                    </p:animMotion>
                                    <p:animEffect transition="in" filter="fade">
                                      <p:cBhvr>
                                        <p:cTn id="5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stems</a:t>
            </a:r>
            <a:endParaRPr lang="en-US" dirty="0"/>
          </a:p>
        </p:txBody>
      </p:sp>
      <p:sp>
        <p:nvSpPr>
          <p:cNvPr id="3" name="Content Placeholder 2"/>
          <p:cNvSpPr>
            <a:spLocks noGrp="1"/>
          </p:cNvSpPr>
          <p:nvPr>
            <p:ph idx="1"/>
          </p:nvPr>
        </p:nvSpPr>
        <p:spPr/>
        <p:txBody>
          <a:bodyPr/>
          <a:lstStyle/>
          <a:p>
            <a:r>
              <a:rPr lang="en-US" dirty="0" smtClean="0"/>
              <a:t>Herbaceous stems</a:t>
            </a:r>
          </a:p>
          <a:p>
            <a:pPr lvl="1"/>
            <a:r>
              <a:rPr lang="en-US" dirty="0" smtClean="0"/>
              <a:t>Examples: Annual plants, and Vivacious plants</a:t>
            </a:r>
          </a:p>
          <a:p>
            <a:r>
              <a:rPr lang="en-US" dirty="0" smtClean="0"/>
              <a:t>Ligneous stems</a:t>
            </a:r>
          </a:p>
          <a:p>
            <a:pPr lvl="1"/>
            <a:r>
              <a:rPr lang="en-US" dirty="0" smtClean="0"/>
              <a:t>Examples: Trees, Shrubs, Bushes</a:t>
            </a:r>
          </a:p>
          <a:p>
            <a:endParaRPr lang="en-US"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31" presetClass="entr" presetSubtype="0" fill="hold" nodeType="withEffect">
                                  <p:stCondLst>
                                    <p:cond delay="0"/>
                                  </p:stCondLst>
                                  <p:iterate type="lt">
                                    <p:tmPct val="5000"/>
                                  </p:iterate>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6" dur="500"/>
                                        <p:tgtEl>
                                          <p:spTgt spid="3">
                                            <p:txEl>
                                              <p:pRg st="2" end="2"/>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510F-tm-9"/>
          <p:cNvPicPr>
            <a:picLocks noChangeAspect="1" noChangeArrowheads="1"/>
          </p:cNvPicPr>
          <p:nvPr/>
        </p:nvPicPr>
        <p:blipFill>
          <a:blip r:embed="rId2" cstate="print"/>
          <a:srcRect t="1433"/>
          <a:stretch>
            <a:fillRect/>
          </a:stretch>
        </p:blipFill>
        <p:spPr bwMode="auto">
          <a:xfrm rot="5400000">
            <a:off x="1794519" y="186681"/>
            <a:ext cx="5935962" cy="64770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decel="50000" fill="hold">
                                          <p:stCondLst>
                                            <p:cond delay="0"/>
                                          </p:stCondLst>
                                        </p:cTn>
                                        <p:tgtEl>
                                          <p:spTgt spid="512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2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22"/>
                                        </p:tgtEl>
                                        <p:attrNameLst>
                                          <p:attrName>ppt_w</p:attrName>
                                        </p:attrNameLst>
                                      </p:cBhvr>
                                      <p:tavLst>
                                        <p:tav tm="0">
                                          <p:val>
                                            <p:strVal val="#ppt_w*.05"/>
                                          </p:val>
                                        </p:tav>
                                        <p:tav tm="100000">
                                          <p:val>
                                            <p:strVal val="#ppt_w"/>
                                          </p:val>
                                        </p:tav>
                                      </p:tavLst>
                                    </p:anim>
                                    <p:anim calcmode="lin" valueType="num">
                                      <p:cBhvr>
                                        <p:cTn id="10" dur="1000" fill="hold"/>
                                        <p:tgtEl>
                                          <p:spTgt spid="512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2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2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2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STAGES OF PLANT GROWTH &amp; DEVELOPMENT</a:t>
            </a:r>
            <a:endParaRPr lang="en-US" dirty="0"/>
          </a:p>
        </p:txBody>
      </p:sp>
      <p:sp>
        <p:nvSpPr>
          <p:cNvPr id="3" name="Content Placeholder 2"/>
          <p:cNvSpPr>
            <a:spLocks noGrp="1"/>
          </p:cNvSpPr>
          <p:nvPr>
            <p:ph sz="half" idx="1"/>
          </p:nvPr>
        </p:nvSpPr>
        <p:spPr/>
        <p:txBody>
          <a:bodyPr/>
          <a:lstStyle/>
          <a:p>
            <a:r>
              <a:rPr lang="en-US" dirty="0" smtClean="0"/>
              <a:t>Seed germination</a:t>
            </a:r>
          </a:p>
          <a:p>
            <a:r>
              <a:rPr lang="en-US" dirty="0" smtClean="0"/>
              <a:t>Vegetative</a:t>
            </a:r>
          </a:p>
          <a:p>
            <a:r>
              <a:rPr lang="en-US" dirty="0" smtClean="0"/>
              <a:t>Reproduction</a:t>
            </a:r>
            <a:endParaRPr lang="en-US" dirty="0"/>
          </a:p>
        </p:txBody>
      </p:sp>
      <p:pic>
        <p:nvPicPr>
          <p:cNvPr id="1026" name="Picture 2" descr="http://www.nrcsoya.nic.in/plant%20growth/growth.jpg"/>
          <p:cNvPicPr>
            <a:picLocks noChangeAspect="1" noChangeArrowheads="1"/>
          </p:cNvPicPr>
          <p:nvPr/>
        </p:nvPicPr>
        <p:blipFill>
          <a:blip r:embed="rId2" cstate="print"/>
          <a:srcRect/>
          <a:stretch>
            <a:fillRect/>
          </a:stretch>
        </p:blipFill>
        <p:spPr bwMode="auto">
          <a:xfrm>
            <a:off x="4495800" y="1447800"/>
            <a:ext cx="3629025" cy="4457700"/>
          </a:xfrm>
          <a:prstGeom prst="rect">
            <a:avLst/>
          </a:prstGeom>
          <a:noFill/>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3">
                                            <p:txEl>
                                              <p:pRg st="0" end="0"/>
                                            </p:txEl>
                                          </p:spTgt>
                                        </p:tgtEl>
                                        <p:attrNameLst>
                                          <p:attrName>ppt_w</p:attrName>
                                        </p:attrNameLst>
                                      </p:cBhvr>
                                    </p:anim>
                                    <p:anim by="(#ppt_w*0.50)" calcmode="lin" valueType="num">
                                      <p:cBhvr>
                                        <p:cTn id="13" dur="500" decel="50000" autoRev="1" fill="hold">
                                          <p:stCondLst>
                                            <p:cond delay="0"/>
                                          </p:stCondLst>
                                        </p:cTn>
                                        <p:tgtEl>
                                          <p:spTgt spid="3">
                                            <p:txEl>
                                              <p:pRg st="0" end="0"/>
                                            </p:txEl>
                                          </p:spTgt>
                                        </p:tgtEl>
                                        <p:attrNameLst>
                                          <p:attrName>ppt_x</p:attrName>
                                        </p:attrNameLst>
                                      </p:cBhvr>
                                    </p:anim>
                                    <p:anim from="(-#ppt_h/2)" to="(#ppt_y)" calcmode="lin" valueType="num">
                                      <p:cBhvr>
                                        <p:cTn id="14" dur="1000" fill="hold">
                                          <p:stCondLst>
                                            <p:cond delay="0"/>
                                          </p:stCondLst>
                                        </p:cTn>
                                        <p:tgtEl>
                                          <p:spTgt spid="3">
                                            <p:txEl>
                                              <p:pRg st="0" end="0"/>
                                            </p:txEl>
                                          </p:spTgt>
                                        </p:tgtEl>
                                        <p:attrNameLst>
                                          <p:attrName>ppt_y</p:attrName>
                                        </p:attrNameLst>
                                      </p:cBhvr>
                                    </p:anim>
                                    <p:animRot by="21600000">
                                      <p:cBhvr>
                                        <p:cTn id="15" dur="1000" fill="hold">
                                          <p:stCondLst>
                                            <p:cond delay="0"/>
                                          </p:stCondLst>
                                        </p:cTn>
                                        <p:tgtEl>
                                          <p:spTgt spid="3">
                                            <p:txEl>
                                              <p:pRg st="0" end="0"/>
                                            </p:txEl>
                                          </p:spTgt>
                                        </p:tgtEl>
                                        <p:attrNameLst>
                                          <p:attrName>r</p:attrName>
                                        </p:attrNameLst>
                                      </p:cBhvr>
                                    </p:animRot>
                                  </p:childTnLst>
                                </p:cTn>
                              </p:par>
                              <p:par>
                                <p:cTn id="16" presetID="56" presetClass="entr" presetSubtype="0" fill="hold" nodeType="withEffect">
                                  <p:stCondLst>
                                    <p:cond delay="0"/>
                                  </p:stCondLst>
                                  <p:iterate type="lt">
                                    <p:tmPct val="10000"/>
                                  </p:iterate>
                                  <p:childTnLst>
                                    <p:set>
                                      <p:cBhvr>
                                        <p:cTn id="17" dur="1" fill="hold">
                                          <p:stCondLst>
                                            <p:cond delay="0"/>
                                          </p:stCondLst>
                                        </p:cTn>
                                        <p:tgtEl>
                                          <p:spTgt spid="3">
                                            <p:txEl>
                                              <p:pRg st="1" end="1"/>
                                            </p:txEl>
                                          </p:spTgt>
                                        </p:tgtEl>
                                        <p:attrNameLst>
                                          <p:attrName>style.visibility</p:attrName>
                                        </p:attrNameLst>
                                      </p:cBhvr>
                                      <p:to>
                                        <p:strVal val="visible"/>
                                      </p:to>
                                    </p:set>
                                    <p:anim by="(-#ppt_w*2)" calcmode="lin" valueType="num">
                                      <p:cBhvr rctx="PPT">
                                        <p:cTn id="18" dur="500" autoRev="1" fill="hold">
                                          <p:stCondLst>
                                            <p:cond delay="0"/>
                                          </p:stCondLst>
                                        </p:cTn>
                                        <p:tgtEl>
                                          <p:spTgt spid="3">
                                            <p:txEl>
                                              <p:pRg st="1" end="1"/>
                                            </p:txEl>
                                          </p:spTgt>
                                        </p:tgtEl>
                                        <p:attrNameLst>
                                          <p:attrName>ppt_w</p:attrName>
                                        </p:attrNameLst>
                                      </p:cBhvr>
                                    </p:anim>
                                    <p:anim by="(#ppt_w*0.50)" calcmode="lin" valueType="num">
                                      <p:cBhvr>
                                        <p:cTn id="19" dur="500" decel="50000" autoRev="1" fill="hold">
                                          <p:stCondLst>
                                            <p:cond delay="0"/>
                                          </p:stCondLst>
                                        </p:cTn>
                                        <p:tgtEl>
                                          <p:spTgt spid="3">
                                            <p:txEl>
                                              <p:pRg st="1" end="1"/>
                                            </p:txEl>
                                          </p:spTgt>
                                        </p:tgtEl>
                                        <p:attrNameLst>
                                          <p:attrName>ppt_x</p:attrName>
                                        </p:attrNameLst>
                                      </p:cBhvr>
                                    </p:anim>
                                    <p:anim from="(-#ppt_h/2)" to="(#ppt_y)" calcmode="lin" valueType="num">
                                      <p:cBhvr>
                                        <p:cTn id="20" dur="1000" fill="hold">
                                          <p:stCondLst>
                                            <p:cond delay="0"/>
                                          </p:stCondLst>
                                        </p:cTn>
                                        <p:tgtEl>
                                          <p:spTgt spid="3">
                                            <p:txEl>
                                              <p:pRg st="1" end="1"/>
                                            </p:txEl>
                                          </p:spTgt>
                                        </p:tgtEl>
                                        <p:attrNameLst>
                                          <p:attrName>ppt_y</p:attrName>
                                        </p:attrNameLst>
                                      </p:cBhvr>
                                    </p:anim>
                                    <p:animRot by="21600000">
                                      <p:cBhvr>
                                        <p:cTn id="21" dur="1000" fill="hold">
                                          <p:stCondLst>
                                            <p:cond delay="0"/>
                                          </p:stCondLst>
                                        </p:cTn>
                                        <p:tgtEl>
                                          <p:spTgt spid="3">
                                            <p:txEl>
                                              <p:pRg st="1" end="1"/>
                                            </p:txEl>
                                          </p:spTgt>
                                        </p:tgtEl>
                                        <p:attrNameLst>
                                          <p:attrName>r</p:attrName>
                                        </p:attrNameLst>
                                      </p:cBhvr>
                                    </p:animRot>
                                  </p:childTnLst>
                                </p:cTn>
                              </p:par>
                              <p:par>
                                <p:cTn id="22" presetID="56" presetClass="entr" presetSubtype="0" fill="hold" nodeType="withEffect">
                                  <p:stCondLst>
                                    <p:cond delay="0"/>
                                  </p:stCondLst>
                                  <p:iterate type="lt">
                                    <p:tmPct val="10000"/>
                                  </p:iterate>
                                  <p:childTnLst>
                                    <p:set>
                                      <p:cBhvr>
                                        <p:cTn id="23" dur="1" fill="hold">
                                          <p:stCondLst>
                                            <p:cond delay="0"/>
                                          </p:stCondLst>
                                        </p:cTn>
                                        <p:tgtEl>
                                          <p:spTgt spid="3">
                                            <p:txEl>
                                              <p:pRg st="2" end="2"/>
                                            </p:txEl>
                                          </p:spTgt>
                                        </p:tgtEl>
                                        <p:attrNameLst>
                                          <p:attrName>style.visibility</p:attrName>
                                        </p:attrNameLst>
                                      </p:cBhvr>
                                      <p:to>
                                        <p:strVal val="visible"/>
                                      </p:to>
                                    </p:set>
                                    <p:anim by="(-#ppt_w*2)" calcmode="lin" valueType="num">
                                      <p:cBhvr rctx="PPT">
                                        <p:cTn id="24" dur="500" autoRev="1" fill="hold">
                                          <p:stCondLst>
                                            <p:cond delay="0"/>
                                          </p:stCondLst>
                                        </p:cTn>
                                        <p:tgtEl>
                                          <p:spTgt spid="3">
                                            <p:txEl>
                                              <p:pRg st="2" end="2"/>
                                            </p:txEl>
                                          </p:spTgt>
                                        </p:tgtEl>
                                        <p:attrNameLst>
                                          <p:attrName>ppt_w</p:attrName>
                                        </p:attrNameLst>
                                      </p:cBhvr>
                                    </p:anim>
                                    <p:anim by="(#ppt_w*0.50)" calcmode="lin" valueType="num">
                                      <p:cBhvr>
                                        <p:cTn id="25" dur="500" decel="50000" autoRev="1" fill="hold">
                                          <p:stCondLst>
                                            <p:cond delay="0"/>
                                          </p:stCondLst>
                                        </p:cTn>
                                        <p:tgtEl>
                                          <p:spTgt spid="3">
                                            <p:txEl>
                                              <p:pRg st="2" end="2"/>
                                            </p:txEl>
                                          </p:spTgt>
                                        </p:tgtEl>
                                        <p:attrNameLst>
                                          <p:attrName>ppt_x</p:attrName>
                                        </p:attrNameLst>
                                      </p:cBhvr>
                                    </p:anim>
                                    <p:anim from="(-#ppt_h/2)" to="(#ppt_y)" calcmode="lin" valueType="num">
                                      <p:cBhvr>
                                        <p:cTn id="26" dur="1000" fill="hold">
                                          <p:stCondLst>
                                            <p:cond delay="0"/>
                                          </p:stCondLst>
                                        </p:cTn>
                                        <p:tgtEl>
                                          <p:spTgt spid="3">
                                            <p:txEl>
                                              <p:pRg st="2" end="2"/>
                                            </p:txEl>
                                          </p:spTgt>
                                        </p:tgtEl>
                                        <p:attrNameLst>
                                          <p:attrName>ppt_y</p:attrName>
                                        </p:attrNameLst>
                                      </p:cBhvr>
                                    </p:anim>
                                    <p:animRot by="21600000">
                                      <p:cBhvr>
                                        <p:cTn id="27" dur="1000"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Tissue in a stem</a:t>
            </a:r>
            <a:endParaRPr lang="en-US" dirty="0"/>
          </a:p>
        </p:txBody>
      </p:sp>
      <p:sp>
        <p:nvSpPr>
          <p:cNvPr id="3" name="Text Placeholder 2"/>
          <p:cNvSpPr>
            <a:spLocks noGrp="1"/>
          </p:cNvSpPr>
          <p:nvPr>
            <p:ph type="body" idx="1"/>
          </p:nvPr>
        </p:nvSpPr>
        <p:spPr/>
        <p:txBody>
          <a:bodyPr/>
          <a:lstStyle/>
          <a:p>
            <a:r>
              <a:rPr lang="en-US" dirty="0" smtClean="0"/>
              <a:t>monocots</a:t>
            </a:r>
            <a:endParaRPr lang="en-US" dirty="0"/>
          </a:p>
        </p:txBody>
      </p:sp>
      <p:sp>
        <p:nvSpPr>
          <p:cNvPr id="4" name="Text Placeholder 3"/>
          <p:cNvSpPr>
            <a:spLocks noGrp="1"/>
          </p:cNvSpPr>
          <p:nvPr>
            <p:ph type="body" sz="half" idx="3"/>
          </p:nvPr>
        </p:nvSpPr>
        <p:spPr/>
        <p:txBody>
          <a:bodyPr/>
          <a:lstStyle/>
          <a:p>
            <a:r>
              <a:rPr lang="en-US" dirty="0" err="1" smtClean="0"/>
              <a:t>dicots</a:t>
            </a:r>
            <a:endParaRPr lang="en-US" dirty="0"/>
          </a:p>
        </p:txBody>
      </p:sp>
      <p:sp>
        <p:nvSpPr>
          <p:cNvPr id="5" name="Content Placeholder 4"/>
          <p:cNvSpPr>
            <a:spLocks noGrp="1"/>
          </p:cNvSpPr>
          <p:nvPr>
            <p:ph sz="quarter" idx="2"/>
          </p:nvPr>
        </p:nvSpPr>
        <p:spPr/>
        <p:txBody>
          <a:bodyPr/>
          <a:lstStyle/>
          <a:p>
            <a:r>
              <a:rPr lang="en-US" dirty="0" smtClean="0"/>
              <a:t>Epidermis</a:t>
            </a:r>
          </a:p>
          <a:p>
            <a:r>
              <a:rPr lang="en-US" dirty="0" smtClean="0"/>
              <a:t>Pith</a:t>
            </a:r>
          </a:p>
          <a:p>
            <a:r>
              <a:rPr lang="en-US" dirty="0" smtClean="0"/>
              <a:t>Vascular bundles</a:t>
            </a:r>
            <a:endParaRPr lang="en-US" dirty="0"/>
          </a:p>
        </p:txBody>
      </p:sp>
      <p:sp>
        <p:nvSpPr>
          <p:cNvPr id="6" name="Content Placeholder 5"/>
          <p:cNvSpPr>
            <a:spLocks noGrp="1"/>
          </p:cNvSpPr>
          <p:nvPr>
            <p:ph sz="quarter" idx="4"/>
          </p:nvPr>
        </p:nvSpPr>
        <p:spPr/>
        <p:txBody>
          <a:bodyPr/>
          <a:lstStyle/>
          <a:p>
            <a:r>
              <a:rPr lang="en-US" dirty="0" smtClean="0"/>
              <a:t>Epidermis</a:t>
            </a:r>
          </a:p>
          <a:p>
            <a:r>
              <a:rPr lang="en-US" dirty="0" smtClean="0"/>
              <a:t>Cortex</a:t>
            </a:r>
          </a:p>
          <a:p>
            <a:r>
              <a:rPr lang="en-US" dirty="0" smtClean="0"/>
              <a:t>Vascular bundles</a:t>
            </a:r>
          </a:p>
          <a:p>
            <a:r>
              <a:rPr lang="en-US" dirty="0" smtClean="0"/>
              <a:t>Pith </a:t>
            </a:r>
            <a:endParaRPr lang="en-US"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slide(fromBottom)">
                                      <p:cBhvr>
                                        <p:cTn id="30" dur="500"/>
                                        <p:tgtEl>
                                          <p:spTgt spid="5">
                                            <p:txEl>
                                              <p:pRg st="0" end="0"/>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slide(fromBottom)">
                                      <p:cBhvr>
                                        <p:cTn id="33" dur="500"/>
                                        <p:tgtEl>
                                          <p:spTgt spid="5">
                                            <p:txEl>
                                              <p:pRg st="1" end="1"/>
                                            </p:txEl>
                                          </p:spTgt>
                                        </p:tgtEl>
                                      </p:cBhvr>
                                    </p:animEffect>
                                  </p:childTnLst>
                                </p:cTn>
                              </p:par>
                              <p:par>
                                <p:cTn id="34" presetID="12" presetClass="entr" presetSubtype="4" fill="hold" nodeType="with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slide(fromBottom)">
                                      <p:cBhvr>
                                        <p:cTn id="36" dur="500"/>
                                        <p:tgtEl>
                                          <p:spTgt spid="5">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p:cTn id="41" dur="500" fill="hold"/>
                                        <p:tgtEl>
                                          <p:spTgt spid="4">
                                            <p:txEl>
                                              <p:pRg st="0" end="0"/>
                                            </p:txEl>
                                          </p:spTgt>
                                        </p:tgtEl>
                                        <p:attrNameLst>
                                          <p:attrName>ppt_w</p:attrName>
                                        </p:attrNameLst>
                                      </p:cBhvr>
                                      <p:tavLst>
                                        <p:tav tm="0">
                                          <p:val>
                                            <p:strVal val="#ppt_w*2.5"/>
                                          </p:val>
                                        </p:tav>
                                        <p:tav tm="100000">
                                          <p:val>
                                            <p:strVal val="#ppt_w"/>
                                          </p:val>
                                        </p:tav>
                                      </p:tavLst>
                                    </p:anim>
                                    <p:anim calcmode="lin" valueType="num">
                                      <p:cBhvr>
                                        <p:cTn id="42" dur="500" fill="hold"/>
                                        <p:tgtEl>
                                          <p:spTgt spid="4">
                                            <p:txEl>
                                              <p:pRg st="0" end="0"/>
                                            </p:txEl>
                                          </p:spTgt>
                                        </p:tgtEl>
                                        <p:attrNameLst>
                                          <p:attrName>ppt_h</p:attrName>
                                        </p:attrNameLst>
                                      </p:cBhvr>
                                      <p:tavLst>
                                        <p:tav tm="0">
                                          <p:val>
                                            <p:strVal val="#ppt_h*0.01"/>
                                          </p:val>
                                        </p:tav>
                                        <p:tav tm="100000">
                                          <p:val>
                                            <p:strVal val="#ppt_h"/>
                                          </p:val>
                                        </p:tav>
                                      </p:tavLst>
                                    </p:anim>
                                    <p:anim calcmode="lin" valueType="num">
                                      <p:cBhvr>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4" dur="500" fill="hold"/>
                                        <p:tgtEl>
                                          <p:spTgt spid="4">
                                            <p:txEl>
                                              <p:pRg st="0" end="0"/>
                                            </p:txEl>
                                          </p:spTgt>
                                        </p:tgtEl>
                                        <p:attrNameLst>
                                          <p:attrName>ppt_y</p:attrName>
                                        </p:attrNameLst>
                                      </p:cBhvr>
                                      <p:tavLst>
                                        <p:tav tm="0">
                                          <p:val>
                                            <p:strVal val="#ppt_h+1"/>
                                          </p:val>
                                        </p:tav>
                                        <p:tav tm="100000">
                                          <p:val>
                                            <p:strVal val="#ppt_y"/>
                                          </p:val>
                                        </p:tav>
                                      </p:tavLst>
                                    </p:anim>
                                    <p:animEffect transition="in" filter="fade">
                                      <p:cBhvr>
                                        <p:cTn id="45" dur="500"/>
                                        <p:tgtEl>
                                          <p:spTgt spid="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0" presetClass="entr" presetSubtype="0" fill="hold"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wedge">
                                      <p:cBhvr>
                                        <p:cTn id="50" dur="2000"/>
                                        <p:tgtEl>
                                          <p:spTgt spid="6">
                                            <p:txEl>
                                              <p:pRg st="0" end="0"/>
                                            </p:txEl>
                                          </p:spTgt>
                                        </p:tgtEl>
                                      </p:cBhvr>
                                    </p:animEffect>
                                  </p:childTnLst>
                                </p:cTn>
                              </p:par>
                              <p:par>
                                <p:cTn id="51" presetID="20" presetClass="entr" presetSubtype="0" fill="hold" nodeType="with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animEffect transition="in" filter="wedge">
                                      <p:cBhvr>
                                        <p:cTn id="53" dur="2000"/>
                                        <p:tgtEl>
                                          <p:spTgt spid="6">
                                            <p:txEl>
                                              <p:pRg st="1" end="1"/>
                                            </p:txEl>
                                          </p:spTgt>
                                        </p:tgtEl>
                                      </p:cBhvr>
                                    </p:animEffect>
                                  </p:childTnLst>
                                </p:cTn>
                              </p:par>
                              <p:par>
                                <p:cTn id="54" presetID="20" presetClass="entr" presetSubtype="0" fill="hold" nodeType="withEffect">
                                  <p:stCondLst>
                                    <p:cond delay="0"/>
                                  </p:stCondLst>
                                  <p:childTnLst>
                                    <p:set>
                                      <p:cBhvr>
                                        <p:cTn id="55" dur="1" fill="hold">
                                          <p:stCondLst>
                                            <p:cond delay="0"/>
                                          </p:stCondLst>
                                        </p:cTn>
                                        <p:tgtEl>
                                          <p:spTgt spid="6">
                                            <p:txEl>
                                              <p:pRg st="2" end="2"/>
                                            </p:txEl>
                                          </p:spTgt>
                                        </p:tgtEl>
                                        <p:attrNameLst>
                                          <p:attrName>style.visibility</p:attrName>
                                        </p:attrNameLst>
                                      </p:cBhvr>
                                      <p:to>
                                        <p:strVal val="visible"/>
                                      </p:to>
                                    </p:set>
                                    <p:animEffect transition="in" filter="wedge">
                                      <p:cBhvr>
                                        <p:cTn id="56" dur="2000"/>
                                        <p:tgtEl>
                                          <p:spTgt spid="6">
                                            <p:txEl>
                                              <p:pRg st="2" end="2"/>
                                            </p:txEl>
                                          </p:spTgt>
                                        </p:tgtEl>
                                      </p:cBhvr>
                                    </p:animEffect>
                                  </p:childTnLst>
                                </p:cTn>
                              </p:par>
                              <p:par>
                                <p:cTn id="57" presetID="20" presetClass="entr" presetSubtype="0" fill="hold" nodeType="with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animEffect transition="in" filter="wedge">
                                      <p:cBhvr>
                                        <p:cTn id="59"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a leaf</a:t>
            </a:r>
            <a:endParaRPr lang="en-US" dirty="0"/>
          </a:p>
        </p:txBody>
      </p:sp>
      <p:sp>
        <p:nvSpPr>
          <p:cNvPr id="3" name="Content Placeholder 2"/>
          <p:cNvSpPr>
            <a:spLocks noGrp="1"/>
          </p:cNvSpPr>
          <p:nvPr>
            <p:ph idx="1"/>
          </p:nvPr>
        </p:nvSpPr>
        <p:spPr/>
        <p:txBody>
          <a:bodyPr>
            <a:normAutofit/>
          </a:bodyPr>
          <a:lstStyle/>
          <a:p>
            <a:r>
              <a:rPr lang="en-US" sz="1800" dirty="0" smtClean="0"/>
              <a:t>A leaf is made up of many layers that are sandwiched between two layers of tough skin cells. They are called epidermis. These layers protect the leaf from insects, bacteria, and other pests. </a:t>
            </a:r>
          </a:p>
          <a:p>
            <a:endParaRPr lang="en-US" sz="1800" dirty="0"/>
          </a:p>
        </p:txBody>
      </p:sp>
      <p:pic>
        <p:nvPicPr>
          <p:cNvPr id="55298" name="Picture 2" descr="http://www.enchantedlearning.com/subjects/plants/gifs/leafcrosssection.GIF"/>
          <p:cNvPicPr>
            <a:picLocks noChangeAspect="1" noChangeArrowheads="1"/>
          </p:cNvPicPr>
          <p:nvPr/>
        </p:nvPicPr>
        <p:blipFill>
          <a:blip r:embed="rId2" cstate="print"/>
          <a:srcRect/>
          <a:stretch>
            <a:fillRect/>
          </a:stretch>
        </p:blipFill>
        <p:spPr bwMode="auto">
          <a:xfrm>
            <a:off x="990600" y="2438400"/>
            <a:ext cx="6617904" cy="4191000"/>
          </a:xfrm>
          <a:prstGeom prst="rect">
            <a:avLst/>
          </a:prstGeom>
          <a:noFill/>
        </p:spPr>
      </p:pic>
      <p:pic>
        <p:nvPicPr>
          <p:cNvPr id="55300" name="Picture 4" descr="http://photo-dictionary.com/photofiles/list/2090/2735leaf_structure.jpg"/>
          <p:cNvPicPr>
            <a:picLocks noChangeAspect="1" noChangeArrowheads="1"/>
          </p:cNvPicPr>
          <p:nvPr/>
        </p:nvPicPr>
        <p:blipFill>
          <a:blip r:embed="rId3" cstate="print"/>
          <a:srcRect/>
          <a:stretch>
            <a:fillRect/>
          </a:stretch>
        </p:blipFill>
        <p:spPr bwMode="auto">
          <a:xfrm>
            <a:off x="5867400" y="76200"/>
            <a:ext cx="2209800" cy="1471096"/>
          </a:xfrm>
          <a:prstGeom prst="rect">
            <a:avLst/>
          </a:prstGeom>
          <a:noFill/>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5300"/>
                                        </p:tgtEl>
                                        <p:attrNameLst>
                                          <p:attrName>style.visibility</p:attrName>
                                        </p:attrNameLst>
                                      </p:cBhvr>
                                      <p:to>
                                        <p:strVal val="visible"/>
                                      </p:to>
                                    </p:set>
                                    <p:animEffect transition="in" filter="wipe(down)">
                                      <p:cBhvr>
                                        <p:cTn id="14" dur="580">
                                          <p:stCondLst>
                                            <p:cond delay="0"/>
                                          </p:stCondLst>
                                        </p:cTn>
                                        <p:tgtEl>
                                          <p:spTgt spid="55300"/>
                                        </p:tgtEl>
                                      </p:cBhvr>
                                    </p:animEffect>
                                    <p:anim calcmode="lin" valueType="num">
                                      <p:cBhvr>
                                        <p:cTn id="15" dur="1822" tmFilter="0,0; 0.14,0.36; 0.43,0.73; 0.71,0.91; 1.0,1.0">
                                          <p:stCondLst>
                                            <p:cond delay="0"/>
                                          </p:stCondLst>
                                        </p:cTn>
                                        <p:tgtEl>
                                          <p:spTgt spid="5530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530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530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530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5300"/>
                                        </p:tgtEl>
                                        <p:attrNameLst>
                                          <p:attrName>ppt_y</p:attrName>
                                        </p:attrNameLst>
                                      </p:cBhvr>
                                      <p:tavLst>
                                        <p:tav tm="0" fmla="#ppt_y-sin(pi*$)/81">
                                          <p:val>
                                            <p:fltVal val="0"/>
                                          </p:val>
                                        </p:tav>
                                        <p:tav tm="100000">
                                          <p:val>
                                            <p:fltVal val="1"/>
                                          </p:val>
                                        </p:tav>
                                      </p:tavLst>
                                    </p:anim>
                                    <p:animScale>
                                      <p:cBhvr>
                                        <p:cTn id="20" dur="26">
                                          <p:stCondLst>
                                            <p:cond delay="650"/>
                                          </p:stCondLst>
                                        </p:cTn>
                                        <p:tgtEl>
                                          <p:spTgt spid="55300"/>
                                        </p:tgtEl>
                                      </p:cBhvr>
                                      <p:to x="100000" y="60000"/>
                                    </p:animScale>
                                    <p:animScale>
                                      <p:cBhvr>
                                        <p:cTn id="21" dur="166" decel="50000">
                                          <p:stCondLst>
                                            <p:cond delay="676"/>
                                          </p:stCondLst>
                                        </p:cTn>
                                        <p:tgtEl>
                                          <p:spTgt spid="55300"/>
                                        </p:tgtEl>
                                      </p:cBhvr>
                                      <p:to x="100000" y="100000"/>
                                    </p:animScale>
                                    <p:animScale>
                                      <p:cBhvr>
                                        <p:cTn id="22" dur="26">
                                          <p:stCondLst>
                                            <p:cond delay="1312"/>
                                          </p:stCondLst>
                                        </p:cTn>
                                        <p:tgtEl>
                                          <p:spTgt spid="55300"/>
                                        </p:tgtEl>
                                      </p:cBhvr>
                                      <p:to x="100000" y="80000"/>
                                    </p:animScale>
                                    <p:animScale>
                                      <p:cBhvr>
                                        <p:cTn id="23" dur="166" decel="50000">
                                          <p:stCondLst>
                                            <p:cond delay="1338"/>
                                          </p:stCondLst>
                                        </p:cTn>
                                        <p:tgtEl>
                                          <p:spTgt spid="55300"/>
                                        </p:tgtEl>
                                      </p:cBhvr>
                                      <p:to x="100000" y="100000"/>
                                    </p:animScale>
                                    <p:animScale>
                                      <p:cBhvr>
                                        <p:cTn id="24" dur="26">
                                          <p:stCondLst>
                                            <p:cond delay="1642"/>
                                          </p:stCondLst>
                                        </p:cTn>
                                        <p:tgtEl>
                                          <p:spTgt spid="55300"/>
                                        </p:tgtEl>
                                      </p:cBhvr>
                                      <p:to x="100000" y="90000"/>
                                    </p:animScale>
                                    <p:animScale>
                                      <p:cBhvr>
                                        <p:cTn id="25" dur="166" decel="50000">
                                          <p:stCondLst>
                                            <p:cond delay="1668"/>
                                          </p:stCondLst>
                                        </p:cTn>
                                        <p:tgtEl>
                                          <p:spTgt spid="55300"/>
                                        </p:tgtEl>
                                      </p:cBhvr>
                                      <p:to x="100000" y="100000"/>
                                    </p:animScale>
                                    <p:animScale>
                                      <p:cBhvr>
                                        <p:cTn id="26" dur="26">
                                          <p:stCondLst>
                                            <p:cond delay="1808"/>
                                          </p:stCondLst>
                                        </p:cTn>
                                        <p:tgtEl>
                                          <p:spTgt spid="55300"/>
                                        </p:tgtEl>
                                      </p:cBhvr>
                                      <p:to x="100000" y="95000"/>
                                    </p:animScale>
                                    <p:animScale>
                                      <p:cBhvr>
                                        <p:cTn id="27" dur="166" decel="50000">
                                          <p:stCondLst>
                                            <p:cond delay="1834"/>
                                          </p:stCondLst>
                                        </p:cTn>
                                        <p:tgtEl>
                                          <p:spTgt spid="5530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55298"/>
                                        </p:tgtEl>
                                        <p:attrNameLst>
                                          <p:attrName>style.visibility</p:attrName>
                                        </p:attrNameLst>
                                      </p:cBhvr>
                                      <p:to>
                                        <p:strVal val="visible"/>
                                      </p:to>
                                    </p:set>
                                    <p:anim calcmode="lin" valueType="num">
                                      <p:cBhvr>
                                        <p:cTn id="32" dur="500" decel="50000" fill="hold">
                                          <p:stCondLst>
                                            <p:cond delay="0"/>
                                          </p:stCondLst>
                                        </p:cTn>
                                        <p:tgtEl>
                                          <p:spTgt spid="55298"/>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55298"/>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55298"/>
                                        </p:tgtEl>
                                        <p:attrNameLst>
                                          <p:attrName>ppt_w</p:attrName>
                                        </p:attrNameLst>
                                      </p:cBhvr>
                                      <p:tavLst>
                                        <p:tav tm="0">
                                          <p:val>
                                            <p:strVal val="#ppt_w*.05"/>
                                          </p:val>
                                        </p:tav>
                                        <p:tav tm="100000">
                                          <p:val>
                                            <p:strVal val="#ppt_w"/>
                                          </p:val>
                                        </p:tav>
                                      </p:tavLst>
                                    </p:anim>
                                    <p:anim calcmode="lin" valueType="num">
                                      <p:cBhvr>
                                        <p:cTn id="35" dur="1000" fill="hold"/>
                                        <p:tgtEl>
                                          <p:spTgt spid="55298"/>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55298"/>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55298"/>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55298"/>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55298"/>
                                        </p:tgtEl>
                                      </p:cBhvr>
                                    </p:animEffect>
                                  </p:childTnLst>
                                </p:cTn>
                              </p:par>
                            </p:childTnLst>
                          </p:cTn>
                        </p:par>
                      </p:childTnLst>
                    </p:cTn>
                  </p:par>
                  <p:par>
                    <p:cTn id="40" fill="hold">
                      <p:stCondLst>
                        <p:cond delay="indefinite"/>
                      </p:stCondLst>
                      <p:childTnLst>
                        <p:par>
                          <p:cTn id="41" fill="hold">
                            <p:stCondLst>
                              <p:cond delay="0"/>
                            </p:stCondLst>
                            <p:childTnLst>
                              <p:par>
                                <p:cTn id="42" presetID="58" presetClass="entr" presetSubtype="0" accel="100000" fill="hold" nodeType="clickEffect">
                                  <p:stCondLst>
                                    <p:cond delay="0"/>
                                  </p:stCondLst>
                                  <p:childTnLst>
                                    <p:set>
                                      <p:cBhvr>
                                        <p:cTn id="43" dur="1" fill="hold">
                                          <p:stCondLst>
                                            <p:cond delay="0"/>
                                          </p:stCondLst>
                                        </p:cTn>
                                        <p:tgtEl>
                                          <p:spTgt spid="3">
                                            <p:txEl>
                                              <p:pRg st="0" end="0"/>
                                            </p:txEl>
                                          </p:spTgt>
                                        </p:tgtEl>
                                        <p:attrNameLst>
                                          <p:attrName>style.visibility</p:attrName>
                                        </p:attrNameLst>
                                      </p:cBhvr>
                                      <p:to>
                                        <p:strVal val="visible"/>
                                      </p:to>
                                    </p:set>
                                    <p:anim calcmode="lin" valueType="num">
                                      <p:cBhvr>
                                        <p:cTn id="44"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45"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4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4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Leaf types</a:t>
            </a:r>
            <a:endParaRPr lang="en-US" dirty="0"/>
          </a:p>
        </p:txBody>
      </p:sp>
      <p:pic>
        <p:nvPicPr>
          <p:cNvPr id="57345" name="Picture 1" descr="http://www.hcs.ohio-state.edu/hort/history/gif/h_purple_dot.gif"/>
          <p:cNvPicPr>
            <a:picLocks noChangeAspect="1" noChangeArrowheads="1"/>
          </p:cNvPicPr>
          <p:nvPr/>
        </p:nvPicPr>
        <p:blipFill>
          <a:blip r:embed="rId2"/>
          <a:srcRect/>
          <a:stretch>
            <a:fillRect/>
          </a:stretch>
        </p:blipFill>
        <p:spPr bwMode="auto">
          <a:xfrm>
            <a:off x="0" y="0"/>
            <a:ext cx="4762500" cy="9525"/>
          </a:xfrm>
          <a:prstGeom prst="rect">
            <a:avLst/>
          </a:prstGeom>
          <a:noFill/>
        </p:spPr>
      </p:pic>
      <p:pic>
        <p:nvPicPr>
          <p:cNvPr id="57350" name="Picture 6" descr="http://www.hcs.ohio-state.edu/hort/history/gif/h_purple_dot.gif"/>
          <p:cNvPicPr>
            <a:picLocks noChangeAspect="1" noChangeArrowheads="1"/>
          </p:cNvPicPr>
          <p:nvPr/>
        </p:nvPicPr>
        <p:blipFill>
          <a:blip r:embed="rId2"/>
          <a:srcRect/>
          <a:stretch>
            <a:fillRect/>
          </a:stretch>
        </p:blipFill>
        <p:spPr bwMode="auto">
          <a:xfrm>
            <a:off x="0" y="0"/>
            <a:ext cx="4762500" cy="9525"/>
          </a:xfrm>
          <a:prstGeom prst="rect">
            <a:avLst/>
          </a:prstGeom>
          <a:noFill/>
        </p:spPr>
      </p:pic>
      <p:pic>
        <p:nvPicPr>
          <p:cNvPr id="57353" name="Picture 9" descr="http://www.hcs.ohio-state.edu/hort/history/gif/h_purple_dot.gif"/>
          <p:cNvPicPr>
            <a:picLocks noChangeAspect="1" noChangeArrowheads="1"/>
          </p:cNvPicPr>
          <p:nvPr/>
        </p:nvPicPr>
        <p:blipFill>
          <a:blip r:embed="rId2"/>
          <a:srcRect/>
          <a:stretch>
            <a:fillRect/>
          </a:stretch>
        </p:blipFill>
        <p:spPr bwMode="auto">
          <a:xfrm>
            <a:off x="0" y="0"/>
            <a:ext cx="4762500" cy="9525"/>
          </a:xfrm>
          <a:prstGeom prst="rect">
            <a:avLst/>
          </a:prstGeom>
          <a:noFill/>
        </p:spPr>
      </p:pic>
      <p:pic>
        <p:nvPicPr>
          <p:cNvPr id="57356" name="Picture 12" descr="http://www.hcs.ohio-state.edu/hort/history/gif/h_purple_dot.gif"/>
          <p:cNvPicPr>
            <a:picLocks noChangeAspect="1" noChangeArrowheads="1"/>
          </p:cNvPicPr>
          <p:nvPr/>
        </p:nvPicPr>
        <p:blipFill>
          <a:blip r:embed="rId2"/>
          <a:srcRect/>
          <a:stretch>
            <a:fillRect/>
          </a:stretch>
        </p:blipFill>
        <p:spPr bwMode="auto">
          <a:xfrm>
            <a:off x="0" y="0"/>
            <a:ext cx="4762500" cy="9525"/>
          </a:xfrm>
          <a:prstGeom prst="rect">
            <a:avLst/>
          </a:prstGeom>
          <a:noFill/>
        </p:spPr>
      </p:pic>
      <p:pic>
        <p:nvPicPr>
          <p:cNvPr id="57359" name="Picture 15" descr="http://www.hcs.ohio-state.edu/hort/history/gif/h_purple_dot.gif"/>
          <p:cNvPicPr>
            <a:picLocks noChangeAspect="1" noChangeArrowheads="1"/>
          </p:cNvPicPr>
          <p:nvPr/>
        </p:nvPicPr>
        <p:blipFill>
          <a:blip r:embed="rId2"/>
          <a:srcRect/>
          <a:stretch>
            <a:fillRect/>
          </a:stretch>
        </p:blipFill>
        <p:spPr bwMode="auto">
          <a:xfrm>
            <a:off x="0" y="0"/>
            <a:ext cx="4762500" cy="9525"/>
          </a:xfrm>
          <a:prstGeom prst="rect">
            <a:avLst/>
          </a:prstGeom>
          <a:noFill/>
        </p:spPr>
      </p:pic>
      <p:pic>
        <p:nvPicPr>
          <p:cNvPr id="57362" name="Picture 18" descr="http://www.hcs.ohio-state.edu/hort/history/gif/h_purple_dot.gif"/>
          <p:cNvPicPr>
            <a:picLocks noChangeAspect="1" noChangeArrowheads="1"/>
          </p:cNvPicPr>
          <p:nvPr/>
        </p:nvPicPr>
        <p:blipFill>
          <a:blip r:embed="rId2"/>
          <a:srcRect/>
          <a:stretch>
            <a:fillRect/>
          </a:stretch>
        </p:blipFill>
        <p:spPr bwMode="auto">
          <a:xfrm>
            <a:off x="0" y="0"/>
            <a:ext cx="4762500" cy="9525"/>
          </a:xfrm>
          <a:prstGeom prst="rect">
            <a:avLst/>
          </a:prstGeom>
          <a:noFill/>
        </p:spPr>
      </p:pic>
      <p:pic>
        <p:nvPicPr>
          <p:cNvPr id="57365" name="Picture 21" descr="http://www.hcs.ohio-state.edu/hort/history/gif/h_purple_dot.gif"/>
          <p:cNvPicPr>
            <a:picLocks noChangeAspect="1" noChangeArrowheads="1"/>
          </p:cNvPicPr>
          <p:nvPr/>
        </p:nvPicPr>
        <p:blipFill>
          <a:blip r:embed="rId2"/>
          <a:srcRect/>
          <a:stretch>
            <a:fillRect/>
          </a:stretch>
        </p:blipFill>
        <p:spPr bwMode="auto">
          <a:xfrm>
            <a:off x="0" y="0"/>
            <a:ext cx="4762500" cy="9525"/>
          </a:xfrm>
          <a:prstGeom prst="rect">
            <a:avLst/>
          </a:prstGeom>
          <a:noFill/>
        </p:spPr>
      </p:pic>
      <p:pic>
        <p:nvPicPr>
          <p:cNvPr id="57368" name="Picture 24" descr="http://www.hcs.ohio-state.edu/hort/history/gif/h_purple_dot.gif"/>
          <p:cNvPicPr>
            <a:picLocks noChangeAspect="1" noChangeArrowheads="1"/>
          </p:cNvPicPr>
          <p:nvPr/>
        </p:nvPicPr>
        <p:blipFill>
          <a:blip r:embed="rId2"/>
          <a:srcRect/>
          <a:stretch>
            <a:fillRect/>
          </a:stretch>
        </p:blipFill>
        <p:spPr bwMode="auto">
          <a:xfrm>
            <a:off x="0" y="0"/>
            <a:ext cx="4762500" cy="9525"/>
          </a:xfrm>
          <a:prstGeom prst="rect">
            <a:avLst/>
          </a:prstGeom>
          <a:noFill/>
        </p:spPr>
      </p:pic>
      <p:sp>
        <p:nvSpPr>
          <p:cNvPr id="29" name="Content Placeholder 28"/>
          <p:cNvSpPr>
            <a:spLocks noGrp="1"/>
          </p:cNvSpPr>
          <p:nvPr>
            <p:ph idx="1"/>
          </p:nvPr>
        </p:nvSpPr>
        <p:spPr/>
        <p:txBody>
          <a:bodyPr>
            <a:normAutofit/>
          </a:bodyPr>
          <a:lstStyle/>
          <a:p>
            <a:r>
              <a:rPr lang="en-US" sz="1800" dirty="0" smtClean="0"/>
              <a:t>Simple leaf- consists of a single blade, not dissected into separate leaflets, but may have teeth or lobes.</a:t>
            </a:r>
          </a:p>
          <a:p>
            <a:endParaRPr lang="en-US" sz="1800" dirty="0" smtClean="0"/>
          </a:p>
          <a:p>
            <a:endParaRPr lang="en-US" sz="1800" dirty="0" smtClean="0"/>
          </a:p>
          <a:p>
            <a:endParaRPr lang="en-US" sz="1800" dirty="0" smtClean="0"/>
          </a:p>
          <a:p>
            <a:endParaRPr lang="en-US" sz="1800" dirty="0" smtClean="0"/>
          </a:p>
          <a:p>
            <a:endParaRPr lang="en-US" sz="1800" dirty="0" smtClean="0"/>
          </a:p>
          <a:p>
            <a:r>
              <a:rPr lang="en-US" sz="1800" dirty="0" smtClean="0"/>
              <a:t>Compound leaf- Leaf dissected into many smaller leaf like structures; there is a lateral bud at the base of a compound leaf but not at the base of a leaflet. </a:t>
            </a:r>
            <a:endParaRPr lang="en-US" sz="1800" dirty="0"/>
          </a:p>
        </p:txBody>
      </p:sp>
      <p:pic>
        <p:nvPicPr>
          <p:cNvPr id="57370" name="Picture 26" descr="http://www2.volstate.edu/JSchibig/BEECH2.JPG"/>
          <p:cNvPicPr>
            <a:picLocks noChangeAspect="1" noChangeArrowheads="1"/>
          </p:cNvPicPr>
          <p:nvPr/>
        </p:nvPicPr>
        <p:blipFill>
          <a:blip r:embed="rId3" cstate="print"/>
          <a:srcRect/>
          <a:stretch>
            <a:fillRect/>
          </a:stretch>
        </p:blipFill>
        <p:spPr bwMode="auto">
          <a:xfrm>
            <a:off x="2743200" y="1981200"/>
            <a:ext cx="2209800" cy="1657350"/>
          </a:xfrm>
          <a:prstGeom prst="rect">
            <a:avLst/>
          </a:prstGeom>
          <a:noFill/>
        </p:spPr>
      </p:pic>
      <p:pic>
        <p:nvPicPr>
          <p:cNvPr id="57372" name="Picture 28" descr="http://www2.volstate.edu/JSchibig/redhickory.JPG"/>
          <p:cNvPicPr>
            <a:picLocks noChangeAspect="1" noChangeArrowheads="1"/>
          </p:cNvPicPr>
          <p:nvPr/>
        </p:nvPicPr>
        <p:blipFill>
          <a:blip r:embed="rId4" cstate="print"/>
          <a:srcRect/>
          <a:stretch>
            <a:fillRect/>
          </a:stretch>
        </p:blipFill>
        <p:spPr bwMode="auto">
          <a:xfrm>
            <a:off x="3048000" y="4572000"/>
            <a:ext cx="2667000" cy="2000250"/>
          </a:xfrm>
          <a:prstGeom prst="rect">
            <a:avLst/>
          </a:prstGeom>
          <a:noFill/>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7370"/>
                                        </p:tgtEl>
                                        <p:attrNameLst>
                                          <p:attrName>style.visibility</p:attrName>
                                        </p:attrNameLst>
                                      </p:cBhvr>
                                      <p:to>
                                        <p:strVal val="visible"/>
                                      </p:to>
                                    </p:set>
                                    <p:anim calcmode="lin" valueType="num">
                                      <p:cBhvr additive="base">
                                        <p:cTn id="15" dur="500" fill="hold"/>
                                        <p:tgtEl>
                                          <p:spTgt spid="57370"/>
                                        </p:tgtEl>
                                        <p:attrNameLst>
                                          <p:attrName>ppt_x</p:attrName>
                                        </p:attrNameLst>
                                      </p:cBhvr>
                                      <p:tavLst>
                                        <p:tav tm="0">
                                          <p:val>
                                            <p:strVal val="#ppt_x"/>
                                          </p:val>
                                        </p:tav>
                                        <p:tav tm="100000">
                                          <p:val>
                                            <p:strVal val="#ppt_x"/>
                                          </p:val>
                                        </p:tav>
                                      </p:tavLst>
                                    </p:anim>
                                    <p:anim calcmode="lin" valueType="num">
                                      <p:cBhvr additive="base">
                                        <p:cTn id="16" dur="500" fill="hold"/>
                                        <p:tgtEl>
                                          <p:spTgt spid="5737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21" dur="500"/>
                                        <p:tgtEl>
                                          <p:spTgt spid="2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57372"/>
                                        </p:tgtEl>
                                        <p:attrNameLst>
                                          <p:attrName>style.visibility</p:attrName>
                                        </p:attrNameLst>
                                      </p:cBhvr>
                                      <p:to>
                                        <p:strVal val="visible"/>
                                      </p:to>
                                    </p:set>
                                    <p:animEffect transition="in" filter="slide(fromBottom)">
                                      <p:cBhvr>
                                        <p:cTn id="26" dur="500"/>
                                        <p:tgtEl>
                                          <p:spTgt spid="57372"/>
                                        </p:tgtEl>
                                      </p:cBhvr>
                                    </p:animEffect>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nodeType="clickEffect">
                                  <p:stCondLst>
                                    <p:cond delay="0"/>
                                  </p:stCondLst>
                                  <p:childTnLst>
                                    <p:set>
                                      <p:cBhvr>
                                        <p:cTn id="30" dur="1" fill="hold">
                                          <p:stCondLst>
                                            <p:cond delay="0"/>
                                          </p:stCondLst>
                                        </p:cTn>
                                        <p:tgtEl>
                                          <p:spTgt spid="29">
                                            <p:txEl>
                                              <p:pRg st="6" end="6"/>
                                            </p:txEl>
                                          </p:spTgt>
                                        </p:tgtEl>
                                        <p:attrNameLst>
                                          <p:attrName>style.visibility</p:attrName>
                                        </p:attrNameLst>
                                      </p:cBhvr>
                                      <p:to>
                                        <p:strVal val="visible"/>
                                      </p:to>
                                    </p:set>
                                    <p:anim calcmode="lin" valueType="num">
                                      <p:cBhvr>
                                        <p:cTn id="31" dur="500" fill="hold"/>
                                        <p:tgtEl>
                                          <p:spTgt spid="29">
                                            <p:txEl>
                                              <p:pRg st="6" end="6"/>
                                            </p:txEl>
                                          </p:spTgt>
                                        </p:tgtEl>
                                        <p:attrNameLst>
                                          <p:attrName>ppt_w</p:attrName>
                                        </p:attrNameLst>
                                      </p:cBhvr>
                                      <p:tavLst>
                                        <p:tav tm="0">
                                          <p:val>
                                            <p:strVal val="#ppt_w*0.05"/>
                                          </p:val>
                                        </p:tav>
                                        <p:tav tm="100000">
                                          <p:val>
                                            <p:strVal val="#ppt_w"/>
                                          </p:val>
                                        </p:tav>
                                      </p:tavLst>
                                    </p:anim>
                                    <p:anim calcmode="lin" valueType="num">
                                      <p:cBhvr>
                                        <p:cTn id="32" dur="500" fill="hold"/>
                                        <p:tgtEl>
                                          <p:spTgt spid="29">
                                            <p:txEl>
                                              <p:pRg st="6" end="6"/>
                                            </p:txEl>
                                          </p:spTgt>
                                        </p:tgtEl>
                                        <p:attrNameLst>
                                          <p:attrName>ppt_h</p:attrName>
                                        </p:attrNameLst>
                                      </p:cBhvr>
                                      <p:tavLst>
                                        <p:tav tm="0">
                                          <p:val>
                                            <p:strVal val="#ppt_h"/>
                                          </p:val>
                                        </p:tav>
                                        <p:tav tm="100000">
                                          <p:val>
                                            <p:strVal val="#ppt_h"/>
                                          </p:val>
                                        </p:tav>
                                      </p:tavLst>
                                    </p:anim>
                                    <p:anim calcmode="lin" valueType="num">
                                      <p:cBhvr>
                                        <p:cTn id="33" dur="500" fill="hold"/>
                                        <p:tgtEl>
                                          <p:spTgt spid="29">
                                            <p:txEl>
                                              <p:pRg st="6" end="6"/>
                                            </p:txEl>
                                          </p:spTgt>
                                        </p:tgtEl>
                                        <p:attrNameLst>
                                          <p:attrName>ppt_x</p:attrName>
                                        </p:attrNameLst>
                                      </p:cBhvr>
                                      <p:tavLst>
                                        <p:tav tm="0">
                                          <p:val>
                                            <p:strVal val="#ppt_x-.2"/>
                                          </p:val>
                                        </p:tav>
                                        <p:tav tm="100000">
                                          <p:val>
                                            <p:strVal val="#ppt_x"/>
                                          </p:val>
                                        </p:tav>
                                      </p:tavLst>
                                    </p:anim>
                                    <p:anim calcmode="lin" valueType="num">
                                      <p:cBhvr>
                                        <p:cTn id="34" dur="500" fill="hold"/>
                                        <p:tgtEl>
                                          <p:spTgt spid="29">
                                            <p:txEl>
                                              <p:pRg st="6" end="6"/>
                                            </p:txEl>
                                          </p:spTgt>
                                        </p:tgtEl>
                                        <p:attrNameLst>
                                          <p:attrName>ppt_y</p:attrName>
                                        </p:attrNameLst>
                                      </p:cBhvr>
                                      <p:tavLst>
                                        <p:tav tm="0">
                                          <p:val>
                                            <p:strVal val="#ppt_y"/>
                                          </p:val>
                                        </p:tav>
                                        <p:tav tm="100000">
                                          <p:val>
                                            <p:strVal val="#ppt_y"/>
                                          </p:val>
                                        </p:tav>
                                      </p:tavLst>
                                    </p:anim>
                                    <p:animEffect transition="in" filter="fade">
                                      <p:cBhvr>
                                        <p:cTn id="35" dur="500"/>
                                        <p:tgtEl>
                                          <p:spTgt spid="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510F-tm-10"/>
          <p:cNvPicPr>
            <a:picLocks noChangeAspect="1" noChangeArrowheads="1"/>
          </p:cNvPicPr>
          <p:nvPr/>
        </p:nvPicPr>
        <p:blipFill>
          <a:blip r:embed="rId2" cstate="print"/>
          <a:srcRect t="452"/>
          <a:stretch>
            <a:fillRect/>
          </a:stretch>
        </p:blipFill>
        <p:spPr bwMode="auto">
          <a:xfrm rot="5400000">
            <a:off x="1275132" y="-894131"/>
            <a:ext cx="6441338" cy="8534401"/>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decel="50000" fill="hold">
                                          <p:stCondLst>
                                            <p:cond delay="0"/>
                                          </p:stCondLst>
                                        </p:cTn>
                                        <p:tgtEl>
                                          <p:spTgt spid="614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14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146"/>
                                        </p:tgtEl>
                                        <p:attrNameLst>
                                          <p:attrName>ppt_w</p:attrName>
                                        </p:attrNameLst>
                                      </p:cBhvr>
                                      <p:tavLst>
                                        <p:tav tm="0">
                                          <p:val>
                                            <p:strVal val="#ppt_w*.05"/>
                                          </p:val>
                                        </p:tav>
                                        <p:tav tm="100000">
                                          <p:val>
                                            <p:strVal val="#ppt_w"/>
                                          </p:val>
                                        </p:tav>
                                      </p:tavLst>
                                    </p:anim>
                                    <p:anim calcmode="lin" valueType="num">
                                      <p:cBhvr>
                                        <p:cTn id="10" dur="1000" fill="hold"/>
                                        <p:tgtEl>
                                          <p:spTgt spid="614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14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14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14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Above ground stem modifications</a:t>
            </a:r>
            <a:endParaRPr lang="en-US" dirty="0"/>
          </a:p>
        </p:txBody>
      </p:sp>
      <p:sp>
        <p:nvSpPr>
          <p:cNvPr id="3" name="Content Placeholder 2"/>
          <p:cNvSpPr>
            <a:spLocks noGrp="1"/>
          </p:cNvSpPr>
          <p:nvPr>
            <p:ph idx="1"/>
          </p:nvPr>
        </p:nvSpPr>
        <p:spPr/>
        <p:txBody>
          <a:bodyPr/>
          <a:lstStyle/>
          <a:p>
            <a:r>
              <a:rPr lang="en-US" dirty="0" smtClean="0"/>
              <a:t>Crown- appears just above or just below ground level from which modified stems grow. This type of growth is common in soil grains.</a:t>
            </a:r>
          </a:p>
          <a:p>
            <a:r>
              <a:rPr lang="en-US" dirty="0" err="1" smtClean="0"/>
              <a:t>Stolon</a:t>
            </a:r>
            <a:r>
              <a:rPr lang="en-US" dirty="0" smtClean="0"/>
              <a:t>- runners that grow along top of soils surface. This growth common in strawberry plants and clover</a:t>
            </a:r>
          </a:p>
          <a:p>
            <a:r>
              <a:rPr lang="en-US" dirty="0" smtClean="0"/>
              <a:t>Spur- appears laterally on branches of fruit trees and bears fruit</a:t>
            </a:r>
            <a:endParaRPr lang="en-US"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510F-tm-11"/>
          <p:cNvPicPr>
            <a:picLocks noChangeAspect="1" noChangeArrowheads="1"/>
          </p:cNvPicPr>
          <p:nvPr/>
        </p:nvPicPr>
        <p:blipFill>
          <a:blip r:embed="rId2" cstate="print"/>
          <a:srcRect/>
          <a:stretch>
            <a:fillRect/>
          </a:stretch>
        </p:blipFill>
        <p:spPr bwMode="auto">
          <a:xfrm rot="5400000">
            <a:off x="1363541" y="-220541"/>
            <a:ext cx="6493118" cy="723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80">
                                          <p:stCondLst>
                                            <p:cond delay="0"/>
                                          </p:stCondLst>
                                        </p:cTn>
                                        <p:tgtEl>
                                          <p:spTgt spid="7170"/>
                                        </p:tgtEl>
                                      </p:cBhvr>
                                    </p:animEffect>
                                    <p:anim calcmode="lin" valueType="num">
                                      <p:cBhvr>
                                        <p:cTn id="8"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13" dur="26">
                                          <p:stCondLst>
                                            <p:cond delay="650"/>
                                          </p:stCondLst>
                                        </p:cTn>
                                        <p:tgtEl>
                                          <p:spTgt spid="7170"/>
                                        </p:tgtEl>
                                      </p:cBhvr>
                                      <p:to x="100000" y="60000"/>
                                    </p:animScale>
                                    <p:animScale>
                                      <p:cBhvr>
                                        <p:cTn id="14" dur="166" decel="50000">
                                          <p:stCondLst>
                                            <p:cond delay="676"/>
                                          </p:stCondLst>
                                        </p:cTn>
                                        <p:tgtEl>
                                          <p:spTgt spid="7170"/>
                                        </p:tgtEl>
                                      </p:cBhvr>
                                      <p:to x="100000" y="100000"/>
                                    </p:animScale>
                                    <p:animScale>
                                      <p:cBhvr>
                                        <p:cTn id="15" dur="26">
                                          <p:stCondLst>
                                            <p:cond delay="1312"/>
                                          </p:stCondLst>
                                        </p:cTn>
                                        <p:tgtEl>
                                          <p:spTgt spid="7170"/>
                                        </p:tgtEl>
                                      </p:cBhvr>
                                      <p:to x="100000" y="80000"/>
                                    </p:animScale>
                                    <p:animScale>
                                      <p:cBhvr>
                                        <p:cTn id="16" dur="166" decel="50000">
                                          <p:stCondLst>
                                            <p:cond delay="1338"/>
                                          </p:stCondLst>
                                        </p:cTn>
                                        <p:tgtEl>
                                          <p:spTgt spid="7170"/>
                                        </p:tgtEl>
                                      </p:cBhvr>
                                      <p:to x="100000" y="100000"/>
                                    </p:animScale>
                                    <p:animScale>
                                      <p:cBhvr>
                                        <p:cTn id="17" dur="26">
                                          <p:stCondLst>
                                            <p:cond delay="1642"/>
                                          </p:stCondLst>
                                        </p:cTn>
                                        <p:tgtEl>
                                          <p:spTgt spid="7170"/>
                                        </p:tgtEl>
                                      </p:cBhvr>
                                      <p:to x="100000" y="90000"/>
                                    </p:animScale>
                                    <p:animScale>
                                      <p:cBhvr>
                                        <p:cTn id="18" dur="166" decel="50000">
                                          <p:stCondLst>
                                            <p:cond delay="1668"/>
                                          </p:stCondLst>
                                        </p:cTn>
                                        <p:tgtEl>
                                          <p:spTgt spid="7170"/>
                                        </p:tgtEl>
                                      </p:cBhvr>
                                      <p:to x="100000" y="100000"/>
                                    </p:animScale>
                                    <p:animScale>
                                      <p:cBhvr>
                                        <p:cTn id="19" dur="26">
                                          <p:stCondLst>
                                            <p:cond delay="1808"/>
                                          </p:stCondLst>
                                        </p:cTn>
                                        <p:tgtEl>
                                          <p:spTgt spid="7170"/>
                                        </p:tgtEl>
                                      </p:cBhvr>
                                      <p:to x="100000" y="95000"/>
                                    </p:animScale>
                                    <p:animScale>
                                      <p:cBhvr>
                                        <p:cTn id="20" dur="166" decel="50000">
                                          <p:stCondLst>
                                            <p:cond delay="1834"/>
                                          </p:stCondLst>
                                        </p:cTn>
                                        <p:tgtEl>
                                          <p:spTgt spid="71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Below ground stem modifications</a:t>
            </a:r>
            <a:endParaRPr lang="en-US" dirty="0"/>
          </a:p>
        </p:txBody>
      </p:sp>
      <p:sp>
        <p:nvSpPr>
          <p:cNvPr id="3" name="Content Placeholder 2"/>
          <p:cNvSpPr>
            <a:spLocks noGrp="1"/>
          </p:cNvSpPr>
          <p:nvPr>
            <p:ph idx="1"/>
          </p:nvPr>
        </p:nvSpPr>
        <p:spPr>
          <a:xfrm>
            <a:off x="304800" y="1554162"/>
            <a:ext cx="8686800" cy="5075238"/>
          </a:xfrm>
        </p:spPr>
        <p:txBody>
          <a:bodyPr>
            <a:normAutofit fontScale="92500"/>
          </a:bodyPr>
          <a:lstStyle/>
          <a:p>
            <a:r>
              <a:rPr lang="en-US" dirty="0" smtClean="0"/>
              <a:t>Rhizome- underground stems that grow horizontally below soil surface </a:t>
            </a:r>
            <a:r>
              <a:rPr lang="en-US" dirty="0" err="1" smtClean="0"/>
              <a:t>commonin</a:t>
            </a:r>
            <a:r>
              <a:rPr lang="en-US" dirty="0" smtClean="0"/>
              <a:t> bluegrass, brome grass, quack grass, and </a:t>
            </a:r>
            <a:r>
              <a:rPr lang="en-US" dirty="0" err="1" smtClean="0"/>
              <a:t>canada</a:t>
            </a:r>
            <a:r>
              <a:rPr lang="en-US" dirty="0" smtClean="0"/>
              <a:t> thistle</a:t>
            </a:r>
          </a:p>
          <a:p>
            <a:r>
              <a:rPr lang="en-US" dirty="0" smtClean="0"/>
              <a:t>Tuber- enlarged fleshy parts found at tip of rhizome common to potatoes</a:t>
            </a:r>
          </a:p>
          <a:p>
            <a:r>
              <a:rPr lang="en-US" dirty="0" smtClean="0"/>
              <a:t>Corn- </a:t>
            </a:r>
            <a:r>
              <a:rPr lang="en-US" dirty="0" smtClean="0"/>
              <a:t>fleshy, short underground stems with very few buds common to timothy and gladiolus</a:t>
            </a:r>
          </a:p>
          <a:p>
            <a:r>
              <a:rPr lang="en-US" dirty="0" smtClean="0"/>
              <a:t>Bulb- short disc-shaped stem surrounded by leaf-like scale structures common to onion and garlic</a:t>
            </a:r>
            <a:endParaRPr lang="en-US"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4"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from="(-#ppt_w/2)" to="(#ppt_x)" calcmode="lin" valueType="num">
                                      <p:cBhvr>
                                        <p:cTn id="34" dur="600" fill="hold">
                                          <p:stCondLst>
                                            <p:cond delay="0"/>
                                          </p:stCondLst>
                                        </p:cTn>
                                        <p:tgtEl>
                                          <p:spTgt spid="3">
                                            <p:txEl>
                                              <p:pRg st="3" end="3"/>
                                            </p:txEl>
                                          </p:spTgt>
                                        </p:tgtEl>
                                        <p:attrNameLst>
                                          <p:attrName>ppt_x</p:attrName>
                                        </p:attrNameLst>
                                      </p:cBhvr>
                                    </p:anim>
                                    <p:anim from="0" to="-1.0" calcmode="lin" valueType="num">
                                      <p:cBhvr>
                                        <p:cTn id="35" dur="200" decel="50000" autoRev="1" fill="hold">
                                          <p:stCondLst>
                                            <p:cond delay="600"/>
                                          </p:stCondLst>
                                        </p:cTn>
                                        <p:tgtEl>
                                          <p:spTgt spid="3">
                                            <p:txEl>
                                              <p:pRg st="3" end="3"/>
                                            </p:txEl>
                                          </p:spTgt>
                                        </p:tgtEl>
                                        <p:attrNameLst>
                                          <p:attrName>xshear</p:attrName>
                                        </p:attrNameLst>
                                      </p:cBhvr>
                                    </p:anim>
                                    <p:animScale>
                                      <p:cBhvr>
                                        <p:cTn id="36" dur="200" decel="100000" autoRev="1" fill="hold">
                                          <p:stCondLst>
                                            <p:cond delay="600"/>
                                          </p:stCondLst>
                                        </p:cTn>
                                        <p:tgtEl>
                                          <p:spTgt spid="3">
                                            <p:txEl>
                                              <p:pRg st="3" end="3"/>
                                            </p:txEl>
                                          </p:spTgt>
                                        </p:tgtEl>
                                      </p:cBhvr>
                                      <p:from x="100000" y="100000"/>
                                      <p:to x="80000" y="100000"/>
                                    </p:animScale>
                                    <p:anim by="(#ppt_h/3+#ppt_w*0.1)" calcmode="lin" valueType="num">
                                      <p:cBhvr additive="sum">
                                        <p:cTn id="37" dur="200" decel="100000" autoRev="1" fill="hold">
                                          <p:stCondLst>
                                            <p:cond delay="600"/>
                                          </p:stCondLst>
                                        </p:cTn>
                                        <p:tgtEl>
                                          <p:spTgt spid="3">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510F-tm-12"/>
          <p:cNvPicPr>
            <a:picLocks noChangeAspect="1" noChangeArrowheads="1"/>
          </p:cNvPicPr>
          <p:nvPr/>
        </p:nvPicPr>
        <p:blipFill>
          <a:blip r:embed="rId2" cstate="print"/>
          <a:srcRect t="1765"/>
          <a:stretch>
            <a:fillRect/>
          </a:stretch>
        </p:blipFill>
        <p:spPr bwMode="auto">
          <a:xfrm>
            <a:off x="2362200" y="152400"/>
            <a:ext cx="4572000" cy="6581028"/>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decel="50000" fill="hold">
                                          <p:stCondLst>
                                            <p:cond delay="0"/>
                                          </p:stCondLst>
                                        </p:cTn>
                                        <p:tgtEl>
                                          <p:spTgt spid="819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19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194"/>
                                        </p:tgtEl>
                                        <p:attrNameLst>
                                          <p:attrName>ppt_w</p:attrName>
                                        </p:attrNameLst>
                                      </p:cBhvr>
                                      <p:tavLst>
                                        <p:tav tm="0">
                                          <p:val>
                                            <p:strVal val="#ppt_w*.05"/>
                                          </p:val>
                                        </p:tav>
                                        <p:tav tm="100000">
                                          <p:val>
                                            <p:strVal val="#ppt_w"/>
                                          </p:val>
                                        </p:tav>
                                      </p:tavLst>
                                    </p:anim>
                                    <p:anim calcmode="lin" valueType="num">
                                      <p:cBhvr>
                                        <p:cTn id="10" dur="1000" fill="hold"/>
                                        <p:tgtEl>
                                          <p:spTgt spid="819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19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19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19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510F-tm-13"/>
          <p:cNvPicPr>
            <a:picLocks noChangeAspect="1" noChangeArrowheads="1"/>
          </p:cNvPicPr>
          <p:nvPr/>
        </p:nvPicPr>
        <p:blipFill>
          <a:blip r:embed="rId2" cstate="print"/>
          <a:srcRect/>
          <a:stretch>
            <a:fillRect/>
          </a:stretch>
        </p:blipFill>
        <p:spPr bwMode="auto">
          <a:xfrm>
            <a:off x="152400" y="3124200"/>
            <a:ext cx="4206997" cy="3235589"/>
          </a:xfrm>
          <a:prstGeom prst="rect">
            <a:avLst/>
          </a:prstGeom>
          <a:noFill/>
          <a:ln w="9525">
            <a:noFill/>
            <a:miter lim="800000"/>
            <a:headEnd/>
            <a:tailEnd/>
          </a:ln>
        </p:spPr>
      </p:pic>
      <p:pic>
        <p:nvPicPr>
          <p:cNvPr id="9220" name="Picture 4" descr="510F-tm-15"/>
          <p:cNvPicPr>
            <a:picLocks noChangeAspect="1" noChangeArrowheads="1"/>
          </p:cNvPicPr>
          <p:nvPr/>
        </p:nvPicPr>
        <p:blipFill>
          <a:blip r:embed="rId3" cstate="print"/>
          <a:srcRect/>
          <a:stretch>
            <a:fillRect/>
          </a:stretch>
        </p:blipFill>
        <p:spPr bwMode="auto">
          <a:xfrm>
            <a:off x="3124200" y="152400"/>
            <a:ext cx="3591098" cy="2743200"/>
          </a:xfrm>
          <a:prstGeom prst="rect">
            <a:avLst/>
          </a:prstGeom>
          <a:noFill/>
          <a:ln w="9525">
            <a:noFill/>
            <a:miter lim="800000"/>
            <a:headEnd/>
            <a:tailEnd/>
          </a:ln>
        </p:spPr>
      </p:pic>
      <p:pic>
        <p:nvPicPr>
          <p:cNvPr id="9221" name="Picture 5" descr="510F-tm-16"/>
          <p:cNvPicPr>
            <a:picLocks noChangeAspect="1" noChangeArrowheads="1"/>
          </p:cNvPicPr>
          <p:nvPr/>
        </p:nvPicPr>
        <p:blipFill>
          <a:blip r:embed="rId4" cstate="print"/>
          <a:srcRect/>
          <a:stretch>
            <a:fillRect/>
          </a:stretch>
        </p:blipFill>
        <p:spPr bwMode="auto">
          <a:xfrm>
            <a:off x="4419600" y="3124200"/>
            <a:ext cx="4572000" cy="3194845"/>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strVal val="#ppt_w*0.05"/>
                                          </p:val>
                                        </p:tav>
                                        <p:tav tm="100000">
                                          <p:val>
                                            <p:strVal val="#ppt_w"/>
                                          </p:val>
                                        </p:tav>
                                      </p:tavLst>
                                    </p:anim>
                                    <p:anim calcmode="lin" valueType="num">
                                      <p:cBhvr>
                                        <p:cTn id="8" dur="500" fill="hold"/>
                                        <p:tgtEl>
                                          <p:spTgt spid="9220"/>
                                        </p:tgtEl>
                                        <p:attrNameLst>
                                          <p:attrName>ppt_h</p:attrName>
                                        </p:attrNameLst>
                                      </p:cBhvr>
                                      <p:tavLst>
                                        <p:tav tm="0">
                                          <p:val>
                                            <p:strVal val="#ppt_h"/>
                                          </p:val>
                                        </p:tav>
                                        <p:tav tm="100000">
                                          <p:val>
                                            <p:strVal val="#ppt_h"/>
                                          </p:val>
                                        </p:tav>
                                      </p:tavLst>
                                    </p:anim>
                                    <p:anim calcmode="lin" valueType="num">
                                      <p:cBhvr>
                                        <p:cTn id="9" dur="500" fill="hold"/>
                                        <p:tgtEl>
                                          <p:spTgt spid="9220"/>
                                        </p:tgtEl>
                                        <p:attrNameLst>
                                          <p:attrName>ppt_x</p:attrName>
                                        </p:attrNameLst>
                                      </p:cBhvr>
                                      <p:tavLst>
                                        <p:tav tm="0">
                                          <p:val>
                                            <p:strVal val="#ppt_x-.2"/>
                                          </p:val>
                                        </p:tav>
                                        <p:tav tm="100000">
                                          <p:val>
                                            <p:strVal val="#ppt_x"/>
                                          </p:val>
                                        </p:tav>
                                      </p:tavLst>
                                    </p:anim>
                                    <p:anim calcmode="lin" valueType="num">
                                      <p:cBhvr>
                                        <p:cTn id="10" dur="500" fill="hold"/>
                                        <p:tgtEl>
                                          <p:spTgt spid="9220"/>
                                        </p:tgtEl>
                                        <p:attrNameLst>
                                          <p:attrName>ppt_y</p:attrName>
                                        </p:attrNameLst>
                                      </p:cBhvr>
                                      <p:tavLst>
                                        <p:tav tm="0">
                                          <p:val>
                                            <p:strVal val="#ppt_y"/>
                                          </p:val>
                                        </p:tav>
                                        <p:tav tm="100000">
                                          <p:val>
                                            <p:strVal val="#ppt_y"/>
                                          </p:val>
                                        </p:tav>
                                      </p:tavLst>
                                    </p:anim>
                                    <p:animEffect transition="in" filter="fade">
                                      <p:cBhvr>
                                        <p:cTn id="11" dur="500"/>
                                        <p:tgtEl>
                                          <p:spTgt spid="9220"/>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9218"/>
                                        </p:tgtEl>
                                        <p:attrNameLst>
                                          <p:attrName>style.visibility</p:attrName>
                                        </p:attrNameLst>
                                      </p:cBhvr>
                                      <p:to>
                                        <p:strVal val="visible"/>
                                      </p:to>
                                    </p:set>
                                    <p:anim calcmode="lin" valueType="num">
                                      <p:cBhvr>
                                        <p:cTn id="16" dur="500" decel="50000" fill="hold">
                                          <p:stCondLst>
                                            <p:cond delay="0"/>
                                          </p:stCondLst>
                                        </p:cTn>
                                        <p:tgtEl>
                                          <p:spTgt spid="9218"/>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9218"/>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9218"/>
                                        </p:tgtEl>
                                        <p:attrNameLst>
                                          <p:attrName>ppt_w</p:attrName>
                                        </p:attrNameLst>
                                      </p:cBhvr>
                                      <p:tavLst>
                                        <p:tav tm="0">
                                          <p:val>
                                            <p:strVal val="#ppt_w*.05"/>
                                          </p:val>
                                        </p:tav>
                                        <p:tav tm="100000">
                                          <p:val>
                                            <p:strVal val="#ppt_w"/>
                                          </p:val>
                                        </p:tav>
                                      </p:tavLst>
                                    </p:anim>
                                    <p:anim calcmode="lin" valueType="num">
                                      <p:cBhvr>
                                        <p:cTn id="19" dur="1000" fill="hold"/>
                                        <p:tgtEl>
                                          <p:spTgt spid="9218"/>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9218"/>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9218"/>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9218"/>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9218"/>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9221"/>
                                        </p:tgtEl>
                                        <p:attrNameLst>
                                          <p:attrName>style.visibility</p:attrName>
                                        </p:attrNameLst>
                                      </p:cBhvr>
                                      <p:to>
                                        <p:strVal val="visible"/>
                                      </p:to>
                                    </p:set>
                                    <p:animEffect transition="in" filter="wipe(down)">
                                      <p:cBhvr>
                                        <p:cTn id="28" dur="580">
                                          <p:stCondLst>
                                            <p:cond delay="0"/>
                                          </p:stCondLst>
                                        </p:cTn>
                                        <p:tgtEl>
                                          <p:spTgt spid="9221"/>
                                        </p:tgtEl>
                                      </p:cBhvr>
                                    </p:animEffect>
                                    <p:anim calcmode="lin" valueType="num">
                                      <p:cBhvr>
                                        <p:cTn id="29" dur="1822" tmFilter="0,0; 0.14,0.36; 0.43,0.73; 0.71,0.91; 1.0,1.0">
                                          <p:stCondLst>
                                            <p:cond delay="0"/>
                                          </p:stCondLst>
                                        </p:cTn>
                                        <p:tgtEl>
                                          <p:spTgt spid="922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922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922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922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9221"/>
                                        </p:tgtEl>
                                        <p:attrNameLst>
                                          <p:attrName>ppt_y</p:attrName>
                                        </p:attrNameLst>
                                      </p:cBhvr>
                                      <p:tavLst>
                                        <p:tav tm="0" fmla="#ppt_y-sin(pi*$)/81">
                                          <p:val>
                                            <p:fltVal val="0"/>
                                          </p:val>
                                        </p:tav>
                                        <p:tav tm="100000">
                                          <p:val>
                                            <p:fltVal val="1"/>
                                          </p:val>
                                        </p:tav>
                                      </p:tavLst>
                                    </p:anim>
                                    <p:animScale>
                                      <p:cBhvr>
                                        <p:cTn id="34" dur="26">
                                          <p:stCondLst>
                                            <p:cond delay="650"/>
                                          </p:stCondLst>
                                        </p:cTn>
                                        <p:tgtEl>
                                          <p:spTgt spid="9221"/>
                                        </p:tgtEl>
                                      </p:cBhvr>
                                      <p:to x="100000" y="60000"/>
                                    </p:animScale>
                                    <p:animScale>
                                      <p:cBhvr>
                                        <p:cTn id="35" dur="166" decel="50000">
                                          <p:stCondLst>
                                            <p:cond delay="676"/>
                                          </p:stCondLst>
                                        </p:cTn>
                                        <p:tgtEl>
                                          <p:spTgt spid="9221"/>
                                        </p:tgtEl>
                                      </p:cBhvr>
                                      <p:to x="100000" y="100000"/>
                                    </p:animScale>
                                    <p:animScale>
                                      <p:cBhvr>
                                        <p:cTn id="36" dur="26">
                                          <p:stCondLst>
                                            <p:cond delay="1312"/>
                                          </p:stCondLst>
                                        </p:cTn>
                                        <p:tgtEl>
                                          <p:spTgt spid="9221"/>
                                        </p:tgtEl>
                                      </p:cBhvr>
                                      <p:to x="100000" y="80000"/>
                                    </p:animScale>
                                    <p:animScale>
                                      <p:cBhvr>
                                        <p:cTn id="37" dur="166" decel="50000">
                                          <p:stCondLst>
                                            <p:cond delay="1338"/>
                                          </p:stCondLst>
                                        </p:cTn>
                                        <p:tgtEl>
                                          <p:spTgt spid="9221"/>
                                        </p:tgtEl>
                                      </p:cBhvr>
                                      <p:to x="100000" y="100000"/>
                                    </p:animScale>
                                    <p:animScale>
                                      <p:cBhvr>
                                        <p:cTn id="38" dur="26">
                                          <p:stCondLst>
                                            <p:cond delay="1642"/>
                                          </p:stCondLst>
                                        </p:cTn>
                                        <p:tgtEl>
                                          <p:spTgt spid="9221"/>
                                        </p:tgtEl>
                                      </p:cBhvr>
                                      <p:to x="100000" y="90000"/>
                                    </p:animScale>
                                    <p:animScale>
                                      <p:cBhvr>
                                        <p:cTn id="39" dur="166" decel="50000">
                                          <p:stCondLst>
                                            <p:cond delay="1668"/>
                                          </p:stCondLst>
                                        </p:cTn>
                                        <p:tgtEl>
                                          <p:spTgt spid="9221"/>
                                        </p:tgtEl>
                                      </p:cBhvr>
                                      <p:to x="100000" y="100000"/>
                                    </p:animScale>
                                    <p:animScale>
                                      <p:cBhvr>
                                        <p:cTn id="40" dur="26">
                                          <p:stCondLst>
                                            <p:cond delay="1808"/>
                                          </p:stCondLst>
                                        </p:cTn>
                                        <p:tgtEl>
                                          <p:spTgt spid="9221"/>
                                        </p:tgtEl>
                                      </p:cBhvr>
                                      <p:to x="100000" y="95000"/>
                                    </p:animScale>
                                    <p:animScale>
                                      <p:cBhvr>
                                        <p:cTn id="41" dur="166" decel="50000">
                                          <p:stCondLst>
                                            <p:cond delay="1834"/>
                                          </p:stCondLst>
                                        </p:cTn>
                                        <p:tgtEl>
                                          <p:spTgt spid="92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510F-tm-14"/>
          <p:cNvPicPr>
            <a:picLocks noChangeAspect="1" noChangeArrowheads="1"/>
          </p:cNvPicPr>
          <p:nvPr/>
        </p:nvPicPr>
        <p:blipFill>
          <a:blip r:embed="rId2" cstate="print"/>
          <a:srcRect/>
          <a:stretch>
            <a:fillRect/>
          </a:stretch>
        </p:blipFill>
        <p:spPr bwMode="auto">
          <a:xfrm rot="5400000">
            <a:off x="1615214" y="-700814"/>
            <a:ext cx="5913574" cy="8077202"/>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strVal val="#ppt_w*0.05"/>
                                          </p:val>
                                        </p:tav>
                                        <p:tav tm="100000">
                                          <p:val>
                                            <p:strVal val="#ppt_w"/>
                                          </p:val>
                                        </p:tav>
                                      </p:tavLst>
                                    </p:anim>
                                    <p:anim calcmode="lin" valueType="num">
                                      <p:cBhvr>
                                        <p:cTn id="8" dur="500" fill="hold"/>
                                        <p:tgtEl>
                                          <p:spTgt spid="10242"/>
                                        </p:tgtEl>
                                        <p:attrNameLst>
                                          <p:attrName>ppt_h</p:attrName>
                                        </p:attrNameLst>
                                      </p:cBhvr>
                                      <p:tavLst>
                                        <p:tav tm="0">
                                          <p:val>
                                            <p:strVal val="#ppt_h"/>
                                          </p:val>
                                        </p:tav>
                                        <p:tav tm="100000">
                                          <p:val>
                                            <p:strVal val="#ppt_h"/>
                                          </p:val>
                                        </p:tav>
                                      </p:tavLst>
                                    </p:anim>
                                    <p:anim calcmode="lin" valueType="num">
                                      <p:cBhvr>
                                        <p:cTn id="9" dur="500" fill="hold"/>
                                        <p:tgtEl>
                                          <p:spTgt spid="10242"/>
                                        </p:tgtEl>
                                        <p:attrNameLst>
                                          <p:attrName>ppt_x</p:attrName>
                                        </p:attrNameLst>
                                      </p:cBhvr>
                                      <p:tavLst>
                                        <p:tav tm="0">
                                          <p:val>
                                            <p:strVal val="#ppt_x-.2"/>
                                          </p:val>
                                        </p:tav>
                                        <p:tav tm="100000">
                                          <p:val>
                                            <p:strVal val="#ppt_x"/>
                                          </p:val>
                                        </p:tav>
                                      </p:tavLst>
                                    </p:anim>
                                    <p:anim calcmode="lin" valueType="num">
                                      <p:cBhvr>
                                        <p:cTn id="10" dur="500" fill="hold"/>
                                        <p:tgtEl>
                                          <p:spTgt spid="10242"/>
                                        </p:tgtEl>
                                        <p:attrNameLst>
                                          <p:attrName>ppt_y</p:attrName>
                                        </p:attrNameLst>
                                      </p:cBhvr>
                                      <p:tavLst>
                                        <p:tav tm="0">
                                          <p:val>
                                            <p:strVal val="#ppt_y"/>
                                          </p:val>
                                        </p:tav>
                                        <p:tav tm="100000">
                                          <p:val>
                                            <p:strVal val="#ppt_y"/>
                                          </p:val>
                                        </p:tav>
                                      </p:tavLst>
                                    </p:anim>
                                    <p:animEffect transition="in" filter="fade">
                                      <p:cBhvr>
                                        <p:cTn id="11"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GOOD SEED GERMINATION REQUIREMENTS</a:t>
            </a:r>
            <a:endParaRPr lang="en-US" dirty="0"/>
          </a:p>
        </p:txBody>
      </p:sp>
      <p:sp>
        <p:nvSpPr>
          <p:cNvPr id="3" name="Content Placeholder 2"/>
          <p:cNvSpPr>
            <a:spLocks noGrp="1"/>
          </p:cNvSpPr>
          <p:nvPr>
            <p:ph idx="1"/>
          </p:nvPr>
        </p:nvSpPr>
        <p:spPr/>
        <p:txBody>
          <a:bodyPr/>
          <a:lstStyle/>
          <a:p>
            <a:r>
              <a:rPr lang="en-US" dirty="0" smtClean="0"/>
              <a:t>Proper temperature</a:t>
            </a:r>
          </a:p>
          <a:p>
            <a:r>
              <a:rPr lang="en-US" dirty="0" smtClean="0"/>
              <a:t>Sufficient moisture</a:t>
            </a:r>
          </a:p>
          <a:p>
            <a:r>
              <a:rPr lang="en-US" dirty="0" smtClean="0"/>
              <a:t>Ample supply of oxygen</a:t>
            </a:r>
            <a:endParaRPr lang="en-US" dirty="0"/>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Horizont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Horizontal)">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069848"/>
          </a:xfrm>
        </p:spPr>
        <p:txBody>
          <a:bodyPr>
            <a:normAutofit fontScale="90000"/>
          </a:bodyPr>
          <a:lstStyle/>
          <a:p>
            <a:r>
              <a:rPr lang="en-US" dirty="0" smtClean="0"/>
              <a:t>Vegetative growth stages of small grains</a:t>
            </a:r>
            <a:endParaRPr lang="en-US" dirty="0"/>
          </a:p>
        </p:txBody>
      </p:sp>
      <p:sp>
        <p:nvSpPr>
          <p:cNvPr id="3" name="Content Placeholder 2"/>
          <p:cNvSpPr>
            <a:spLocks noGrp="1"/>
          </p:cNvSpPr>
          <p:nvPr>
            <p:ph sz="half" idx="1"/>
          </p:nvPr>
        </p:nvSpPr>
        <p:spPr/>
        <p:txBody>
          <a:bodyPr/>
          <a:lstStyle/>
          <a:p>
            <a:r>
              <a:rPr lang="en-US" dirty="0" err="1" smtClean="0"/>
              <a:t>Tillering</a:t>
            </a:r>
            <a:endParaRPr lang="en-US" dirty="0" smtClean="0"/>
          </a:p>
          <a:p>
            <a:r>
              <a:rPr lang="en-US" dirty="0" smtClean="0"/>
              <a:t>Jointing</a:t>
            </a:r>
          </a:p>
          <a:p>
            <a:r>
              <a:rPr lang="en-US" dirty="0" smtClean="0"/>
              <a:t>Boot </a:t>
            </a:r>
            <a:endParaRPr lang="en-US" dirty="0"/>
          </a:p>
        </p:txBody>
      </p:sp>
      <p:pic>
        <p:nvPicPr>
          <p:cNvPr id="11266" name="Picture 2" descr="510F-tm-17"/>
          <p:cNvPicPr>
            <a:picLocks noChangeAspect="1" noChangeArrowheads="1"/>
          </p:cNvPicPr>
          <p:nvPr/>
        </p:nvPicPr>
        <p:blipFill>
          <a:blip r:embed="rId2" cstate="print"/>
          <a:srcRect t="1508"/>
          <a:stretch>
            <a:fillRect/>
          </a:stretch>
        </p:blipFill>
        <p:spPr bwMode="auto">
          <a:xfrm rot="5400000">
            <a:off x="3450467" y="740533"/>
            <a:ext cx="4376666" cy="6248400"/>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nodeType="clickEffect">
                                  <p:stCondLst>
                                    <p:cond delay="0"/>
                                  </p:stCondLst>
                                  <p:childTnLst>
                                    <p:set>
                                      <p:cBhvr>
                                        <p:cTn id="14" dur="1" fill="hold">
                                          <p:stCondLst>
                                            <p:cond delay="0"/>
                                          </p:stCondLst>
                                        </p:cTn>
                                        <p:tgtEl>
                                          <p:spTgt spid="11266"/>
                                        </p:tgtEl>
                                        <p:attrNameLst>
                                          <p:attrName>style.visibility</p:attrName>
                                        </p:attrNameLst>
                                      </p:cBhvr>
                                      <p:to>
                                        <p:strVal val="visible"/>
                                      </p:to>
                                    </p:set>
                                    <p:anim calcmode="lin" valueType="num">
                                      <p:cBhvr>
                                        <p:cTn id="15" dur="500" fill="hold"/>
                                        <p:tgtEl>
                                          <p:spTgt spid="11266"/>
                                        </p:tgtEl>
                                        <p:attrNameLst>
                                          <p:attrName>ppt_w</p:attrName>
                                        </p:attrNameLst>
                                      </p:cBhvr>
                                      <p:tavLst>
                                        <p:tav tm="0">
                                          <p:val>
                                            <p:strVal val="#ppt_w*2.5"/>
                                          </p:val>
                                        </p:tav>
                                        <p:tav tm="100000">
                                          <p:val>
                                            <p:strVal val="#ppt_w"/>
                                          </p:val>
                                        </p:tav>
                                      </p:tavLst>
                                    </p:anim>
                                    <p:anim calcmode="lin" valueType="num">
                                      <p:cBhvr>
                                        <p:cTn id="16" dur="500" fill="hold"/>
                                        <p:tgtEl>
                                          <p:spTgt spid="11266"/>
                                        </p:tgtEl>
                                        <p:attrNameLst>
                                          <p:attrName>ppt_h</p:attrName>
                                        </p:attrNameLst>
                                      </p:cBhvr>
                                      <p:tavLst>
                                        <p:tav tm="0">
                                          <p:val>
                                            <p:strVal val="#ppt_h*0.01"/>
                                          </p:val>
                                        </p:tav>
                                        <p:tav tm="100000">
                                          <p:val>
                                            <p:strVal val="#ppt_h"/>
                                          </p:val>
                                        </p:tav>
                                      </p:tavLst>
                                    </p:anim>
                                    <p:anim calcmode="lin" valueType="num">
                                      <p:cBhvr>
                                        <p:cTn id="17" dur="500" fill="hold"/>
                                        <p:tgtEl>
                                          <p:spTgt spid="11266"/>
                                        </p:tgtEl>
                                        <p:attrNameLst>
                                          <p:attrName>ppt_x</p:attrName>
                                        </p:attrNameLst>
                                      </p:cBhvr>
                                      <p:tavLst>
                                        <p:tav tm="0">
                                          <p:val>
                                            <p:strVal val="#ppt_x"/>
                                          </p:val>
                                        </p:tav>
                                        <p:tav tm="100000">
                                          <p:val>
                                            <p:strVal val="#ppt_x"/>
                                          </p:val>
                                        </p:tav>
                                      </p:tavLst>
                                    </p:anim>
                                    <p:anim calcmode="lin" valueType="num">
                                      <p:cBhvr>
                                        <p:cTn id="18" dur="500" fill="hold"/>
                                        <p:tgtEl>
                                          <p:spTgt spid="11266"/>
                                        </p:tgtEl>
                                        <p:attrNameLst>
                                          <p:attrName>ppt_y</p:attrName>
                                        </p:attrNameLst>
                                      </p:cBhvr>
                                      <p:tavLst>
                                        <p:tav tm="0">
                                          <p:val>
                                            <p:strVal val="#ppt_h+1"/>
                                          </p:val>
                                        </p:tav>
                                        <p:tav tm="100000">
                                          <p:val>
                                            <p:strVal val="#ppt_y"/>
                                          </p:val>
                                        </p:tav>
                                      </p:tavLst>
                                    </p:anim>
                                    <p:animEffect transition="in" filter="fade">
                                      <p:cBhvr>
                                        <p:cTn id="19" dur="500"/>
                                        <p:tgtEl>
                                          <p:spTgt spid="11266"/>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edge">
                                      <p:cBhvr>
                                        <p:cTn id="24" dur="2000"/>
                                        <p:tgtEl>
                                          <p:spTgt spid="3">
                                            <p:txEl>
                                              <p:pRg st="0" end="0"/>
                                            </p:txEl>
                                          </p:spTgt>
                                        </p:tgtEl>
                                      </p:cBhvr>
                                    </p:animEffect>
                                  </p:childTnLst>
                                </p:cTn>
                              </p:par>
                              <p:par>
                                <p:cTn id="25" presetID="20"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edge">
                                      <p:cBhvr>
                                        <p:cTn id="27" dur="2000"/>
                                        <p:tgtEl>
                                          <p:spTgt spid="3">
                                            <p:txEl>
                                              <p:pRg st="1" end="1"/>
                                            </p:txEl>
                                          </p:spTgt>
                                        </p:tgtEl>
                                      </p:cBhvr>
                                    </p:animEffect>
                                  </p:childTnLst>
                                </p:cTn>
                              </p:par>
                              <p:par>
                                <p:cTn id="28" presetID="20"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edge">
                                      <p:cBhvr>
                                        <p:cTn id="3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Vegetative growth stages of corn</a:t>
            </a:r>
            <a:endParaRPr lang="en-US" dirty="0"/>
          </a:p>
        </p:txBody>
      </p:sp>
      <p:sp>
        <p:nvSpPr>
          <p:cNvPr id="17" name="Content Placeholder 16"/>
          <p:cNvSpPr>
            <a:spLocks noGrp="1"/>
          </p:cNvSpPr>
          <p:nvPr>
            <p:ph sz="half" idx="1"/>
          </p:nvPr>
        </p:nvSpPr>
        <p:spPr/>
        <p:txBody>
          <a:bodyPr/>
          <a:lstStyle/>
          <a:p>
            <a:r>
              <a:rPr lang="en-US" dirty="0" smtClean="0"/>
              <a:t>Two-leaf stage</a:t>
            </a:r>
          </a:p>
          <a:p>
            <a:r>
              <a:rPr lang="en-US" dirty="0" smtClean="0"/>
              <a:t>Six-leaf stage</a:t>
            </a:r>
          </a:p>
          <a:p>
            <a:r>
              <a:rPr lang="en-US" dirty="0" smtClean="0"/>
              <a:t>Ten-leaf stage</a:t>
            </a:r>
          </a:p>
          <a:p>
            <a:r>
              <a:rPr lang="en-US" dirty="0" smtClean="0"/>
              <a:t>Fourteen-leaf</a:t>
            </a:r>
          </a:p>
          <a:p>
            <a:pPr>
              <a:buNone/>
            </a:pPr>
            <a:r>
              <a:rPr lang="en-US" dirty="0" smtClean="0"/>
              <a:t>     stage</a:t>
            </a:r>
            <a:endParaRPr lang="en-US" dirty="0"/>
          </a:p>
        </p:txBody>
      </p:sp>
      <p:sp>
        <p:nvSpPr>
          <p:cNvPr id="4" name="Content Placeholder 3"/>
          <p:cNvSpPr>
            <a:spLocks noGrp="1"/>
          </p:cNvSpPr>
          <p:nvPr>
            <p:ph sz="half" idx="2"/>
          </p:nvPr>
        </p:nvSpPr>
        <p:spPr/>
        <p:txBody>
          <a:bodyPr/>
          <a:lstStyle/>
          <a:p>
            <a:r>
              <a:rPr lang="en-US" smtClean="0"/>
              <a:t>Two-leaf stage</a:t>
            </a:r>
          </a:p>
          <a:p>
            <a:r>
              <a:rPr lang="en-US" smtClean="0"/>
              <a:t>Six-leaf stage</a:t>
            </a:r>
          </a:p>
          <a:p>
            <a:r>
              <a:rPr lang="en-US" smtClean="0"/>
              <a:t>Ten-leaf stage</a:t>
            </a:r>
          </a:p>
          <a:p>
            <a:r>
              <a:rPr lang="en-US" smtClean="0"/>
              <a:t>Fourteen-leaf stage</a:t>
            </a:r>
            <a:endParaRPr lang="en-US" dirty="0"/>
          </a:p>
        </p:txBody>
      </p:sp>
      <p:pic>
        <p:nvPicPr>
          <p:cNvPr id="12290" name="Picture 2" descr="510F-tm-18"/>
          <p:cNvPicPr>
            <a:picLocks noChangeAspect="1" noChangeArrowheads="1"/>
          </p:cNvPicPr>
          <p:nvPr/>
        </p:nvPicPr>
        <p:blipFill>
          <a:blip r:embed="rId2" cstate="print"/>
          <a:srcRect/>
          <a:stretch>
            <a:fillRect/>
          </a:stretch>
        </p:blipFill>
        <p:spPr bwMode="auto">
          <a:xfrm rot="5400000">
            <a:off x="3581593" y="895157"/>
            <a:ext cx="4933563" cy="6191250"/>
          </a:xfrm>
          <a:prstGeom prst="rect">
            <a:avLst/>
          </a:prstGeom>
          <a:noFill/>
          <a:ln w="9525">
            <a:noFill/>
            <a:miter lim="800000"/>
            <a:headEnd/>
            <a:tailEnd/>
          </a:ln>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12290"/>
                                        </p:tgtEl>
                                        <p:attrNameLst>
                                          <p:attrName>style.visibility</p:attrName>
                                        </p:attrNameLst>
                                      </p:cBhvr>
                                      <p:to>
                                        <p:strVal val="visible"/>
                                      </p:to>
                                    </p:set>
                                    <p:animEffect transition="in" filter="wipe(down)">
                                      <p:cBhvr>
                                        <p:cTn id="16" dur="580">
                                          <p:stCondLst>
                                            <p:cond delay="0"/>
                                          </p:stCondLst>
                                        </p:cTn>
                                        <p:tgtEl>
                                          <p:spTgt spid="12290"/>
                                        </p:tgtEl>
                                      </p:cBhvr>
                                    </p:animEffect>
                                    <p:anim calcmode="lin" valueType="num">
                                      <p:cBhvr>
                                        <p:cTn id="17"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22" dur="26">
                                          <p:stCondLst>
                                            <p:cond delay="650"/>
                                          </p:stCondLst>
                                        </p:cTn>
                                        <p:tgtEl>
                                          <p:spTgt spid="12290"/>
                                        </p:tgtEl>
                                      </p:cBhvr>
                                      <p:to x="100000" y="60000"/>
                                    </p:animScale>
                                    <p:animScale>
                                      <p:cBhvr>
                                        <p:cTn id="23" dur="166" decel="50000">
                                          <p:stCondLst>
                                            <p:cond delay="676"/>
                                          </p:stCondLst>
                                        </p:cTn>
                                        <p:tgtEl>
                                          <p:spTgt spid="12290"/>
                                        </p:tgtEl>
                                      </p:cBhvr>
                                      <p:to x="100000" y="100000"/>
                                    </p:animScale>
                                    <p:animScale>
                                      <p:cBhvr>
                                        <p:cTn id="24" dur="26">
                                          <p:stCondLst>
                                            <p:cond delay="1312"/>
                                          </p:stCondLst>
                                        </p:cTn>
                                        <p:tgtEl>
                                          <p:spTgt spid="12290"/>
                                        </p:tgtEl>
                                      </p:cBhvr>
                                      <p:to x="100000" y="80000"/>
                                    </p:animScale>
                                    <p:animScale>
                                      <p:cBhvr>
                                        <p:cTn id="25" dur="166" decel="50000">
                                          <p:stCondLst>
                                            <p:cond delay="1338"/>
                                          </p:stCondLst>
                                        </p:cTn>
                                        <p:tgtEl>
                                          <p:spTgt spid="12290"/>
                                        </p:tgtEl>
                                      </p:cBhvr>
                                      <p:to x="100000" y="100000"/>
                                    </p:animScale>
                                    <p:animScale>
                                      <p:cBhvr>
                                        <p:cTn id="26" dur="26">
                                          <p:stCondLst>
                                            <p:cond delay="1642"/>
                                          </p:stCondLst>
                                        </p:cTn>
                                        <p:tgtEl>
                                          <p:spTgt spid="12290"/>
                                        </p:tgtEl>
                                      </p:cBhvr>
                                      <p:to x="100000" y="90000"/>
                                    </p:animScale>
                                    <p:animScale>
                                      <p:cBhvr>
                                        <p:cTn id="27" dur="166" decel="50000">
                                          <p:stCondLst>
                                            <p:cond delay="1668"/>
                                          </p:stCondLst>
                                        </p:cTn>
                                        <p:tgtEl>
                                          <p:spTgt spid="12290"/>
                                        </p:tgtEl>
                                      </p:cBhvr>
                                      <p:to x="100000" y="100000"/>
                                    </p:animScale>
                                    <p:animScale>
                                      <p:cBhvr>
                                        <p:cTn id="28" dur="26">
                                          <p:stCondLst>
                                            <p:cond delay="1808"/>
                                          </p:stCondLst>
                                        </p:cTn>
                                        <p:tgtEl>
                                          <p:spTgt spid="12290"/>
                                        </p:tgtEl>
                                      </p:cBhvr>
                                      <p:to x="100000" y="95000"/>
                                    </p:animScale>
                                    <p:animScale>
                                      <p:cBhvr>
                                        <p:cTn id="29" dur="166" decel="50000">
                                          <p:stCondLst>
                                            <p:cond delay="1834"/>
                                          </p:stCondLst>
                                        </p:cTn>
                                        <p:tgtEl>
                                          <p:spTgt spid="12290"/>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Effect transition="in" filter="fade">
                                      <p:cBhvr>
                                        <p:cTn id="34" dur="1000"/>
                                        <p:tgtEl>
                                          <p:spTgt spid="17">
                                            <p:txEl>
                                              <p:pRg st="0" end="0"/>
                                            </p:txEl>
                                          </p:spTgt>
                                        </p:tgtEl>
                                      </p:cBhvr>
                                    </p:animEffect>
                                    <p:anim calcmode="lin" valueType="num">
                                      <p:cBhvr>
                                        <p:cTn id="35"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7">
                                            <p:txEl>
                                              <p:pRg st="1" end="1"/>
                                            </p:txEl>
                                          </p:spTgt>
                                        </p:tgtEl>
                                        <p:attrNameLst>
                                          <p:attrName>style.visibility</p:attrName>
                                        </p:attrNameLst>
                                      </p:cBhvr>
                                      <p:to>
                                        <p:strVal val="visible"/>
                                      </p:to>
                                    </p:set>
                                    <p:animEffect transition="in" filter="fade">
                                      <p:cBhvr>
                                        <p:cTn id="39" dur="1000"/>
                                        <p:tgtEl>
                                          <p:spTgt spid="17">
                                            <p:txEl>
                                              <p:pRg st="1" end="1"/>
                                            </p:txEl>
                                          </p:spTgt>
                                        </p:tgtEl>
                                      </p:cBhvr>
                                    </p:animEffect>
                                    <p:anim calcmode="lin" valueType="num">
                                      <p:cBhvr>
                                        <p:cTn id="40"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1" end="1"/>
                                            </p:txEl>
                                          </p:spTgt>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17">
                                            <p:txEl>
                                              <p:pRg st="2" end="2"/>
                                            </p:txEl>
                                          </p:spTgt>
                                        </p:tgtEl>
                                        <p:attrNameLst>
                                          <p:attrName>style.visibility</p:attrName>
                                        </p:attrNameLst>
                                      </p:cBhvr>
                                      <p:to>
                                        <p:strVal val="visible"/>
                                      </p:to>
                                    </p:set>
                                    <p:animEffect transition="in" filter="fade">
                                      <p:cBhvr>
                                        <p:cTn id="44" dur="1000"/>
                                        <p:tgtEl>
                                          <p:spTgt spid="17">
                                            <p:txEl>
                                              <p:pRg st="2" end="2"/>
                                            </p:txEl>
                                          </p:spTgt>
                                        </p:tgtEl>
                                      </p:cBhvr>
                                    </p:animEffect>
                                    <p:anim calcmode="lin" valueType="num">
                                      <p:cBhvr>
                                        <p:cTn id="45"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2" end="2"/>
                                            </p:txEl>
                                          </p:spTgt>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17">
                                            <p:txEl>
                                              <p:pRg st="3" end="3"/>
                                            </p:txEl>
                                          </p:spTgt>
                                        </p:tgtEl>
                                        <p:attrNameLst>
                                          <p:attrName>style.visibility</p:attrName>
                                        </p:attrNameLst>
                                      </p:cBhvr>
                                      <p:to>
                                        <p:strVal val="visible"/>
                                      </p:to>
                                    </p:set>
                                    <p:animEffect transition="in" filter="fade">
                                      <p:cBhvr>
                                        <p:cTn id="49" dur="1000"/>
                                        <p:tgtEl>
                                          <p:spTgt spid="17">
                                            <p:txEl>
                                              <p:pRg st="3" end="3"/>
                                            </p:txEl>
                                          </p:spTgt>
                                        </p:tgtEl>
                                      </p:cBhvr>
                                    </p:animEffect>
                                    <p:anim calcmode="lin" valueType="num">
                                      <p:cBhvr>
                                        <p:cTn id="50"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17">
                                            <p:txEl>
                                              <p:pRg st="3" end="3"/>
                                            </p:txEl>
                                          </p:spTgt>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17">
                                            <p:txEl>
                                              <p:pRg st="4" end="4"/>
                                            </p:txEl>
                                          </p:spTgt>
                                        </p:tgtEl>
                                        <p:attrNameLst>
                                          <p:attrName>style.visibility</p:attrName>
                                        </p:attrNameLst>
                                      </p:cBhvr>
                                      <p:to>
                                        <p:strVal val="visible"/>
                                      </p:to>
                                    </p:set>
                                    <p:animEffect transition="in" filter="fade">
                                      <p:cBhvr>
                                        <p:cTn id="54" dur="1000"/>
                                        <p:tgtEl>
                                          <p:spTgt spid="17">
                                            <p:txEl>
                                              <p:pRg st="4" end="4"/>
                                            </p:txEl>
                                          </p:spTgt>
                                        </p:tgtEl>
                                      </p:cBhvr>
                                    </p:animEffect>
                                    <p:anim calcmode="lin" valueType="num">
                                      <p:cBhvr>
                                        <p:cTn id="5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of flowering plant</a:t>
            </a:r>
            <a:endParaRPr lang="en-US" dirty="0"/>
          </a:p>
        </p:txBody>
      </p:sp>
      <p:sp>
        <p:nvSpPr>
          <p:cNvPr id="3" name="Content Placeholder 2"/>
          <p:cNvSpPr>
            <a:spLocks noGrp="1"/>
          </p:cNvSpPr>
          <p:nvPr>
            <p:ph idx="1"/>
          </p:nvPr>
        </p:nvSpPr>
        <p:spPr/>
        <p:txBody>
          <a:bodyPr/>
          <a:lstStyle/>
          <a:p>
            <a:r>
              <a:rPr lang="en-US" dirty="0" smtClean="0"/>
              <a:t>Seed germination and seedling growth</a:t>
            </a:r>
          </a:p>
          <a:p>
            <a:r>
              <a:rPr lang="en-US" dirty="0" smtClean="0"/>
              <a:t>Vegetative growth</a:t>
            </a:r>
          </a:p>
          <a:p>
            <a:r>
              <a:rPr lang="en-US" dirty="0" smtClean="0"/>
              <a:t>Flower formation</a:t>
            </a:r>
          </a:p>
          <a:p>
            <a:r>
              <a:rPr lang="en-US" dirty="0" smtClean="0"/>
              <a:t>Pollination</a:t>
            </a:r>
          </a:p>
          <a:p>
            <a:r>
              <a:rPr lang="en-US" dirty="0" smtClean="0"/>
              <a:t>Fertilization</a:t>
            </a:r>
          </a:p>
          <a:p>
            <a:r>
              <a:rPr lang="en-US" dirty="0" smtClean="0"/>
              <a:t>Seed development</a:t>
            </a:r>
            <a:endParaRPr lang="en-US"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510F-tm-19"/>
          <p:cNvPicPr>
            <a:picLocks noChangeAspect="1" noChangeArrowheads="1"/>
          </p:cNvPicPr>
          <p:nvPr/>
        </p:nvPicPr>
        <p:blipFill>
          <a:blip r:embed="rId2" cstate="print"/>
          <a:srcRect/>
          <a:stretch>
            <a:fillRect/>
          </a:stretch>
        </p:blipFill>
        <p:spPr bwMode="auto">
          <a:xfrm>
            <a:off x="1981200" y="152400"/>
            <a:ext cx="5128186" cy="6545263"/>
          </a:xfrm>
          <a:prstGeom prst="roundRect">
            <a:avLst>
              <a:gd name="adj" fmla="val 4167"/>
            </a:avLst>
          </a:prstGeom>
          <a:solidFill>
            <a:srgbClr val="FFFFFF"/>
          </a:solidFill>
          <a:ln w="76200" cap="sq">
            <a:solidFill>
              <a:schemeClr val="accent2">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strVal val="#ppt_w*0.05"/>
                                          </p:val>
                                        </p:tav>
                                        <p:tav tm="100000">
                                          <p:val>
                                            <p:strVal val="#ppt_w"/>
                                          </p:val>
                                        </p:tav>
                                      </p:tavLst>
                                    </p:anim>
                                    <p:anim calcmode="lin" valueType="num">
                                      <p:cBhvr>
                                        <p:cTn id="8" dur="500" fill="hold"/>
                                        <p:tgtEl>
                                          <p:spTgt spid="13314"/>
                                        </p:tgtEl>
                                        <p:attrNameLst>
                                          <p:attrName>ppt_h</p:attrName>
                                        </p:attrNameLst>
                                      </p:cBhvr>
                                      <p:tavLst>
                                        <p:tav tm="0">
                                          <p:val>
                                            <p:strVal val="#ppt_h"/>
                                          </p:val>
                                        </p:tav>
                                        <p:tav tm="100000">
                                          <p:val>
                                            <p:strVal val="#ppt_h"/>
                                          </p:val>
                                        </p:tav>
                                      </p:tavLst>
                                    </p:anim>
                                    <p:anim calcmode="lin" valueType="num">
                                      <p:cBhvr>
                                        <p:cTn id="9" dur="500" fill="hold"/>
                                        <p:tgtEl>
                                          <p:spTgt spid="13314"/>
                                        </p:tgtEl>
                                        <p:attrNameLst>
                                          <p:attrName>ppt_x</p:attrName>
                                        </p:attrNameLst>
                                      </p:cBhvr>
                                      <p:tavLst>
                                        <p:tav tm="0">
                                          <p:val>
                                            <p:strVal val="#ppt_x-.2"/>
                                          </p:val>
                                        </p:tav>
                                        <p:tav tm="100000">
                                          <p:val>
                                            <p:strVal val="#ppt_x"/>
                                          </p:val>
                                        </p:tav>
                                      </p:tavLst>
                                    </p:anim>
                                    <p:anim calcmode="lin" valueType="num">
                                      <p:cBhvr>
                                        <p:cTn id="10" dur="500" fill="hold"/>
                                        <p:tgtEl>
                                          <p:spTgt spid="13314"/>
                                        </p:tgtEl>
                                        <p:attrNameLst>
                                          <p:attrName>ppt_y</p:attrName>
                                        </p:attrNameLst>
                                      </p:cBhvr>
                                      <p:tavLst>
                                        <p:tav tm="0">
                                          <p:val>
                                            <p:strVal val="#ppt_y"/>
                                          </p:val>
                                        </p:tav>
                                        <p:tav tm="100000">
                                          <p:val>
                                            <p:strVal val="#ppt_y"/>
                                          </p:val>
                                        </p:tav>
                                      </p:tavLst>
                                    </p:anim>
                                    <p:animEffect transition="in" filter="fade">
                                      <p:cBhvr>
                                        <p:cTn id="11"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 complete flower</a:t>
            </a:r>
            <a:endParaRPr lang="en-US" dirty="0"/>
          </a:p>
        </p:txBody>
      </p:sp>
      <p:sp>
        <p:nvSpPr>
          <p:cNvPr id="3" name="Text Placeholder 2"/>
          <p:cNvSpPr>
            <a:spLocks noGrp="1"/>
          </p:cNvSpPr>
          <p:nvPr>
            <p:ph type="body" idx="1"/>
          </p:nvPr>
        </p:nvSpPr>
        <p:spPr/>
        <p:txBody>
          <a:bodyPr>
            <a:normAutofit/>
          </a:bodyPr>
          <a:lstStyle/>
          <a:p>
            <a:r>
              <a:rPr lang="en-US" dirty="0" smtClean="0"/>
              <a:t>Pistil</a:t>
            </a:r>
            <a:endParaRPr lang="en-US" dirty="0"/>
          </a:p>
        </p:txBody>
      </p:sp>
      <p:sp>
        <p:nvSpPr>
          <p:cNvPr id="4" name="Text Placeholder 3"/>
          <p:cNvSpPr>
            <a:spLocks noGrp="1"/>
          </p:cNvSpPr>
          <p:nvPr>
            <p:ph type="body" sz="half" idx="3"/>
          </p:nvPr>
        </p:nvSpPr>
        <p:spPr/>
        <p:txBody>
          <a:bodyPr/>
          <a:lstStyle/>
          <a:p>
            <a:r>
              <a:rPr lang="en-US" dirty="0" smtClean="0"/>
              <a:t>stamen</a:t>
            </a:r>
            <a:endParaRPr lang="en-US" dirty="0"/>
          </a:p>
        </p:txBody>
      </p:sp>
      <p:sp>
        <p:nvSpPr>
          <p:cNvPr id="5" name="Content Placeholder 4"/>
          <p:cNvSpPr>
            <a:spLocks noGrp="1"/>
          </p:cNvSpPr>
          <p:nvPr>
            <p:ph sz="quarter" idx="2"/>
          </p:nvPr>
        </p:nvSpPr>
        <p:spPr/>
        <p:txBody>
          <a:bodyPr/>
          <a:lstStyle/>
          <a:p>
            <a:r>
              <a:rPr lang="en-US" dirty="0" smtClean="0"/>
              <a:t>Female part where egg cell originates</a:t>
            </a:r>
          </a:p>
          <a:p>
            <a:r>
              <a:rPr lang="en-US" dirty="0" smtClean="0"/>
              <a:t>Stigma- upper part of pistil that catches pollen</a:t>
            </a:r>
          </a:p>
          <a:p>
            <a:r>
              <a:rPr lang="en-US" dirty="0" smtClean="0"/>
              <a:t>Style- supports stigma</a:t>
            </a:r>
          </a:p>
          <a:p>
            <a:r>
              <a:rPr lang="en-US" dirty="0" smtClean="0"/>
              <a:t>Ovary- produces ovules which develop into seeds</a:t>
            </a:r>
            <a:endParaRPr lang="en-US" dirty="0"/>
          </a:p>
        </p:txBody>
      </p:sp>
      <p:sp>
        <p:nvSpPr>
          <p:cNvPr id="6" name="Content Placeholder 5"/>
          <p:cNvSpPr>
            <a:spLocks noGrp="1"/>
          </p:cNvSpPr>
          <p:nvPr>
            <p:ph sz="quarter" idx="4"/>
          </p:nvPr>
        </p:nvSpPr>
        <p:spPr/>
        <p:txBody>
          <a:bodyPr/>
          <a:lstStyle/>
          <a:p>
            <a:r>
              <a:rPr lang="en-US" dirty="0" smtClean="0"/>
              <a:t>Male part of the flower</a:t>
            </a:r>
          </a:p>
          <a:p>
            <a:r>
              <a:rPr lang="en-US" dirty="0" smtClean="0"/>
              <a:t>Filament- supports anther</a:t>
            </a:r>
          </a:p>
          <a:p>
            <a:r>
              <a:rPr lang="en-US" dirty="0" smtClean="0"/>
              <a:t>Anther- bears the pollen</a:t>
            </a:r>
            <a:endParaRPr lang="en-US"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5">
                                            <p:txEl>
                                              <p:pRg st="0" end="0"/>
                                            </p:txEl>
                                          </p:spTgt>
                                        </p:tgtEl>
                                        <p:attrNameLst>
                                          <p:attrName>ppt_y</p:attrName>
                                        </p:attrNameLst>
                                      </p:cBhvr>
                                      <p:tavLst>
                                        <p:tav tm="0">
                                          <p:val>
                                            <p:strVal val="#ppt_y"/>
                                          </p:val>
                                        </p:tav>
                                        <p:tav tm="100000">
                                          <p:val>
                                            <p:strVal val="#ppt_y"/>
                                          </p:val>
                                        </p:tav>
                                      </p:tavLst>
                                    </p:anim>
                                  </p:childTnLst>
                                </p:cTn>
                              </p:par>
                              <p:par>
                                <p:cTn id="24" presetID="39" presetClass="entr" presetSubtype="0" accel="100000" fill="hold"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p:cTn id="26" dur="500" fill="hold"/>
                                        <p:tgtEl>
                                          <p:spTgt spid="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5">
                                            <p:txEl>
                                              <p:pRg st="1" end="1"/>
                                            </p:txEl>
                                          </p:spTgt>
                                        </p:tgtEl>
                                        <p:attrNameLst>
                                          <p:attrName>ppt_y</p:attrName>
                                        </p:attrNameLst>
                                      </p:cBhvr>
                                      <p:tavLst>
                                        <p:tav tm="0">
                                          <p:val>
                                            <p:strVal val="#ppt_y"/>
                                          </p:val>
                                        </p:tav>
                                        <p:tav tm="100000">
                                          <p:val>
                                            <p:strVal val="#ppt_y"/>
                                          </p:val>
                                        </p:tav>
                                      </p:tavLst>
                                    </p:anim>
                                  </p:childTnLst>
                                </p:cTn>
                              </p:par>
                              <p:par>
                                <p:cTn id="30" presetID="39" presetClass="entr" presetSubtype="0" accel="100000" fill="hold" nodeType="with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 calcmode="lin" valueType="num">
                                      <p:cBhvr>
                                        <p:cTn id="32" dur="500" fill="hold"/>
                                        <p:tgtEl>
                                          <p:spTgt spid="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5">
                                            <p:txEl>
                                              <p:pRg st="2" end="2"/>
                                            </p:txEl>
                                          </p:spTgt>
                                        </p:tgtEl>
                                        <p:attrNameLst>
                                          <p:attrName>ppt_y</p:attrName>
                                        </p:attrNameLst>
                                      </p:cBhvr>
                                      <p:tavLst>
                                        <p:tav tm="0">
                                          <p:val>
                                            <p:strVal val="#ppt_y"/>
                                          </p:val>
                                        </p:tav>
                                        <p:tav tm="100000">
                                          <p:val>
                                            <p:strVal val="#ppt_y"/>
                                          </p:val>
                                        </p:tav>
                                      </p:tavLst>
                                    </p:anim>
                                  </p:childTnLst>
                                </p:cTn>
                              </p:par>
                              <p:par>
                                <p:cTn id="36" presetID="39" presetClass="entr" presetSubtype="0" accel="100000" fill="hold" nodeType="with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p:cTn id="38" dur="500" fill="hold"/>
                                        <p:tgtEl>
                                          <p:spTgt spid="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9" presetClass="entr" presetSubtype="0" accel="100000" fill="hold"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 calcmode="lin" valueType="num">
                                      <p:cBhvr>
                                        <p:cTn id="46"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9" presetClass="entr" presetSubtype="0" accel="100000" fill="hold" nodeType="clickEffect">
                                  <p:stCondLst>
                                    <p:cond delay="0"/>
                                  </p:stCondLst>
                                  <p:childTnLst>
                                    <p:set>
                                      <p:cBhvr>
                                        <p:cTn id="53" dur="1" fill="hold">
                                          <p:stCondLst>
                                            <p:cond delay="0"/>
                                          </p:stCondLst>
                                        </p:cTn>
                                        <p:tgtEl>
                                          <p:spTgt spid="6">
                                            <p:txEl>
                                              <p:pRg st="0" end="0"/>
                                            </p:txEl>
                                          </p:spTgt>
                                        </p:tgtEl>
                                        <p:attrNameLst>
                                          <p:attrName>style.visibility</p:attrName>
                                        </p:attrNameLst>
                                      </p:cBhvr>
                                      <p:to>
                                        <p:strVal val="visible"/>
                                      </p:to>
                                    </p:set>
                                    <p:anim calcmode="lin" valueType="num">
                                      <p:cBhvr>
                                        <p:cTn id="54" dur="5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6">
                                            <p:txEl>
                                              <p:pRg st="0" end="0"/>
                                            </p:txEl>
                                          </p:spTgt>
                                        </p:tgtEl>
                                        <p:attrNameLst>
                                          <p:attrName>ppt_y</p:attrName>
                                        </p:attrNameLst>
                                      </p:cBhvr>
                                      <p:tavLst>
                                        <p:tav tm="0">
                                          <p:val>
                                            <p:strVal val="#ppt_y"/>
                                          </p:val>
                                        </p:tav>
                                        <p:tav tm="100000">
                                          <p:val>
                                            <p:strVal val="#ppt_y"/>
                                          </p:val>
                                        </p:tav>
                                      </p:tavLst>
                                    </p:anim>
                                  </p:childTnLst>
                                </p:cTn>
                              </p:par>
                              <p:par>
                                <p:cTn id="58" presetID="39" presetClass="entr" presetSubtype="0" accel="100000" fill="hold" nodeType="withEffect">
                                  <p:stCondLst>
                                    <p:cond delay="0"/>
                                  </p:stCondLst>
                                  <p:childTnLst>
                                    <p:set>
                                      <p:cBhvr>
                                        <p:cTn id="59" dur="1" fill="hold">
                                          <p:stCondLst>
                                            <p:cond delay="0"/>
                                          </p:stCondLst>
                                        </p:cTn>
                                        <p:tgtEl>
                                          <p:spTgt spid="6">
                                            <p:txEl>
                                              <p:pRg st="1" end="1"/>
                                            </p:txEl>
                                          </p:spTgt>
                                        </p:tgtEl>
                                        <p:attrNameLst>
                                          <p:attrName>style.visibility</p:attrName>
                                        </p:attrNameLst>
                                      </p:cBhvr>
                                      <p:to>
                                        <p:strVal val="visible"/>
                                      </p:to>
                                    </p:set>
                                    <p:anim calcmode="lin" valueType="num">
                                      <p:cBhvr>
                                        <p:cTn id="60" dur="500" fill="hold"/>
                                        <p:tgtEl>
                                          <p:spTgt spid="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1" dur="500" fill="hold"/>
                                        <p:tgtEl>
                                          <p:spTgt spid="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2" dur="500" fill="hold"/>
                                        <p:tgtEl>
                                          <p:spTgt spid="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63" dur="500" fill="hold"/>
                                        <p:tgtEl>
                                          <p:spTgt spid="6">
                                            <p:txEl>
                                              <p:pRg st="1" end="1"/>
                                            </p:txEl>
                                          </p:spTgt>
                                        </p:tgtEl>
                                        <p:attrNameLst>
                                          <p:attrName>ppt_y</p:attrName>
                                        </p:attrNameLst>
                                      </p:cBhvr>
                                      <p:tavLst>
                                        <p:tav tm="0">
                                          <p:val>
                                            <p:strVal val="#ppt_y"/>
                                          </p:val>
                                        </p:tav>
                                        <p:tav tm="100000">
                                          <p:val>
                                            <p:strVal val="#ppt_y"/>
                                          </p:val>
                                        </p:tav>
                                      </p:tavLst>
                                    </p:anim>
                                  </p:childTnLst>
                                </p:cTn>
                              </p:par>
                              <p:par>
                                <p:cTn id="64" presetID="39" presetClass="entr" presetSubtype="0" accel="100000" fill="hold" nodeType="withEffect">
                                  <p:stCondLst>
                                    <p:cond delay="0"/>
                                  </p:stCondLst>
                                  <p:childTnLst>
                                    <p:set>
                                      <p:cBhvr>
                                        <p:cTn id="65" dur="1" fill="hold">
                                          <p:stCondLst>
                                            <p:cond delay="0"/>
                                          </p:stCondLst>
                                        </p:cTn>
                                        <p:tgtEl>
                                          <p:spTgt spid="6">
                                            <p:txEl>
                                              <p:pRg st="2" end="2"/>
                                            </p:txEl>
                                          </p:spTgt>
                                        </p:tgtEl>
                                        <p:attrNameLst>
                                          <p:attrName>style.visibility</p:attrName>
                                        </p:attrNameLst>
                                      </p:cBhvr>
                                      <p:to>
                                        <p:strVal val="visible"/>
                                      </p:to>
                                    </p:set>
                                    <p:anim calcmode="lin" valueType="num">
                                      <p:cBhvr>
                                        <p:cTn id="66" dur="500" fill="hold"/>
                                        <p:tgtEl>
                                          <p:spTgt spid="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7" dur="500" fill="hold"/>
                                        <p:tgtEl>
                                          <p:spTgt spid="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8" dur="500" fill="hold"/>
                                        <p:tgtEl>
                                          <p:spTgt spid="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69"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Parts of a complete flower</a:t>
            </a:r>
            <a:endParaRPr lang="en-US" dirty="0"/>
          </a:p>
        </p:txBody>
      </p:sp>
      <p:sp>
        <p:nvSpPr>
          <p:cNvPr id="3" name="Text Placeholder 2"/>
          <p:cNvSpPr>
            <a:spLocks noGrp="1"/>
          </p:cNvSpPr>
          <p:nvPr>
            <p:ph type="body" idx="2"/>
          </p:nvPr>
        </p:nvSpPr>
        <p:spPr/>
        <p:txBody>
          <a:bodyPr/>
          <a:lstStyle/>
          <a:p>
            <a:r>
              <a:rPr lang="en-US" sz="2400" b="1" dirty="0" smtClean="0">
                <a:solidFill>
                  <a:schemeClr val="accent1">
                    <a:lumMod val="75000"/>
                  </a:schemeClr>
                </a:solidFill>
              </a:rPr>
              <a:t>Accessory Organs</a:t>
            </a:r>
          </a:p>
          <a:p>
            <a:pPr>
              <a:buFont typeface="Arial" pitchFamily="34" charset="0"/>
              <a:buChar char="•"/>
            </a:pPr>
            <a:r>
              <a:rPr lang="en-US" sz="2000" dirty="0" smtClean="0"/>
              <a:t>Corolla- petals of the flower</a:t>
            </a:r>
          </a:p>
          <a:p>
            <a:pPr>
              <a:buFont typeface="Arial" pitchFamily="34" charset="0"/>
              <a:buChar char="•"/>
            </a:pPr>
            <a:r>
              <a:rPr lang="en-US" sz="2000" dirty="0" smtClean="0"/>
              <a:t>Calyx- sepals of the flower</a:t>
            </a:r>
          </a:p>
          <a:p>
            <a:pPr>
              <a:buFont typeface="Arial" pitchFamily="34" charset="0"/>
              <a:buChar char="•"/>
            </a:pPr>
            <a:r>
              <a:rPr lang="en-US" sz="2000" dirty="0" smtClean="0"/>
              <a:t>Pedicel- stalk of an </a:t>
            </a:r>
          </a:p>
          <a:p>
            <a:r>
              <a:rPr lang="en-US" sz="2000" dirty="0" smtClean="0"/>
              <a:t>    individual flower</a:t>
            </a:r>
            <a:endParaRPr lang="en-US" sz="2000" dirty="0"/>
          </a:p>
        </p:txBody>
      </p:sp>
      <p:sp>
        <p:nvSpPr>
          <p:cNvPr id="5" name="Content Placeholder 4"/>
          <p:cNvSpPr>
            <a:spLocks noGrp="1"/>
          </p:cNvSpPr>
          <p:nvPr>
            <p:ph sz="half" idx="1"/>
          </p:nvPr>
        </p:nvSpPr>
        <p:spPr/>
        <p:txBody>
          <a:bodyPr>
            <a:normAutofit/>
          </a:bodyPr>
          <a:lstStyle/>
          <a:p>
            <a:pPr algn="r"/>
            <a:endParaRPr lang="en-US" sz="2200" dirty="0"/>
          </a:p>
        </p:txBody>
      </p:sp>
      <p:pic>
        <p:nvPicPr>
          <p:cNvPr id="9" name="Picture 2" descr="510F-tm-20"/>
          <p:cNvPicPr>
            <a:picLocks noChangeAspect="1" noChangeArrowheads="1"/>
          </p:cNvPicPr>
          <p:nvPr/>
        </p:nvPicPr>
        <p:blipFill>
          <a:blip r:embed="rId2" cstate="print"/>
          <a:srcRect/>
          <a:stretch>
            <a:fillRect/>
          </a:stretch>
        </p:blipFill>
        <p:spPr bwMode="auto">
          <a:xfrm rot="5400000">
            <a:off x="3769783" y="40217"/>
            <a:ext cx="4419601" cy="601556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dissolve">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dissolve">
                                      <p:cBhvr>
                                        <p:cTn id="35" dur="5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dissolve">
                                      <p:cBhvr>
                                        <p:cTn id="40" dur="5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dissolve">
                                      <p:cBhvr>
                                        <p:cTn id="45" dur="5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dissolve">
                                      <p:cBhvr>
                                        <p:cTn id="5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Types of flowers</a:t>
            </a:r>
            <a:endParaRPr lang="en-US" dirty="0"/>
          </a:p>
        </p:txBody>
      </p:sp>
      <p:sp>
        <p:nvSpPr>
          <p:cNvPr id="4" name="Content Placeholder 3"/>
          <p:cNvSpPr>
            <a:spLocks noGrp="1"/>
          </p:cNvSpPr>
          <p:nvPr>
            <p:ph idx="1"/>
          </p:nvPr>
        </p:nvSpPr>
        <p:spPr>
          <a:xfrm>
            <a:off x="152400" y="1371600"/>
            <a:ext cx="8839200" cy="5334000"/>
          </a:xfrm>
        </p:spPr>
        <p:txBody>
          <a:bodyPr>
            <a:normAutofit fontScale="85000" lnSpcReduction="20000"/>
          </a:bodyPr>
          <a:lstStyle/>
          <a:p>
            <a:r>
              <a:rPr lang="en-US" dirty="0" smtClean="0"/>
              <a:t>Complete- has stamens, pistils, petals, and sepals on same flower common to </a:t>
            </a:r>
            <a:r>
              <a:rPr lang="en-US" dirty="0" err="1" smtClean="0"/>
              <a:t>dicots</a:t>
            </a:r>
            <a:endParaRPr lang="en-US" dirty="0" smtClean="0"/>
          </a:p>
          <a:p>
            <a:r>
              <a:rPr lang="en-US" dirty="0" smtClean="0"/>
              <a:t>Incomplete- has stamens and pistils but no petals or sepals common to monocots</a:t>
            </a:r>
          </a:p>
          <a:p>
            <a:r>
              <a:rPr lang="en-US" dirty="0" smtClean="0"/>
              <a:t>Perfect- both stamens and pistils on the same flower</a:t>
            </a:r>
          </a:p>
          <a:p>
            <a:r>
              <a:rPr lang="en-US" dirty="0" smtClean="0"/>
              <a:t>Imperfect- either stamens or pistils but not both on the same flower</a:t>
            </a:r>
          </a:p>
          <a:p>
            <a:r>
              <a:rPr lang="en-US" dirty="0" smtClean="0"/>
              <a:t>Staminate- only male flower parts</a:t>
            </a:r>
          </a:p>
          <a:p>
            <a:r>
              <a:rPr lang="en-US" dirty="0" err="1" smtClean="0"/>
              <a:t>Pistillate</a:t>
            </a:r>
            <a:r>
              <a:rPr lang="en-US" dirty="0" smtClean="0"/>
              <a:t>- only female flower parts</a:t>
            </a:r>
          </a:p>
          <a:p>
            <a:r>
              <a:rPr lang="en-US" dirty="0" err="1" smtClean="0"/>
              <a:t>Monoecious</a:t>
            </a:r>
            <a:r>
              <a:rPr lang="en-US" dirty="0" smtClean="0"/>
              <a:t>- staminate and </a:t>
            </a:r>
            <a:r>
              <a:rPr lang="en-US" dirty="0" err="1" smtClean="0"/>
              <a:t>pistillate</a:t>
            </a:r>
            <a:r>
              <a:rPr lang="en-US" dirty="0" smtClean="0"/>
              <a:t> flowers found on the same plant (ex. Corn, cucumber, squash)</a:t>
            </a:r>
          </a:p>
          <a:p>
            <a:r>
              <a:rPr lang="en-US" dirty="0" err="1" smtClean="0"/>
              <a:t>Dioecious</a:t>
            </a:r>
            <a:r>
              <a:rPr lang="en-US" dirty="0" smtClean="0"/>
              <a:t>- staminate and </a:t>
            </a:r>
            <a:r>
              <a:rPr lang="en-US" dirty="0" err="1" smtClean="0"/>
              <a:t>pistillate</a:t>
            </a:r>
            <a:r>
              <a:rPr lang="en-US" dirty="0" smtClean="0"/>
              <a:t> flowers found on separate plants (ex. Holly, date, palm, spinach)</a:t>
            </a:r>
          </a:p>
          <a:p>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5" dur="500"/>
                                        <p:tgtEl>
                                          <p:spTgt spid="4">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8" dur="500"/>
                                        <p:tgtEl>
                                          <p:spTgt spid="4">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1" dur="500"/>
                                        <p:tgtEl>
                                          <p:spTgt spid="4">
                                            <p:txEl>
                                              <p:pRg st="3" end="3"/>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4" dur="500"/>
                                        <p:tgtEl>
                                          <p:spTgt spid="4">
                                            <p:txEl>
                                              <p:pRg st="4" end="4"/>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7" dur="500"/>
                                        <p:tgtEl>
                                          <p:spTgt spid="4">
                                            <p:txEl>
                                              <p:pRg st="5" end="5"/>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0" dur="500"/>
                                        <p:tgtEl>
                                          <p:spTgt spid="4">
                                            <p:txEl>
                                              <p:pRg st="6" end="6"/>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randombar(horizontal)">
                                      <p:cBhvr>
                                        <p:cTn id="3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fertilization!</a:t>
            </a:r>
            <a:endParaRPr lang="en-US" dirty="0"/>
          </a:p>
        </p:txBody>
      </p:sp>
      <p:sp>
        <p:nvSpPr>
          <p:cNvPr id="3" name="Content Placeholder 2"/>
          <p:cNvSpPr>
            <a:spLocks noGrp="1"/>
          </p:cNvSpPr>
          <p:nvPr>
            <p:ph idx="1"/>
          </p:nvPr>
        </p:nvSpPr>
        <p:spPr/>
        <p:txBody>
          <a:bodyPr/>
          <a:lstStyle/>
          <a:p>
            <a:pPr>
              <a:buNone/>
            </a:pPr>
            <a:r>
              <a:rPr lang="en-US" dirty="0" smtClean="0"/>
              <a:t>Pollen grain alights on the surface of stigma</a:t>
            </a:r>
            <a:r>
              <a:rPr lang="en-US" dirty="0" smtClean="0">
                <a:sym typeface="Wingdings" pitchFamily="2" charset="2"/>
              </a:rPr>
              <a:t>  forms a pollen tube   pollen tube grows down the style to the ovary  penetrates the ovary and the male cell unite with the ovule</a:t>
            </a:r>
          </a:p>
          <a:p>
            <a:r>
              <a:rPr lang="en-US" dirty="0" smtClean="0">
                <a:sym typeface="Wingdings" pitchFamily="2" charset="2"/>
              </a:rPr>
              <a:t>Fertilization is the union of the male and female cells. The result is called a zygote.  Cell division takes place and the zygote becomes the embryo of the seed.</a:t>
            </a:r>
            <a:endParaRPr lang="en-US" dirty="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types of fertilization</a:t>
            </a:r>
            <a:endParaRPr lang="en-US" dirty="0"/>
          </a:p>
        </p:txBody>
      </p:sp>
      <p:sp>
        <p:nvSpPr>
          <p:cNvPr id="3" name="Text Placeholder 2"/>
          <p:cNvSpPr>
            <a:spLocks noGrp="1"/>
          </p:cNvSpPr>
          <p:nvPr>
            <p:ph type="body" idx="1"/>
          </p:nvPr>
        </p:nvSpPr>
        <p:spPr/>
        <p:txBody>
          <a:bodyPr/>
          <a:lstStyle/>
          <a:p>
            <a:r>
              <a:rPr lang="en-US" dirty="0" err="1" smtClean="0"/>
              <a:t>Meristem</a:t>
            </a:r>
            <a:r>
              <a:rPr lang="en-US" dirty="0" smtClean="0"/>
              <a:t> (</a:t>
            </a:r>
            <a:r>
              <a:rPr lang="en-US" dirty="0" err="1" smtClean="0"/>
              <a:t>meristematic</a:t>
            </a:r>
            <a:r>
              <a:rPr lang="en-US" dirty="0" smtClean="0"/>
              <a:t> tissue)</a:t>
            </a:r>
            <a:endParaRPr lang="en-US" dirty="0"/>
          </a:p>
        </p:txBody>
      </p:sp>
      <p:sp>
        <p:nvSpPr>
          <p:cNvPr id="4" name="Text Placeholder 3"/>
          <p:cNvSpPr>
            <a:spLocks noGrp="1"/>
          </p:cNvSpPr>
          <p:nvPr>
            <p:ph type="body" sz="half" idx="3"/>
          </p:nvPr>
        </p:nvSpPr>
        <p:spPr/>
        <p:txBody>
          <a:bodyPr/>
          <a:lstStyle/>
          <a:p>
            <a:r>
              <a:rPr lang="en-US" dirty="0" smtClean="0"/>
              <a:t>permanent</a:t>
            </a:r>
            <a:endParaRPr lang="en-US" dirty="0"/>
          </a:p>
        </p:txBody>
      </p:sp>
      <p:sp>
        <p:nvSpPr>
          <p:cNvPr id="5" name="Content Placeholder 4"/>
          <p:cNvSpPr>
            <a:spLocks noGrp="1"/>
          </p:cNvSpPr>
          <p:nvPr>
            <p:ph sz="quarter" idx="2"/>
          </p:nvPr>
        </p:nvSpPr>
        <p:spPr/>
        <p:txBody>
          <a:bodyPr/>
          <a:lstStyle/>
          <a:p>
            <a:r>
              <a:rPr lang="en-US" dirty="0" smtClean="0"/>
              <a:t>Comprised of actively dividing cells that develop and differentiate into other tissues and organs</a:t>
            </a:r>
          </a:p>
          <a:p>
            <a:r>
              <a:rPr lang="en-US" dirty="0" smtClean="0"/>
              <a:t>Cells have thin walls and dense protoplast</a:t>
            </a:r>
            <a:endParaRPr lang="en-US" dirty="0"/>
          </a:p>
        </p:txBody>
      </p:sp>
      <p:sp>
        <p:nvSpPr>
          <p:cNvPr id="6" name="Content Placeholder 5"/>
          <p:cNvSpPr>
            <a:spLocks noGrp="1"/>
          </p:cNvSpPr>
          <p:nvPr>
            <p:ph sz="quarter" idx="4"/>
          </p:nvPr>
        </p:nvSpPr>
        <p:spPr/>
        <p:txBody>
          <a:bodyPr/>
          <a:lstStyle/>
          <a:p>
            <a:r>
              <a:rPr lang="en-US" dirty="0" smtClean="0"/>
              <a:t>Develops from </a:t>
            </a:r>
            <a:r>
              <a:rPr lang="en-US" dirty="0" err="1" smtClean="0"/>
              <a:t>meristems</a:t>
            </a:r>
            <a:endParaRPr lang="en-US" dirty="0" smtClean="0"/>
          </a:p>
          <a:p>
            <a:r>
              <a:rPr lang="en-US" dirty="0" smtClean="0"/>
              <a:t>Non-dividing differentiated cells</a:t>
            </a:r>
            <a:endParaRPr lang="en-US" dirty="0"/>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p:cTn id="31" dur="500" fill="hold"/>
                                        <p:tgtEl>
                                          <p:spTgt spid="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p:cTn id="39"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 calcmode="lin" valueType="num">
                                      <p:cBhvr>
                                        <p:cTn id="47" dur="5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 calcmode="lin" valueType="num">
                                      <p:cBhvr>
                                        <p:cTn id="55" dur="500" fill="hold"/>
                                        <p:tgtEl>
                                          <p:spTgt spid="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10F-tm-22"/>
          <p:cNvPicPr>
            <a:picLocks noChangeAspect="1" noChangeArrowheads="1"/>
          </p:cNvPicPr>
          <p:nvPr/>
        </p:nvPicPr>
        <p:blipFill>
          <a:blip r:embed="rId2" cstate="print"/>
          <a:srcRect/>
          <a:stretch>
            <a:fillRect/>
          </a:stretch>
        </p:blipFill>
        <p:spPr bwMode="auto">
          <a:xfrm>
            <a:off x="990600" y="228600"/>
            <a:ext cx="7010400" cy="6466140"/>
          </a:xfrm>
          <a:prstGeom prst="rect">
            <a:avLst/>
          </a:prstGeom>
          <a:noFill/>
          <a:ln w="9525">
            <a:noFill/>
            <a:miter lim="800000"/>
            <a:headEnd/>
            <a:tailEnd/>
          </a:ln>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800" decel="100000"/>
                                        <p:tgtEl>
                                          <p:spTgt spid="1026"/>
                                        </p:tgtEl>
                                      </p:cBhvr>
                                    </p:animEffect>
                                    <p:anim calcmode="lin" valueType="num">
                                      <p:cBhvr>
                                        <p:cTn id="8" dur="800" decel="100000" fill="hold"/>
                                        <p:tgtEl>
                                          <p:spTgt spid="1026"/>
                                        </p:tgtEl>
                                        <p:attrNameLst>
                                          <p:attrName>style.rotation</p:attrName>
                                        </p:attrNameLst>
                                      </p:cBhvr>
                                      <p:tavLst>
                                        <p:tav tm="0">
                                          <p:val>
                                            <p:fltVal val="-90"/>
                                          </p:val>
                                        </p:tav>
                                        <p:tav tm="100000">
                                          <p:val>
                                            <p:fltVal val="0"/>
                                          </p:val>
                                        </p:tav>
                                      </p:tavLst>
                                    </p:anim>
                                    <p:anim calcmode="lin" valueType="num">
                                      <p:cBhvr>
                                        <p:cTn id="9" dur="800" decel="100000" fill="hold"/>
                                        <p:tgtEl>
                                          <p:spTgt spid="1026"/>
                                        </p:tgtEl>
                                        <p:attrNameLst>
                                          <p:attrName>ppt_x</p:attrName>
                                        </p:attrNameLst>
                                      </p:cBhvr>
                                      <p:tavLst>
                                        <p:tav tm="0">
                                          <p:val>
                                            <p:strVal val="#ppt_x+0.4"/>
                                          </p:val>
                                        </p:tav>
                                        <p:tav tm="100000">
                                          <p:val>
                                            <p:strVal val="#ppt_x-0.05"/>
                                          </p:val>
                                        </p:tav>
                                      </p:tavLst>
                                    </p:anim>
                                    <p:anim calcmode="lin" valueType="num">
                                      <p:cBhvr>
                                        <p:cTn id="10" dur="800" decel="100000" fill="hold"/>
                                        <p:tgtEl>
                                          <p:spTgt spid="10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seeds</a:t>
            </a:r>
            <a:endParaRPr lang="en-US" dirty="0"/>
          </a:p>
        </p:txBody>
      </p:sp>
      <p:sp>
        <p:nvSpPr>
          <p:cNvPr id="3" name="Content Placeholder 2"/>
          <p:cNvSpPr>
            <a:spLocks noGrp="1"/>
          </p:cNvSpPr>
          <p:nvPr>
            <p:ph idx="1"/>
          </p:nvPr>
        </p:nvSpPr>
        <p:spPr/>
        <p:txBody>
          <a:bodyPr>
            <a:normAutofit/>
          </a:bodyPr>
          <a:lstStyle/>
          <a:p>
            <a:r>
              <a:rPr lang="en-US" sz="2400" dirty="0" smtClean="0"/>
              <a:t>Vegetable seeds</a:t>
            </a:r>
          </a:p>
          <a:p>
            <a:pPr lvl="1"/>
            <a:r>
              <a:rPr lang="en-US" sz="2000" dirty="0" smtClean="0"/>
              <a:t>Examples: Celery, Cantaloupe, lettuce</a:t>
            </a:r>
          </a:p>
          <a:p>
            <a:pPr lvl="1"/>
            <a:endParaRPr lang="en-US" sz="2000" dirty="0" smtClean="0"/>
          </a:p>
          <a:p>
            <a:pPr lvl="1"/>
            <a:endParaRPr lang="en-US" sz="2400" dirty="0" smtClean="0"/>
          </a:p>
          <a:p>
            <a:r>
              <a:rPr lang="en-US" sz="2400" dirty="0" smtClean="0"/>
              <a:t>Flower seeds</a:t>
            </a:r>
          </a:p>
          <a:p>
            <a:pPr lvl="1"/>
            <a:r>
              <a:rPr lang="en-US" sz="2000" dirty="0" smtClean="0"/>
              <a:t>Examples: Foxglove, Gold Yarrow, Blue Flax</a:t>
            </a:r>
          </a:p>
          <a:p>
            <a:pPr lvl="1"/>
            <a:endParaRPr lang="en-US" sz="2000" dirty="0" smtClean="0"/>
          </a:p>
          <a:p>
            <a:pPr lvl="1"/>
            <a:endParaRPr lang="en-US" sz="2000" dirty="0" smtClean="0"/>
          </a:p>
          <a:p>
            <a:r>
              <a:rPr lang="en-US" sz="2400" dirty="0" smtClean="0"/>
              <a:t>Herbs seeds</a:t>
            </a:r>
          </a:p>
          <a:p>
            <a:pPr lvl="1"/>
            <a:r>
              <a:rPr lang="en-US" sz="2000" dirty="0" smtClean="0"/>
              <a:t>Examples: Peppermint, Cumin, Chives</a:t>
            </a:r>
            <a:endParaRPr lang="en-US" sz="2000" dirty="0"/>
          </a:p>
        </p:txBody>
      </p:sp>
      <p:pic>
        <p:nvPicPr>
          <p:cNvPr id="1026" name="Picture 2" descr="http://www.foodsubs.com/Photos/stalk-celery.jpg"/>
          <p:cNvPicPr>
            <a:picLocks noChangeAspect="1" noChangeArrowheads="1"/>
          </p:cNvPicPr>
          <p:nvPr/>
        </p:nvPicPr>
        <p:blipFill>
          <a:blip r:embed="rId2" cstate="print"/>
          <a:srcRect t="12584" b="11915"/>
          <a:stretch>
            <a:fillRect/>
          </a:stretch>
        </p:blipFill>
        <p:spPr bwMode="auto">
          <a:xfrm>
            <a:off x="1066800" y="2362200"/>
            <a:ext cx="2133600" cy="914400"/>
          </a:xfrm>
          <a:prstGeom prst="rect">
            <a:avLst/>
          </a:prstGeom>
          <a:noFill/>
        </p:spPr>
      </p:pic>
      <p:pic>
        <p:nvPicPr>
          <p:cNvPr id="1028" name="Picture 4" descr="cantaloupe"/>
          <p:cNvPicPr>
            <a:picLocks noChangeAspect="1" noChangeArrowheads="1"/>
          </p:cNvPicPr>
          <p:nvPr/>
        </p:nvPicPr>
        <p:blipFill>
          <a:blip r:embed="rId3" cstate="print"/>
          <a:srcRect r="800" b="1259"/>
          <a:stretch>
            <a:fillRect/>
          </a:stretch>
        </p:blipFill>
        <p:spPr bwMode="auto">
          <a:xfrm>
            <a:off x="3505200" y="2362200"/>
            <a:ext cx="1371600" cy="1084006"/>
          </a:xfrm>
          <a:prstGeom prst="rect">
            <a:avLst/>
          </a:prstGeom>
          <a:noFill/>
        </p:spPr>
      </p:pic>
      <p:pic>
        <p:nvPicPr>
          <p:cNvPr id="1030" name="Picture 6" descr="http://www.foodpoisonjournal.com/uploads/image/iceburg%20lettuce%20salmonella.jpg"/>
          <p:cNvPicPr>
            <a:picLocks noChangeAspect="1" noChangeArrowheads="1"/>
          </p:cNvPicPr>
          <p:nvPr/>
        </p:nvPicPr>
        <p:blipFill>
          <a:blip r:embed="rId4" cstate="print"/>
          <a:srcRect/>
          <a:stretch>
            <a:fillRect/>
          </a:stretch>
        </p:blipFill>
        <p:spPr bwMode="auto">
          <a:xfrm>
            <a:off x="5334000" y="2362200"/>
            <a:ext cx="1524000" cy="1127125"/>
          </a:xfrm>
          <a:prstGeom prst="rect">
            <a:avLst/>
          </a:prstGeom>
          <a:noFill/>
        </p:spPr>
      </p:pic>
      <p:pic>
        <p:nvPicPr>
          <p:cNvPr id="1034" name="Picture 10" descr="http://www.eliteoptin.com/wp-content/uploads/2012/02/foxglove.jpg"/>
          <p:cNvPicPr>
            <a:picLocks noChangeAspect="1" noChangeArrowheads="1"/>
          </p:cNvPicPr>
          <p:nvPr/>
        </p:nvPicPr>
        <p:blipFill>
          <a:blip r:embed="rId5" cstate="print"/>
          <a:srcRect/>
          <a:stretch>
            <a:fillRect/>
          </a:stretch>
        </p:blipFill>
        <p:spPr bwMode="auto">
          <a:xfrm>
            <a:off x="2819400" y="4114800"/>
            <a:ext cx="762000" cy="1016000"/>
          </a:xfrm>
          <a:prstGeom prst="rect">
            <a:avLst/>
          </a:prstGeom>
          <a:noFill/>
        </p:spPr>
      </p:pic>
      <p:pic>
        <p:nvPicPr>
          <p:cNvPr id="1036" name="Picture 12" descr="http://www.earthlygoods.com/large_flower_jpgs/gold-yarrow.jpg"/>
          <p:cNvPicPr>
            <a:picLocks noChangeAspect="1" noChangeArrowheads="1"/>
          </p:cNvPicPr>
          <p:nvPr/>
        </p:nvPicPr>
        <p:blipFill>
          <a:blip r:embed="rId6" cstate="print"/>
          <a:srcRect/>
          <a:stretch>
            <a:fillRect/>
          </a:stretch>
        </p:blipFill>
        <p:spPr bwMode="auto">
          <a:xfrm>
            <a:off x="4114800" y="4038600"/>
            <a:ext cx="1066800" cy="1066800"/>
          </a:xfrm>
          <a:prstGeom prst="rect">
            <a:avLst/>
          </a:prstGeom>
          <a:noFill/>
        </p:spPr>
      </p:pic>
      <p:pic>
        <p:nvPicPr>
          <p:cNvPr id="1038" name="Picture 14" descr="http://www.nps.gov/cebr/images/Blue-Flax.jpg"/>
          <p:cNvPicPr>
            <a:picLocks noChangeAspect="1" noChangeArrowheads="1"/>
          </p:cNvPicPr>
          <p:nvPr/>
        </p:nvPicPr>
        <p:blipFill>
          <a:blip r:embed="rId7" cstate="print"/>
          <a:srcRect/>
          <a:stretch>
            <a:fillRect/>
          </a:stretch>
        </p:blipFill>
        <p:spPr bwMode="auto">
          <a:xfrm>
            <a:off x="5638800" y="3962400"/>
            <a:ext cx="1295400" cy="1295400"/>
          </a:xfrm>
          <a:prstGeom prst="rect">
            <a:avLst/>
          </a:prstGeom>
          <a:noFill/>
        </p:spPr>
      </p:pic>
      <p:pic>
        <p:nvPicPr>
          <p:cNvPr id="1040" name="Picture 16" descr="http://www.3morganic.com/Uploadedimage/originalImg/05_05_10_01_53_peppermint.jpg"/>
          <p:cNvPicPr>
            <a:picLocks noChangeAspect="1" noChangeArrowheads="1"/>
          </p:cNvPicPr>
          <p:nvPr/>
        </p:nvPicPr>
        <p:blipFill>
          <a:blip r:embed="rId8" cstate="print"/>
          <a:srcRect/>
          <a:stretch>
            <a:fillRect/>
          </a:stretch>
        </p:blipFill>
        <p:spPr bwMode="auto">
          <a:xfrm>
            <a:off x="2438400" y="5486400"/>
            <a:ext cx="1295400" cy="1295400"/>
          </a:xfrm>
          <a:prstGeom prst="rect">
            <a:avLst/>
          </a:prstGeom>
          <a:noFill/>
        </p:spPr>
      </p:pic>
      <p:pic>
        <p:nvPicPr>
          <p:cNvPr id="1042" name="Picture 18" descr="http://www.vegetarian-nutrition.info/images/cumin.jpg"/>
          <p:cNvPicPr>
            <a:picLocks noChangeAspect="1" noChangeArrowheads="1"/>
          </p:cNvPicPr>
          <p:nvPr/>
        </p:nvPicPr>
        <p:blipFill>
          <a:blip r:embed="rId9" cstate="print"/>
          <a:srcRect/>
          <a:stretch>
            <a:fillRect/>
          </a:stretch>
        </p:blipFill>
        <p:spPr bwMode="auto">
          <a:xfrm>
            <a:off x="4038600" y="5562600"/>
            <a:ext cx="1333499" cy="1066800"/>
          </a:xfrm>
          <a:prstGeom prst="rect">
            <a:avLst/>
          </a:prstGeom>
          <a:noFill/>
        </p:spPr>
      </p:pic>
      <p:pic>
        <p:nvPicPr>
          <p:cNvPr id="1044" name="Picture 20" descr="http://t0.gstatic.com/images?q=tbn:ANd9GcTulinU5UoZDzc1ER-mugPkmvE7C1d0hxTXls2L6yIKvUINTkaQlZN5JGhu"/>
          <p:cNvPicPr>
            <a:picLocks noChangeAspect="1" noChangeArrowheads="1"/>
          </p:cNvPicPr>
          <p:nvPr/>
        </p:nvPicPr>
        <p:blipFill>
          <a:blip r:embed="rId10" cstate="print"/>
          <a:srcRect/>
          <a:stretch>
            <a:fillRect/>
          </a:stretch>
        </p:blipFill>
        <p:spPr bwMode="auto">
          <a:xfrm>
            <a:off x="5867400" y="5410200"/>
            <a:ext cx="1676400" cy="1257300"/>
          </a:xfrm>
          <a:prstGeom prst="rect">
            <a:avLst/>
          </a:prstGeom>
          <a:noFill/>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ox(in)">
                                      <p:cBhvr>
                                        <p:cTn id="24" dur="500"/>
                                        <p:tgtEl>
                                          <p:spTgt spid="3">
                                            <p:txEl>
                                              <p:pRg st="4" end="4"/>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0" presetClass="entr" presetSubtype="0" fill="hold" nodeType="clickEffect">
                                  <p:stCondLst>
                                    <p:cond delay="0"/>
                                  </p:stCondLst>
                                  <p:iterate type="lt">
                                    <p:tmPct val="10000"/>
                                  </p:iterate>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000"/>
                                        <p:tgtEl>
                                          <p:spTgt spid="3">
                                            <p:txEl>
                                              <p:pRg st="8" end="8"/>
                                            </p:txEl>
                                          </p:spTgt>
                                        </p:tgtEl>
                                      </p:cBhvr>
                                    </p:animEffect>
                                    <p:anim calcmode="lin" valueType="num">
                                      <p:cBhvr>
                                        <p:cTn id="33" dur="1000" fill="hold"/>
                                        <p:tgtEl>
                                          <p:spTgt spid="3">
                                            <p:txEl>
                                              <p:pRg st="8" end="8"/>
                                            </p:txEl>
                                          </p:spTgt>
                                        </p:tgtEl>
                                        <p:attrNameLst>
                                          <p:attrName>ppt_x</p:attrName>
                                        </p:attrNameLst>
                                      </p:cBhvr>
                                      <p:tavLst>
                                        <p:tav tm="0">
                                          <p:val>
                                            <p:strVal val="#ppt_x-.1"/>
                                          </p:val>
                                        </p:tav>
                                        <p:tav tm="100000">
                                          <p:val>
                                            <p:strVal val="#ppt_x"/>
                                          </p:val>
                                        </p:tav>
                                      </p:tavLst>
                                    </p:anim>
                                    <p:anim calcmode="lin" valueType="num">
                                      <p:cBhvr>
                                        <p:cTn id="34" dur="1000" fill="hold"/>
                                        <p:tgtEl>
                                          <p:spTgt spid="3">
                                            <p:txEl>
                                              <p:pRg st="8" end="8"/>
                                            </p:txEl>
                                          </p:spTgt>
                                        </p:tgtEl>
                                        <p:attrNameLst>
                                          <p:attrName>ppt_y</p:attrName>
                                        </p:attrNameLst>
                                      </p:cBhvr>
                                      <p:tavLst>
                                        <p:tav tm="0">
                                          <p:val>
                                            <p:strVal val="#ppt_y"/>
                                          </p:val>
                                        </p:tav>
                                        <p:tav tm="100000">
                                          <p:val>
                                            <p:strVal val="#ppt_y"/>
                                          </p:val>
                                        </p:tav>
                                      </p:tavLst>
                                    </p:anim>
                                  </p:childTnLst>
                                </p:cTn>
                              </p:par>
                              <p:par>
                                <p:cTn id="35" presetID="40" presetClass="entr" presetSubtype="0" fill="hold" nodeType="withEffect">
                                  <p:stCondLst>
                                    <p:cond delay="0"/>
                                  </p:stCondLst>
                                  <p:iterate type="lt">
                                    <p:tmPct val="10000"/>
                                  </p:iterate>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1000"/>
                                        <p:tgtEl>
                                          <p:spTgt spid="3">
                                            <p:txEl>
                                              <p:pRg st="9" end="9"/>
                                            </p:txEl>
                                          </p:spTgt>
                                        </p:tgtEl>
                                      </p:cBhvr>
                                    </p:animEffect>
                                    <p:anim calcmode="lin" valueType="num">
                                      <p:cBhvr>
                                        <p:cTn id="38" dur="1000" fill="hold"/>
                                        <p:tgtEl>
                                          <p:spTgt spid="3">
                                            <p:txEl>
                                              <p:pRg st="9" end="9"/>
                                            </p:txEl>
                                          </p:spTgt>
                                        </p:tgtEl>
                                        <p:attrNameLst>
                                          <p:attrName>ppt_x</p:attrName>
                                        </p:attrNameLst>
                                      </p:cBhvr>
                                      <p:tavLst>
                                        <p:tav tm="0">
                                          <p:val>
                                            <p:strVal val="#ppt_x-.1"/>
                                          </p:val>
                                        </p:tav>
                                        <p:tav tm="100000">
                                          <p:val>
                                            <p:strVal val="#ppt_x"/>
                                          </p:val>
                                        </p:tav>
                                      </p:tavLst>
                                    </p:anim>
                                    <p:anim calcmode="lin" valueType="num">
                                      <p:cBhvr>
                                        <p:cTn id="39" dur="1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Apical </a:t>
            </a:r>
            <a:r>
              <a:rPr lang="en-US" dirty="0" err="1" smtClean="0"/>
              <a:t>meristems</a:t>
            </a:r>
            <a:endParaRPr lang="en-US" dirty="0"/>
          </a:p>
        </p:txBody>
      </p:sp>
      <p:sp>
        <p:nvSpPr>
          <p:cNvPr id="3" name="Text Placeholder 2"/>
          <p:cNvSpPr>
            <a:spLocks noGrp="1"/>
          </p:cNvSpPr>
          <p:nvPr>
            <p:ph type="body" idx="1"/>
          </p:nvPr>
        </p:nvSpPr>
        <p:spPr/>
        <p:txBody>
          <a:bodyPr/>
          <a:lstStyle/>
          <a:p>
            <a:r>
              <a:rPr lang="en-US" dirty="0" smtClean="0"/>
              <a:t>Shoot </a:t>
            </a:r>
            <a:r>
              <a:rPr lang="en-US" dirty="0" err="1" smtClean="0"/>
              <a:t>meristems</a:t>
            </a:r>
            <a:endParaRPr lang="en-US" dirty="0"/>
          </a:p>
        </p:txBody>
      </p:sp>
      <p:sp>
        <p:nvSpPr>
          <p:cNvPr id="4" name="Text Placeholder 3"/>
          <p:cNvSpPr>
            <a:spLocks noGrp="1"/>
          </p:cNvSpPr>
          <p:nvPr>
            <p:ph type="body" sz="half" idx="3"/>
          </p:nvPr>
        </p:nvSpPr>
        <p:spPr/>
        <p:txBody>
          <a:bodyPr/>
          <a:lstStyle/>
          <a:p>
            <a:r>
              <a:rPr lang="en-US" dirty="0" smtClean="0"/>
              <a:t>Root </a:t>
            </a:r>
            <a:r>
              <a:rPr lang="en-US" dirty="0" err="1" smtClean="0"/>
              <a:t>meristems</a:t>
            </a:r>
            <a:endParaRPr lang="en-US" dirty="0"/>
          </a:p>
        </p:txBody>
      </p:sp>
      <p:sp>
        <p:nvSpPr>
          <p:cNvPr id="5" name="Content Placeholder 4"/>
          <p:cNvSpPr>
            <a:spLocks noGrp="1"/>
          </p:cNvSpPr>
          <p:nvPr>
            <p:ph sz="quarter" idx="2"/>
          </p:nvPr>
        </p:nvSpPr>
        <p:spPr/>
        <p:txBody>
          <a:bodyPr/>
          <a:lstStyle/>
          <a:p>
            <a:r>
              <a:rPr lang="en-US" dirty="0" smtClean="0"/>
              <a:t>Found in tops of the shoots</a:t>
            </a:r>
          </a:p>
          <a:p>
            <a:r>
              <a:rPr lang="en-US" dirty="0" smtClean="0"/>
              <a:t>Responsible for producing new buds and leaves in a uniform pattern at the end of stem and laterally along stem</a:t>
            </a:r>
            <a:endParaRPr lang="en-US" dirty="0"/>
          </a:p>
        </p:txBody>
      </p:sp>
      <p:sp>
        <p:nvSpPr>
          <p:cNvPr id="6" name="Content Placeholder 5"/>
          <p:cNvSpPr>
            <a:spLocks noGrp="1"/>
          </p:cNvSpPr>
          <p:nvPr>
            <p:ph sz="quarter" idx="4"/>
          </p:nvPr>
        </p:nvSpPr>
        <p:spPr/>
        <p:txBody>
          <a:bodyPr/>
          <a:lstStyle/>
          <a:p>
            <a:r>
              <a:rPr lang="en-US" dirty="0" smtClean="0"/>
              <a:t>Growing points for root system</a:t>
            </a:r>
          </a:p>
          <a:p>
            <a:r>
              <a:rPr lang="en-US" dirty="0" smtClean="0"/>
              <a:t>Found at various ends of the roots</a:t>
            </a:r>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Scale>
                                      <p:cBhvr>
                                        <p:cTn id="21"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txEl>
                                              <p:pRg st="0" end="0"/>
                                            </p:txEl>
                                          </p:spTgt>
                                        </p:tgtEl>
                                        <p:attrNameLst>
                                          <p:attrName>ppt_x</p:attrName>
                                          <p:attrName>ppt_y</p:attrName>
                                        </p:attrNameLst>
                                      </p:cBhvr>
                                    </p:animMotion>
                                    <p:animEffect transition="in" filter="fade">
                                      <p:cBhvr>
                                        <p:cTn id="23" dur="10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Scale>
                                      <p:cBhvr>
                                        <p:cTn id="28" dur="1000" decel="50000" fill="hold">
                                          <p:stCondLst>
                                            <p:cond delay="0"/>
                                          </p:stCondLst>
                                        </p:cTn>
                                        <p:tgtEl>
                                          <p:spTgt spid="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5">
                                            <p:txEl>
                                              <p:pRg st="1" end="1"/>
                                            </p:txEl>
                                          </p:spTgt>
                                        </p:tgtEl>
                                        <p:attrNameLst>
                                          <p:attrName>ppt_x</p:attrName>
                                          <p:attrName>ppt_y</p:attrName>
                                        </p:attrNameLst>
                                      </p:cBhvr>
                                    </p:animMotion>
                                    <p:animEffect transition="in" filter="fade">
                                      <p:cBhvr>
                                        <p:cTn id="30" dur="10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Scale>
                                      <p:cBhvr>
                                        <p:cTn id="35"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4">
                                            <p:txEl>
                                              <p:pRg st="0" end="0"/>
                                            </p:txEl>
                                          </p:spTgt>
                                        </p:tgtEl>
                                        <p:attrNameLst>
                                          <p:attrName>ppt_x</p:attrName>
                                          <p:attrName>ppt_y</p:attrName>
                                        </p:attrNameLst>
                                      </p:cBhvr>
                                    </p:animMotion>
                                    <p:animEffect transition="in" filter="fade">
                                      <p:cBhvr>
                                        <p:cTn id="37" dur="10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Scale>
                                      <p:cBhvr>
                                        <p:cTn id="42"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6">
                                            <p:txEl>
                                              <p:pRg st="0" end="0"/>
                                            </p:txEl>
                                          </p:spTgt>
                                        </p:tgtEl>
                                        <p:attrNameLst>
                                          <p:attrName>ppt_x</p:attrName>
                                          <p:attrName>ppt_y</p:attrName>
                                        </p:attrNameLst>
                                      </p:cBhvr>
                                    </p:animMotion>
                                    <p:animEffect transition="in" filter="fade">
                                      <p:cBhvr>
                                        <p:cTn id="44" dur="1000"/>
                                        <p:tgtEl>
                                          <p:spTgt spid="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Scale>
                                      <p:cBhvr>
                                        <p:cTn id="49"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6">
                                            <p:txEl>
                                              <p:pRg st="1" end="1"/>
                                            </p:txEl>
                                          </p:spTgt>
                                        </p:tgtEl>
                                        <p:attrNameLst>
                                          <p:attrName>ppt_x</p:attrName>
                                          <p:attrName>ppt_y</p:attrName>
                                        </p:attrNameLst>
                                      </p:cBhvr>
                                    </p:animMotion>
                                    <p:animEffect transition="in" filter="fade">
                                      <p:cBhvr>
                                        <p:cTn id="51"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Meristems</a:t>
            </a:r>
            <a:r>
              <a:rPr lang="en-US" dirty="0" smtClean="0"/>
              <a:t> tissue</a:t>
            </a:r>
            <a:endParaRPr lang="en-US" dirty="0"/>
          </a:p>
        </p:txBody>
      </p:sp>
      <p:sp>
        <p:nvSpPr>
          <p:cNvPr id="3" name="Text Placeholder 2"/>
          <p:cNvSpPr>
            <a:spLocks noGrp="1"/>
          </p:cNvSpPr>
          <p:nvPr>
            <p:ph type="body" idx="1"/>
          </p:nvPr>
        </p:nvSpPr>
        <p:spPr/>
        <p:txBody>
          <a:bodyPr/>
          <a:lstStyle/>
          <a:p>
            <a:r>
              <a:rPr lang="en-US" dirty="0" smtClean="0"/>
              <a:t>Lateral </a:t>
            </a:r>
            <a:r>
              <a:rPr lang="en-US" dirty="0" err="1" smtClean="0"/>
              <a:t>meristems</a:t>
            </a:r>
            <a:endParaRPr lang="en-US" dirty="0"/>
          </a:p>
        </p:txBody>
      </p:sp>
      <p:sp>
        <p:nvSpPr>
          <p:cNvPr id="4" name="Text Placeholder 3"/>
          <p:cNvSpPr>
            <a:spLocks noGrp="1"/>
          </p:cNvSpPr>
          <p:nvPr>
            <p:ph type="body" sz="half" idx="3"/>
          </p:nvPr>
        </p:nvSpPr>
        <p:spPr/>
        <p:txBody>
          <a:bodyPr/>
          <a:lstStyle/>
          <a:p>
            <a:r>
              <a:rPr lang="en-US" dirty="0" smtClean="0"/>
              <a:t>Intercalary </a:t>
            </a:r>
            <a:r>
              <a:rPr lang="en-US" dirty="0" err="1" smtClean="0"/>
              <a:t>meristems</a:t>
            </a:r>
            <a:endParaRPr lang="en-US" dirty="0"/>
          </a:p>
        </p:txBody>
      </p:sp>
      <p:sp>
        <p:nvSpPr>
          <p:cNvPr id="5" name="Content Placeholder 4"/>
          <p:cNvSpPr>
            <a:spLocks noGrp="1"/>
          </p:cNvSpPr>
          <p:nvPr>
            <p:ph sz="quarter" idx="2"/>
          </p:nvPr>
        </p:nvSpPr>
        <p:spPr/>
        <p:txBody>
          <a:bodyPr>
            <a:normAutofit fontScale="92500" lnSpcReduction="20000"/>
          </a:bodyPr>
          <a:lstStyle/>
          <a:p>
            <a:r>
              <a:rPr lang="en-US" dirty="0" smtClean="0"/>
              <a:t>Account for girth and growth of woody stems</a:t>
            </a:r>
          </a:p>
          <a:p>
            <a:r>
              <a:rPr lang="en-US" dirty="0" smtClean="0"/>
              <a:t>Composed of cellulose and pectin</a:t>
            </a:r>
          </a:p>
          <a:p>
            <a:r>
              <a:rPr lang="en-US" dirty="0" smtClean="0"/>
              <a:t>Provide mechanical support for plant</a:t>
            </a:r>
          </a:p>
          <a:p>
            <a:r>
              <a:rPr lang="en-US" dirty="0" smtClean="0"/>
              <a:t>Vascular cambium- produces new xylem and phloem</a:t>
            </a:r>
          </a:p>
          <a:p>
            <a:r>
              <a:rPr lang="en-US" dirty="0" smtClean="0"/>
              <a:t>Cork cambium- produces bark (the protective covering of old stems and roots)</a:t>
            </a:r>
          </a:p>
          <a:p>
            <a:r>
              <a:rPr lang="en-US" dirty="0" smtClean="0"/>
              <a:t>Number of growth rings indicates tree’s age</a:t>
            </a:r>
            <a:endParaRPr lang="en-US" dirty="0"/>
          </a:p>
        </p:txBody>
      </p:sp>
      <p:sp>
        <p:nvSpPr>
          <p:cNvPr id="6" name="Content Placeholder 5"/>
          <p:cNvSpPr>
            <a:spLocks noGrp="1"/>
          </p:cNvSpPr>
          <p:nvPr>
            <p:ph sz="quarter" idx="4"/>
          </p:nvPr>
        </p:nvSpPr>
        <p:spPr/>
        <p:txBody>
          <a:bodyPr/>
          <a:lstStyle/>
          <a:p>
            <a:r>
              <a:rPr lang="en-US" dirty="0" smtClean="0"/>
              <a:t>Active tissues that have been separated from the shoot terminal </a:t>
            </a:r>
            <a:r>
              <a:rPr lang="en-US" dirty="0" err="1" smtClean="0"/>
              <a:t>meristem</a:t>
            </a:r>
            <a:r>
              <a:rPr lang="en-US" dirty="0" smtClean="0"/>
              <a:t> by regions of more mature or developed tissue</a:t>
            </a:r>
          </a:p>
          <a:p>
            <a:r>
              <a:rPr lang="en-US" dirty="0" smtClean="0"/>
              <a:t>Found near the nodes of grasses</a:t>
            </a:r>
          </a:p>
          <a:p>
            <a:r>
              <a:rPr lang="en-US" dirty="0" smtClean="0"/>
              <a:t>Reason for continuous growth after mowing grasses</a:t>
            </a:r>
            <a:endParaRPr lang="en-US"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grpId="0"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p:cTn id="30"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grpId="0"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 calcmode="lin" valueType="num">
                                      <p:cBhvr>
                                        <p:cTn id="38" dur="500" fill="hold"/>
                                        <p:tgtEl>
                                          <p:spTgt spid="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9" presetClass="entr" presetSubtype="0" accel="100000" fill="hold" grpId="0" nodeType="click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 calcmode="lin" valueType="num">
                                      <p:cBhvr>
                                        <p:cTn id="46" dur="500" fill="hold"/>
                                        <p:tgtEl>
                                          <p:spTgt spid="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9" presetClass="entr" presetSubtype="0" accel="100000" fill="hold" grpId="0" nodeType="clickEffect">
                                  <p:stCondLst>
                                    <p:cond delay="0"/>
                                  </p:stCondLst>
                                  <p:childTnLst>
                                    <p:set>
                                      <p:cBhvr>
                                        <p:cTn id="53" dur="1" fill="hold">
                                          <p:stCondLst>
                                            <p:cond delay="0"/>
                                          </p:stCondLst>
                                        </p:cTn>
                                        <p:tgtEl>
                                          <p:spTgt spid="5">
                                            <p:txEl>
                                              <p:pRg st="3" end="3"/>
                                            </p:txEl>
                                          </p:spTgt>
                                        </p:tgtEl>
                                        <p:attrNameLst>
                                          <p:attrName>style.visibility</p:attrName>
                                        </p:attrNameLst>
                                      </p:cBhvr>
                                      <p:to>
                                        <p:strVal val="visible"/>
                                      </p:to>
                                    </p:set>
                                    <p:anim calcmode="lin" valueType="num">
                                      <p:cBhvr>
                                        <p:cTn id="54" dur="500" fill="hold"/>
                                        <p:tgtEl>
                                          <p:spTgt spid="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9" presetClass="entr" presetSubtype="0" accel="100000" fill="hold" grpId="0" nodeType="clickEffect">
                                  <p:stCondLst>
                                    <p:cond delay="0"/>
                                  </p:stCondLst>
                                  <p:childTnLst>
                                    <p:set>
                                      <p:cBhvr>
                                        <p:cTn id="61" dur="1" fill="hold">
                                          <p:stCondLst>
                                            <p:cond delay="0"/>
                                          </p:stCondLst>
                                        </p:cTn>
                                        <p:tgtEl>
                                          <p:spTgt spid="5">
                                            <p:txEl>
                                              <p:pRg st="4" end="4"/>
                                            </p:txEl>
                                          </p:spTgt>
                                        </p:tgtEl>
                                        <p:attrNameLst>
                                          <p:attrName>style.visibility</p:attrName>
                                        </p:attrNameLst>
                                      </p:cBhvr>
                                      <p:to>
                                        <p:strVal val="visible"/>
                                      </p:to>
                                    </p:set>
                                    <p:anim calcmode="lin" valueType="num">
                                      <p:cBhvr>
                                        <p:cTn id="62" dur="500" fill="hold"/>
                                        <p:tgtEl>
                                          <p:spTgt spid="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3" dur="500" fill="hold"/>
                                        <p:tgtEl>
                                          <p:spTgt spid="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4" dur="500" fill="hold"/>
                                        <p:tgtEl>
                                          <p:spTgt spid="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65"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9" presetClass="entr" presetSubtype="0" accel="100000" fill="hold" grpId="0" nodeType="clickEffect">
                                  <p:stCondLst>
                                    <p:cond delay="0"/>
                                  </p:stCondLst>
                                  <p:childTnLst>
                                    <p:set>
                                      <p:cBhvr>
                                        <p:cTn id="69" dur="1" fill="hold">
                                          <p:stCondLst>
                                            <p:cond delay="0"/>
                                          </p:stCondLst>
                                        </p:cTn>
                                        <p:tgtEl>
                                          <p:spTgt spid="5">
                                            <p:txEl>
                                              <p:pRg st="5" end="5"/>
                                            </p:txEl>
                                          </p:spTgt>
                                        </p:tgtEl>
                                        <p:attrNameLst>
                                          <p:attrName>style.visibility</p:attrName>
                                        </p:attrNameLst>
                                      </p:cBhvr>
                                      <p:to>
                                        <p:strVal val="visible"/>
                                      </p:to>
                                    </p:set>
                                    <p:anim calcmode="lin" valueType="num">
                                      <p:cBhvr>
                                        <p:cTn id="70" dur="500" fill="hold"/>
                                        <p:tgtEl>
                                          <p:spTgt spid="5">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1" dur="500" fill="hold"/>
                                        <p:tgtEl>
                                          <p:spTgt spid="5">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2" dur="500" fill="hold"/>
                                        <p:tgtEl>
                                          <p:spTgt spid="5">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73"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2" presetClass="entr" presetSubtype="0" fill="hold" grpId="0" nodeType="clickEffect">
                                  <p:stCondLst>
                                    <p:cond delay="0"/>
                                  </p:stCondLst>
                                  <p:childTnLst>
                                    <p:set>
                                      <p:cBhvr>
                                        <p:cTn id="77" dur="1" fill="hold">
                                          <p:stCondLst>
                                            <p:cond delay="0"/>
                                          </p:stCondLst>
                                        </p:cTn>
                                        <p:tgtEl>
                                          <p:spTgt spid="4">
                                            <p:txEl>
                                              <p:pRg st="0" end="0"/>
                                            </p:txEl>
                                          </p:spTgt>
                                        </p:tgtEl>
                                        <p:attrNameLst>
                                          <p:attrName>style.visibility</p:attrName>
                                        </p:attrNameLst>
                                      </p:cBhvr>
                                      <p:to>
                                        <p:strVal val="visible"/>
                                      </p:to>
                                    </p:set>
                                    <p:animScale>
                                      <p:cBhvr>
                                        <p:cTn id="78"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4">
                                            <p:txEl>
                                              <p:pRg st="0" end="0"/>
                                            </p:txEl>
                                          </p:spTgt>
                                        </p:tgtEl>
                                        <p:attrNameLst>
                                          <p:attrName>ppt_x</p:attrName>
                                          <p:attrName>ppt_y</p:attrName>
                                        </p:attrNameLst>
                                      </p:cBhvr>
                                    </p:animMotion>
                                    <p:animEffect transition="in" filter="fade">
                                      <p:cBhvr>
                                        <p:cTn id="80" dur="1000"/>
                                        <p:tgtEl>
                                          <p:spTgt spid="4">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9" presetClass="entr" presetSubtype="0" accel="100000" fill="hold" grpId="0" nodeType="clickEffect">
                                  <p:stCondLst>
                                    <p:cond delay="0"/>
                                  </p:stCondLst>
                                  <p:childTnLst>
                                    <p:set>
                                      <p:cBhvr>
                                        <p:cTn id="84" dur="1" fill="hold">
                                          <p:stCondLst>
                                            <p:cond delay="0"/>
                                          </p:stCondLst>
                                        </p:cTn>
                                        <p:tgtEl>
                                          <p:spTgt spid="6">
                                            <p:txEl>
                                              <p:pRg st="0" end="0"/>
                                            </p:txEl>
                                          </p:spTgt>
                                        </p:tgtEl>
                                        <p:attrNameLst>
                                          <p:attrName>style.visibility</p:attrName>
                                        </p:attrNameLst>
                                      </p:cBhvr>
                                      <p:to>
                                        <p:strVal val="visible"/>
                                      </p:to>
                                    </p:set>
                                    <p:anim calcmode="lin" valueType="num">
                                      <p:cBhvr>
                                        <p:cTn id="85" dur="5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6" dur="5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7" dur="5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8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39" presetClass="entr" presetSubtype="0" accel="100000" fill="hold" grpId="0" nodeType="clickEffect">
                                  <p:stCondLst>
                                    <p:cond delay="0"/>
                                  </p:stCondLst>
                                  <p:childTnLst>
                                    <p:set>
                                      <p:cBhvr>
                                        <p:cTn id="92" dur="1" fill="hold">
                                          <p:stCondLst>
                                            <p:cond delay="0"/>
                                          </p:stCondLst>
                                        </p:cTn>
                                        <p:tgtEl>
                                          <p:spTgt spid="6">
                                            <p:txEl>
                                              <p:pRg st="1" end="1"/>
                                            </p:txEl>
                                          </p:spTgt>
                                        </p:tgtEl>
                                        <p:attrNameLst>
                                          <p:attrName>style.visibility</p:attrName>
                                        </p:attrNameLst>
                                      </p:cBhvr>
                                      <p:to>
                                        <p:strVal val="visible"/>
                                      </p:to>
                                    </p:set>
                                    <p:anim calcmode="lin" valueType="num">
                                      <p:cBhvr>
                                        <p:cTn id="93" dur="500" fill="hold"/>
                                        <p:tgtEl>
                                          <p:spTgt spid="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4" dur="500" fill="hold"/>
                                        <p:tgtEl>
                                          <p:spTgt spid="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5" dur="500" fill="hold"/>
                                        <p:tgtEl>
                                          <p:spTgt spid="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96"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9" presetClass="entr" presetSubtype="0" accel="100000" fill="hold" grpId="0" nodeType="clickEffect">
                                  <p:stCondLst>
                                    <p:cond delay="0"/>
                                  </p:stCondLst>
                                  <p:childTnLst>
                                    <p:set>
                                      <p:cBhvr>
                                        <p:cTn id="100" dur="1" fill="hold">
                                          <p:stCondLst>
                                            <p:cond delay="0"/>
                                          </p:stCondLst>
                                        </p:cTn>
                                        <p:tgtEl>
                                          <p:spTgt spid="6">
                                            <p:txEl>
                                              <p:pRg st="2" end="2"/>
                                            </p:txEl>
                                          </p:spTgt>
                                        </p:tgtEl>
                                        <p:attrNameLst>
                                          <p:attrName>style.visibility</p:attrName>
                                        </p:attrNameLst>
                                      </p:cBhvr>
                                      <p:to>
                                        <p:strVal val="visible"/>
                                      </p:to>
                                    </p:set>
                                    <p:anim calcmode="lin" valueType="num">
                                      <p:cBhvr>
                                        <p:cTn id="101" dur="500" fill="hold"/>
                                        <p:tgtEl>
                                          <p:spTgt spid="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02" dur="500" fill="hold"/>
                                        <p:tgtEl>
                                          <p:spTgt spid="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03" dur="500" fill="hold"/>
                                        <p:tgtEl>
                                          <p:spTgt spid="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Modified Leaves</a:t>
            </a:r>
            <a:endParaRPr lang="en-US" dirty="0"/>
          </a:p>
        </p:txBody>
      </p:sp>
      <p:pic>
        <p:nvPicPr>
          <p:cNvPr id="33795" name="Picture 4" descr="C:\Users\MikeC\Pictures\UVSC Greenhouse\Greenhouse Plants\Poinsettias 07\100_488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219200"/>
            <a:ext cx="41910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6" name="Picture 2" descr="C:\Users\MikeC\Documents\FFA Media Projects\Floriculture Plant ID\Opuntia tribe cv. - Cactus\July 13 pictures 12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67200" y="3048000"/>
            <a:ext cx="48768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7" name="TextBox 5"/>
          <p:cNvSpPr txBox="1">
            <a:spLocks noChangeArrowheads="1"/>
          </p:cNvSpPr>
          <p:nvPr/>
        </p:nvSpPr>
        <p:spPr bwMode="auto">
          <a:xfrm>
            <a:off x="4648200" y="1143000"/>
            <a:ext cx="41148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lr>
                <a:schemeClr val="tx1"/>
              </a:buClr>
              <a:buFont typeface="Monotype Sorts" pitchFamily="2" charset="2"/>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Font typeface="Monotype Sorts" pitchFamily="2" charset="2"/>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Font typeface="Monotype Sorts" pitchFamily="2" charset="2"/>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Font typeface="Monotype Sorts" pitchFamily="2" charset="2"/>
              <a:buChar char="•"/>
              <a:defRPr sz="2400">
                <a:solidFill>
                  <a:schemeClr val="tx1"/>
                </a:solidFill>
                <a:latin typeface="Arial" charset="0"/>
              </a:defRPr>
            </a:lvl9pPr>
          </a:lstStyle>
          <a:p>
            <a:pPr eaLnBrk="0" fontAlgn="base" hangingPunct="0">
              <a:spcBef>
                <a:spcPct val="20000"/>
              </a:spcBef>
              <a:spcAft>
                <a:spcPct val="0"/>
              </a:spcAft>
              <a:buClr>
                <a:srgbClr val="333333"/>
              </a:buClr>
              <a:buFont typeface="Monotype Sorts" pitchFamily="2" charset="2"/>
              <a:buNone/>
            </a:pPr>
            <a:r>
              <a:rPr lang="en-US" sz="1800" dirty="0" smtClean="0">
                <a:solidFill>
                  <a:srgbClr val="333333"/>
                </a:solidFill>
              </a:rPr>
              <a:t>Colorful Poinsettia leaves become modified to create attention to the flower, and are then called ‘bracts’.</a:t>
            </a:r>
          </a:p>
        </p:txBody>
      </p:sp>
      <p:sp>
        <p:nvSpPr>
          <p:cNvPr id="33798" name="TextBox 6"/>
          <p:cNvSpPr txBox="1">
            <a:spLocks noChangeArrowheads="1"/>
          </p:cNvSpPr>
          <p:nvPr/>
        </p:nvSpPr>
        <p:spPr bwMode="auto">
          <a:xfrm>
            <a:off x="457200" y="5857875"/>
            <a:ext cx="38100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lr>
                <a:schemeClr val="tx1"/>
              </a:buClr>
              <a:buFont typeface="Monotype Sorts" pitchFamily="2" charset="2"/>
              <a:buChar char="•"/>
              <a:defRPr sz="2400">
                <a:solidFill>
                  <a:schemeClr val="tx1"/>
                </a:solidFill>
                <a:latin typeface="Arial" charset="0"/>
              </a:defRPr>
            </a:lvl6pPr>
            <a:lvl7pPr marL="2971800" indent="-228600" eaLnBrk="0" fontAlgn="base" hangingPunct="0">
              <a:spcBef>
                <a:spcPct val="20000"/>
              </a:spcBef>
              <a:spcAft>
                <a:spcPct val="0"/>
              </a:spcAft>
              <a:buClr>
                <a:schemeClr val="tx1"/>
              </a:buClr>
              <a:buFont typeface="Monotype Sorts" pitchFamily="2" charset="2"/>
              <a:buChar char="•"/>
              <a:defRPr sz="2400">
                <a:solidFill>
                  <a:schemeClr val="tx1"/>
                </a:solidFill>
                <a:latin typeface="Arial" charset="0"/>
              </a:defRPr>
            </a:lvl7pPr>
            <a:lvl8pPr marL="3429000" indent="-228600" eaLnBrk="0" fontAlgn="base" hangingPunct="0">
              <a:spcBef>
                <a:spcPct val="20000"/>
              </a:spcBef>
              <a:spcAft>
                <a:spcPct val="0"/>
              </a:spcAft>
              <a:buClr>
                <a:schemeClr val="tx1"/>
              </a:buClr>
              <a:buFont typeface="Monotype Sorts" pitchFamily="2" charset="2"/>
              <a:buChar char="•"/>
              <a:defRPr sz="2400">
                <a:solidFill>
                  <a:schemeClr val="tx1"/>
                </a:solidFill>
                <a:latin typeface="Arial" charset="0"/>
              </a:defRPr>
            </a:lvl8pPr>
            <a:lvl9pPr marL="3886200" indent="-228600" eaLnBrk="0" fontAlgn="base" hangingPunct="0">
              <a:spcBef>
                <a:spcPct val="20000"/>
              </a:spcBef>
              <a:spcAft>
                <a:spcPct val="0"/>
              </a:spcAft>
              <a:buClr>
                <a:schemeClr val="tx1"/>
              </a:buClr>
              <a:buFont typeface="Monotype Sorts" pitchFamily="2" charset="2"/>
              <a:buChar char="•"/>
              <a:defRPr sz="2400">
                <a:solidFill>
                  <a:schemeClr val="tx1"/>
                </a:solidFill>
                <a:latin typeface="Arial" charset="0"/>
              </a:defRPr>
            </a:lvl9pPr>
          </a:lstStyle>
          <a:p>
            <a:pPr eaLnBrk="0" fontAlgn="base" hangingPunct="0">
              <a:spcBef>
                <a:spcPct val="20000"/>
              </a:spcBef>
              <a:spcAft>
                <a:spcPct val="0"/>
              </a:spcAft>
              <a:buClr>
                <a:srgbClr val="333333"/>
              </a:buClr>
              <a:buFont typeface="Monotype Sorts" pitchFamily="2" charset="2"/>
              <a:buNone/>
            </a:pPr>
            <a:r>
              <a:rPr lang="en-US" sz="1800" dirty="0" smtClean="0">
                <a:solidFill>
                  <a:srgbClr val="333333"/>
                </a:solidFill>
              </a:rPr>
              <a:t>Cactus leaves become modified as protective structures.  Stem serves both leaf and stem functions</a:t>
            </a:r>
          </a:p>
        </p:txBody>
      </p:sp>
    </p:spTree>
    <p:extLst>
      <p:ext uri="{BB962C8B-B14F-4D97-AF65-F5344CB8AC3E}">
        <p14:creationId xmlns:p14="http://schemas.microsoft.com/office/powerpoint/2010/main" xmlns="" val="141998120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3797"/>
                                        </p:tgtEl>
                                        <p:attrNameLst>
                                          <p:attrName>style.visibility</p:attrName>
                                        </p:attrNameLst>
                                      </p:cBhvr>
                                      <p:to>
                                        <p:strVal val="visible"/>
                                      </p:to>
                                    </p:set>
                                    <p:animEffect transition="in" filter="randombar(horizontal)">
                                      <p:cBhvr>
                                        <p:cTn id="17" dur="500"/>
                                        <p:tgtEl>
                                          <p:spTgt spid="33797"/>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3795"/>
                                        </p:tgtEl>
                                        <p:attrNameLst>
                                          <p:attrName>style.visibility</p:attrName>
                                        </p:attrNameLst>
                                      </p:cBhvr>
                                      <p:to>
                                        <p:strVal val="visible"/>
                                      </p:to>
                                    </p:set>
                                    <p:animEffect transition="in" filter="wipe(down)">
                                      <p:cBhvr>
                                        <p:cTn id="22" dur="580">
                                          <p:stCondLst>
                                            <p:cond delay="0"/>
                                          </p:stCondLst>
                                        </p:cTn>
                                        <p:tgtEl>
                                          <p:spTgt spid="33795"/>
                                        </p:tgtEl>
                                      </p:cBhvr>
                                    </p:animEffect>
                                    <p:anim calcmode="lin" valueType="num">
                                      <p:cBhvr>
                                        <p:cTn id="23" dur="1822" tmFilter="0,0; 0.14,0.36; 0.43,0.73; 0.71,0.91; 1.0,1.0">
                                          <p:stCondLst>
                                            <p:cond delay="0"/>
                                          </p:stCondLst>
                                        </p:cTn>
                                        <p:tgtEl>
                                          <p:spTgt spid="3379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379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379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379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3795"/>
                                        </p:tgtEl>
                                        <p:attrNameLst>
                                          <p:attrName>ppt_y</p:attrName>
                                        </p:attrNameLst>
                                      </p:cBhvr>
                                      <p:tavLst>
                                        <p:tav tm="0" fmla="#ppt_y-sin(pi*$)/81">
                                          <p:val>
                                            <p:fltVal val="0"/>
                                          </p:val>
                                        </p:tav>
                                        <p:tav tm="100000">
                                          <p:val>
                                            <p:fltVal val="1"/>
                                          </p:val>
                                        </p:tav>
                                      </p:tavLst>
                                    </p:anim>
                                    <p:animScale>
                                      <p:cBhvr>
                                        <p:cTn id="28" dur="26">
                                          <p:stCondLst>
                                            <p:cond delay="650"/>
                                          </p:stCondLst>
                                        </p:cTn>
                                        <p:tgtEl>
                                          <p:spTgt spid="33795"/>
                                        </p:tgtEl>
                                      </p:cBhvr>
                                      <p:to x="100000" y="60000"/>
                                    </p:animScale>
                                    <p:animScale>
                                      <p:cBhvr>
                                        <p:cTn id="29" dur="166" decel="50000">
                                          <p:stCondLst>
                                            <p:cond delay="676"/>
                                          </p:stCondLst>
                                        </p:cTn>
                                        <p:tgtEl>
                                          <p:spTgt spid="33795"/>
                                        </p:tgtEl>
                                      </p:cBhvr>
                                      <p:to x="100000" y="100000"/>
                                    </p:animScale>
                                    <p:animScale>
                                      <p:cBhvr>
                                        <p:cTn id="30" dur="26">
                                          <p:stCondLst>
                                            <p:cond delay="1312"/>
                                          </p:stCondLst>
                                        </p:cTn>
                                        <p:tgtEl>
                                          <p:spTgt spid="33795"/>
                                        </p:tgtEl>
                                      </p:cBhvr>
                                      <p:to x="100000" y="80000"/>
                                    </p:animScale>
                                    <p:animScale>
                                      <p:cBhvr>
                                        <p:cTn id="31" dur="166" decel="50000">
                                          <p:stCondLst>
                                            <p:cond delay="1338"/>
                                          </p:stCondLst>
                                        </p:cTn>
                                        <p:tgtEl>
                                          <p:spTgt spid="33795"/>
                                        </p:tgtEl>
                                      </p:cBhvr>
                                      <p:to x="100000" y="100000"/>
                                    </p:animScale>
                                    <p:animScale>
                                      <p:cBhvr>
                                        <p:cTn id="32" dur="26">
                                          <p:stCondLst>
                                            <p:cond delay="1642"/>
                                          </p:stCondLst>
                                        </p:cTn>
                                        <p:tgtEl>
                                          <p:spTgt spid="33795"/>
                                        </p:tgtEl>
                                      </p:cBhvr>
                                      <p:to x="100000" y="90000"/>
                                    </p:animScale>
                                    <p:animScale>
                                      <p:cBhvr>
                                        <p:cTn id="33" dur="166" decel="50000">
                                          <p:stCondLst>
                                            <p:cond delay="1668"/>
                                          </p:stCondLst>
                                        </p:cTn>
                                        <p:tgtEl>
                                          <p:spTgt spid="33795"/>
                                        </p:tgtEl>
                                      </p:cBhvr>
                                      <p:to x="100000" y="100000"/>
                                    </p:animScale>
                                    <p:animScale>
                                      <p:cBhvr>
                                        <p:cTn id="34" dur="26">
                                          <p:stCondLst>
                                            <p:cond delay="1808"/>
                                          </p:stCondLst>
                                        </p:cTn>
                                        <p:tgtEl>
                                          <p:spTgt spid="33795"/>
                                        </p:tgtEl>
                                      </p:cBhvr>
                                      <p:to x="100000" y="95000"/>
                                    </p:animScale>
                                    <p:animScale>
                                      <p:cBhvr>
                                        <p:cTn id="35" dur="166" decel="50000">
                                          <p:stCondLst>
                                            <p:cond delay="1834"/>
                                          </p:stCondLst>
                                        </p:cTn>
                                        <p:tgtEl>
                                          <p:spTgt spid="33795"/>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39" presetClass="entr" presetSubtype="0" accel="100000" fill="hold" grpId="0" nodeType="clickEffect">
                                  <p:stCondLst>
                                    <p:cond delay="0"/>
                                  </p:stCondLst>
                                  <p:childTnLst>
                                    <p:set>
                                      <p:cBhvr>
                                        <p:cTn id="39" dur="1" fill="hold">
                                          <p:stCondLst>
                                            <p:cond delay="0"/>
                                          </p:stCondLst>
                                        </p:cTn>
                                        <p:tgtEl>
                                          <p:spTgt spid="33798"/>
                                        </p:tgtEl>
                                        <p:attrNameLst>
                                          <p:attrName>style.visibility</p:attrName>
                                        </p:attrNameLst>
                                      </p:cBhvr>
                                      <p:to>
                                        <p:strVal val="visible"/>
                                      </p:to>
                                    </p:set>
                                    <p:anim calcmode="lin" valueType="num">
                                      <p:cBhvr>
                                        <p:cTn id="40" dur="500" fill="hold"/>
                                        <p:tgtEl>
                                          <p:spTgt spid="33798"/>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33798"/>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33798"/>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33798"/>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33796"/>
                                        </p:tgtEl>
                                        <p:attrNameLst>
                                          <p:attrName>style.visibility</p:attrName>
                                        </p:attrNameLst>
                                      </p:cBhvr>
                                      <p:to>
                                        <p:strVal val="visible"/>
                                      </p:to>
                                    </p:set>
                                    <p:animEffect transition="in" filter="wipe(down)">
                                      <p:cBhvr>
                                        <p:cTn id="48" dur="580">
                                          <p:stCondLst>
                                            <p:cond delay="0"/>
                                          </p:stCondLst>
                                        </p:cTn>
                                        <p:tgtEl>
                                          <p:spTgt spid="33796"/>
                                        </p:tgtEl>
                                      </p:cBhvr>
                                    </p:animEffect>
                                    <p:anim calcmode="lin" valueType="num">
                                      <p:cBhvr>
                                        <p:cTn id="49" dur="1822" tmFilter="0,0; 0.14,0.36; 0.43,0.73; 0.71,0.91; 1.0,1.0">
                                          <p:stCondLst>
                                            <p:cond delay="0"/>
                                          </p:stCondLst>
                                        </p:cTn>
                                        <p:tgtEl>
                                          <p:spTgt spid="3379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379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379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379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3796"/>
                                        </p:tgtEl>
                                        <p:attrNameLst>
                                          <p:attrName>ppt_y</p:attrName>
                                        </p:attrNameLst>
                                      </p:cBhvr>
                                      <p:tavLst>
                                        <p:tav tm="0" fmla="#ppt_y-sin(pi*$)/81">
                                          <p:val>
                                            <p:fltVal val="0"/>
                                          </p:val>
                                        </p:tav>
                                        <p:tav tm="100000">
                                          <p:val>
                                            <p:fltVal val="1"/>
                                          </p:val>
                                        </p:tav>
                                      </p:tavLst>
                                    </p:anim>
                                    <p:animScale>
                                      <p:cBhvr>
                                        <p:cTn id="54" dur="26">
                                          <p:stCondLst>
                                            <p:cond delay="650"/>
                                          </p:stCondLst>
                                        </p:cTn>
                                        <p:tgtEl>
                                          <p:spTgt spid="33796"/>
                                        </p:tgtEl>
                                      </p:cBhvr>
                                      <p:to x="100000" y="60000"/>
                                    </p:animScale>
                                    <p:animScale>
                                      <p:cBhvr>
                                        <p:cTn id="55" dur="166" decel="50000">
                                          <p:stCondLst>
                                            <p:cond delay="676"/>
                                          </p:stCondLst>
                                        </p:cTn>
                                        <p:tgtEl>
                                          <p:spTgt spid="33796"/>
                                        </p:tgtEl>
                                      </p:cBhvr>
                                      <p:to x="100000" y="100000"/>
                                    </p:animScale>
                                    <p:animScale>
                                      <p:cBhvr>
                                        <p:cTn id="56" dur="26">
                                          <p:stCondLst>
                                            <p:cond delay="1312"/>
                                          </p:stCondLst>
                                        </p:cTn>
                                        <p:tgtEl>
                                          <p:spTgt spid="33796"/>
                                        </p:tgtEl>
                                      </p:cBhvr>
                                      <p:to x="100000" y="80000"/>
                                    </p:animScale>
                                    <p:animScale>
                                      <p:cBhvr>
                                        <p:cTn id="57" dur="166" decel="50000">
                                          <p:stCondLst>
                                            <p:cond delay="1338"/>
                                          </p:stCondLst>
                                        </p:cTn>
                                        <p:tgtEl>
                                          <p:spTgt spid="33796"/>
                                        </p:tgtEl>
                                      </p:cBhvr>
                                      <p:to x="100000" y="100000"/>
                                    </p:animScale>
                                    <p:animScale>
                                      <p:cBhvr>
                                        <p:cTn id="58" dur="26">
                                          <p:stCondLst>
                                            <p:cond delay="1642"/>
                                          </p:stCondLst>
                                        </p:cTn>
                                        <p:tgtEl>
                                          <p:spTgt spid="33796"/>
                                        </p:tgtEl>
                                      </p:cBhvr>
                                      <p:to x="100000" y="90000"/>
                                    </p:animScale>
                                    <p:animScale>
                                      <p:cBhvr>
                                        <p:cTn id="59" dur="166" decel="50000">
                                          <p:stCondLst>
                                            <p:cond delay="1668"/>
                                          </p:stCondLst>
                                        </p:cTn>
                                        <p:tgtEl>
                                          <p:spTgt spid="33796"/>
                                        </p:tgtEl>
                                      </p:cBhvr>
                                      <p:to x="100000" y="100000"/>
                                    </p:animScale>
                                    <p:animScale>
                                      <p:cBhvr>
                                        <p:cTn id="60" dur="26">
                                          <p:stCondLst>
                                            <p:cond delay="1808"/>
                                          </p:stCondLst>
                                        </p:cTn>
                                        <p:tgtEl>
                                          <p:spTgt spid="33796"/>
                                        </p:tgtEl>
                                      </p:cBhvr>
                                      <p:to x="100000" y="95000"/>
                                    </p:animScale>
                                    <p:animScale>
                                      <p:cBhvr>
                                        <p:cTn id="61" dur="166" decel="50000">
                                          <p:stCondLst>
                                            <p:cond delay="1834"/>
                                          </p:stCondLst>
                                        </p:cTn>
                                        <p:tgtEl>
                                          <p:spTgt spid="3379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797" grpId="0"/>
      <p:bldP spid="3379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defRPr/>
            </a:pPr>
            <a:r>
              <a:rPr lang="en-US" dirty="0" smtClean="0"/>
              <a:t>Flowers</a:t>
            </a:r>
          </a:p>
        </p:txBody>
      </p:sp>
      <p:sp>
        <p:nvSpPr>
          <p:cNvPr id="34819" name="Rectangle 3"/>
          <p:cNvSpPr>
            <a:spLocks noGrp="1" noChangeArrowheads="1"/>
          </p:cNvSpPr>
          <p:nvPr>
            <p:ph type="body" idx="1"/>
          </p:nvPr>
        </p:nvSpPr>
        <p:spPr/>
        <p:txBody>
          <a:bodyPr/>
          <a:lstStyle/>
          <a:p>
            <a:pPr>
              <a:lnSpc>
                <a:spcPct val="90000"/>
              </a:lnSpc>
            </a:pPr>
            <a:r>
              <a:rPr lang="en-US" sz="2800" dirty="0" smtClean="0"/>
              <a:t>Reproductive structures (sexual)</a:t>
            </a:r>
          </a:p>
          <a:p>
            <a:pPr>
              <a:lnSpc>
                <a:spcPct val="90000"/>
              </a:lnSpc>
            </a:pPr>
            <a:r>
              <a:rPr lang="en-US" sz="2800" dirty="0" smtClean="0"/>
              <a:t>Major parts include</a:t>
            </a:r>
          </a:p>
          <a:p>
            <a:pPr lvl="1">
              <a:lnSpc>
                <a:spcPct val="90000"/>
              </a:lnSpc>
            </a:pPr>
            <a:r>
              <a:rPr lang="en-US" sz="2400" dirty="0" smtClean="0"/>
              <a:t>Pistil</a:t>
            </a:r>
          </a:p>
          <a:p>
            <a:pPr lvl="1">
              <a:lnSpc>
                <a:spcPct val="90000"/>
              </a:lnSpc>
            </a:pPr>
            <a:r>
              <a:rPr lang="en-US" sz="2400" dirty="0" smtClean="0"/>
              <a:t>Stamen</a:t>
            </a:r>
          </a:p>
          <a:p>
            <a:pPr lvl="1">
              <a:lnSpc>
                <a:spcPct val="90000"/>
              </a:lnSpc>
            </a:pPr>
            <a:r>
              <a:rPr lang="en-US" sz="2400" dirty="0" smtClean="0"/>
              <a:t>Ovaries</a:t>
            </a:r>
          </a:p>
          <a:p>
            <a:pPr lvl="1">
              <a:lnSpc>
                <a:spcPct val="90000"/>
              </a:lnSpc>
            </a:pPr>
            <a:r>
              <a:rPr lang="en-US" sz="2400" dirty="0" smtClean="0"/>
              <a:t>Petals and sepals</a:t>
            </a:r>
          </a:p>
          <a:p>
            <a:pPr>
              <a:lnSpc>
                <a:spcPct val="90000"/>
              </a:lnSpc>
            </a:pPr>
            <a:r>
              <a:rPr lang="en-US" sz="2800" dirty="0" smtClean="0"/>
              <a:t>See diagram for additional parts and locations</a:t>
            </a:r>
          </a:p>
          <a:p>
            <a:pPr>
              <a:lnSpc>
                <a:spcPct val="90000"/>
              </a:lnSpc>
            </a:pPr>
            <a:r>
              <a:rPr lang="en-US" sz="2800" dirty="0" smtClean="0"/>
              <a:t>Perfect vs. Imperfect flowers</a:t>
            </a:r>
          </a:p>
        </p:txBody>
      </p:sp>
    </p:spTree>
    <p:extLst>
      <p:ext uri="{BB962C8B-B14F-4D97-AF65-F5344CB8AC3E}">
        <p14:creationId xmlns:p14="http://schemas.microsoft.com/office/powerpoint/2010/main" xmlns="" val="733544656"/>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4754"/>
                                        </p:tgtEl>
                                        <p:attrNameLst>
                                          <p:attrName>style.visibility</p:attrName>
                                        </p:attrNameLst>
                                      </p:cBhvr>
                                      <p:to>
                                        <p:strVal val="visible"/>
                                      </p:to>
                                    </p:set>
                                    <p:animScale>
                                      <p:cBhvr>
                                        <p:cTn id="7" dur="1000" decel="50000" fill="hold">
                                          <p:stCondLst>
                                            <p:cond delay="0"/>
                                          </p:stCondLst>
                                        </p:cTn>
                                        <p:tgtEl>
                                          <p:spTgt spid="747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4754"/>
                                        </p:tgtEl>
                                        <p:attrNameLst>
                                          <p:attrName>ppt_x</p:attrName>
                                          <p:attrName>ppt_y</p:attrName>
                                        </p:attrNameLst>
                                      </p:cBhvr>
                                    </p:animMotion>
                                    <p:animEffect transition="in" filter="fade">
                                      <p:cBhvr>
                                        <p:cTn id="9" dur="1000"/>
                                        <p:tgtEl>
                                          <p:spTgt spid="74754"/>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34819">
                                            <p:txEl>
                                              <p:pRg st="0" end="0"/>
                                            </p:txEl>
                                          </p:spTgt>
                                        </p:tgtEl>
                                        <p:attrNameLst>
                                          <p:attrName>style.visibility</p:attrName>
                                        </p:attrNameLst>
                                      </p:cBhvr>
                                      <p:to>
                                        <p:strVal val="visible"/>
                                      </p:to>
                                    </p:set>
                                    <p:anim calcmode="lin" valueType="num">
                                      <p:cBhvr>
                                        <p:cTn id="14" dur="500" fill="hold"/>
                                        <p:tgtEl>
                                          <p:spTgt spid="3481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481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481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grpId="0" nodeType="clickEffect">
                                  <p:stCondLst>
                                    <p:cond delay="0"/>
                                  </p:stCondLst>
                                  <p:childTnLst>
                                    <p:set>
                                      <p:cBhvr>
                                        <p:cTn id="21" dur="1" fill="hold">
                                          <p:stCondLst>
                                            <p:cond delay="0"/>
                                          </p:stCondLst>
                                        </p:cTn>
                                        <p:tgtEl>
                                          <p:spTgt spid="34819">
                                            <p:txEl>
                                              <p:pRg st="1" end="1"/>
                                            </p:txEl>
                                          </p:spTgt>
                                        </p:tgtEl>
                                        <p:attrNameLst>
                                          <p:attrName>style.visibility</p:attrName>
                                        </p:attrNameLst>
                                      </p:cBhvr>
                                      <p:to>
                                        <p:strVal val="visible"/>
                                      </p:to>
                                    </p:set>
                                    <p:anim calcmode="lin" valueType="num">
                                      <p:cBhvr>
                                        <p:cTn id="22" dur="500" fill="hold"/>
                                        <p:tgtEl>
                                          <p:spTgt spid="3481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3481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3481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34819">
                                            <p:txEl>
                                              <p:pRg st="1" end="1"/>
                                            </p:txEl>
                                          </p:spTgt>
                                        </p:tgtEl>
                                        <p:attrNameLst>
                                          <p:attrName>ppt_y</p:attrName>
                                        </p:attrNameLst>
                                      </p:cBhvr>
                                      <p:tavLst>
                                        <p:tav tm="0">
                                          <p:val>
                                            <p:strVal val="#ppt_y"/>
                                          </p:val>
                                        </p:tav>
                                        <p:tav tm="100000">
                                          <p:val>
                                            <p:strVal val="#ppt_y"/>
                                          </p:val>
                                        </p:tav>
                                      </p:tavLst>
                                    </p:anim>
                                  </p:childTnLst>
                                </p:cTn>
                              </p:par>
                              <p:par>
                                <p:cTn id="26" presetID="39" presetClass="entr" presetSubtype="0" accel="100000" fill="hold" grpId="0" nodeType="withEffect">
                                  <p:stCondLst>
                                    <p:cond delay="0"/>
                                  </p:stCondLst>
                                  <p:childTnLst>
                                    <p:set>
                                      <p:cBhvr>
                                        <p:cTn id="27" dur="1" fill="hold">
                                          <p:stCondLst>
                                            <p:cond delay="0"/>
                                          </p:stCondLst>
                                        </p:cTn>
                                        <p:tgtEl>
                                          <p:spTgt spid="34819">
                                            <p:txEl>
                                              <p:pRg st="2" end="2"/>
                                            </p:txEl>
                                          </p:spTgt>
                                        </p:tgtEl>
                                        <p:attrNameLst>
                                          <p:attrName>style.visibility</p:attrName>
                                        </p:attrNameLst>
                                      </p:cBhvr>
                                      <p:to>
                                        <p:strVal val="visible"/>
                                      </p:to>
                                    </p:set>
                                    <p:anim calcmode="lin" valueType="num">
                                      <p:cBhvr>
                                        <p:cTn id="28" dur="500" fill="hold"/>
                                        <p:tgtEl>
                                          <p:spTgt spid="3481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3481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3481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34819">
                                            <p:txEl>
                                              <p:pRg st="2" end="2"/>
                                            </p:txEl>
                                          </p:spTgt>
                                        </p:tgtEl>
                                        <p:attrNameLst>
                                          <p:attrName>ppt_y</p:attrName>
                                        </p:attrNameLst>
                                      </p:cBhvr>
                                      <p:tavLst>
                                        <p:tav tm="0">
                                          <p:val>
                                            <p:strVal val="#ppt_y"/>
                                          </p:val>
                                        </p:tav>
                                        <p:tav tm="100000">
                                          <p:val>
                                            <p:strVal val="#ppt_y"/>
                                          </p:val>
                                        </p:tav>
                                      </p:tavLst>
                                    </p:anim>
                                  </p:childTnLst>
                                </p:cTn>
                              </p:par>
                              <p:par>
                                <p:cTn id="32" presetID="39" presetClass="entr" presetSubtype="0" accel="100000" fill="hold" grpId="0" nodeType="withEffect">
                                  <p:stCondLst>
                                    <p:cond delay="0"/>
                                  </p:stCondLst>
                                  <p:childTnLst>
                                    <p:set>
                                      <p:cBhvr>
                                        <p:cTn id="33" dur="1" fill="hold">
                                          <p:stCondLst>
                                            <p:cond delay="0"/>
                                          </p:stCondLst>
                                        </p:cTn>
                                        <p:tgtEl>
                                          <p:spTgt spid="34819">
                                            <p:txEl>
                                              <p:pRg st="3" end="3"/>
                                            </p:txEl>
                                          </p:spTgt>
                                        </p:tgtEl>
                                        <p:attrNameLst>
                                          <p:attrName>style.visibility</p:attrName>
                                        </p:attrNameLst>
                                      </p:cBhvr>
                                      <p:to>
                                        <p:strVal val="visible"/>
                                      </p:to>
                                    </p:set>
                                    <p:anim calcmode="lin" valueType="num">
                                      <p:cBhvr>
                                        <p:cTn id="34" dur="500" fill="hold"/>
                                        <p:tgtEl>
                                          <p:spTgt spid="3481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3481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3481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34819">
                                            <p:txEl>
                                              <p:pRg st="3" end="3"/>
                                            </p:txEl>
                                          </p:spTgt>
                                        </p:tgtEl>
                                        <p:attrNameLst>
                                          <p:attrName>ppt_y</p:attrName>
                                        </p:attrNameLst>
                                      </p:cBhvr>
                                      <p:tavLst>
                                        <p:tav tm="0">
                                          <p:val>
                                            <p:strVal val="#ppt_y"/>
                                          </p:val>
                                        </p:tav>
                                        <p:tav tm="100000">
                                          <p:val>
                                            <p:strVal val="#ppt_y"/>
                                          </p:val>
                                        </p:tav>
                                      </p:tavLst>
                                    </p:anim>
                                  </p:childTnLst>
                                </p:cTn>
                              </p:par>
                              <p:par>
                                <p:cTn id="38" presetID="39" presetClass="entr" presetSubtype="0" accel="100000" fill="hold" grpId="0" nodeType="withEffect">
                                  <p:stCondLst>
                                    <p:cond delay="0"/>
                                  </p:stCondLst>
                                  <p:childTnLst>
                                    <p:set>
                                      <p:cBhvr>
                                        <p:cTn id="39" dur="1" fill="hold">
                                          <p:stCondLst>
                                            <p:cond delay="0"/>
                                          </p:stCondLst>
                                        </p:cTn>
                                        <p:tgtEl>
                                          <p:spTgt spid="34819">
                                            <p:txEl>
                                              <p:pRg st="4" end="4"/>
                                            </p:txEl>
                                          </p:spTgt>
                                        </p:tgtEl>
                                        <p:attrNameLst>
                                          <p:attrName>style.visibility</p:attrName>
                                        </p:attrNameLst>
                                      </p:cBhvr>
                                      <p:to>
                                        <p:strVal val="visible"/>
                                      </p:to>
                                    </p:set>
                                    <p:anim calcmode="lin" valueType="num">
                                      <p:cBhvr>
                                        <p:cTn id="40" dur="500" fill="hold"/>
                                        <p:tgtEl>
                                          <p:spTgt spid="34819">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34819">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34819">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34819">
                                            <p:txEl>
                                              <p:pRg st="4" end="4"/>
                                            </p:txEl>
                                          </p:spTgt>
                                        </p:tgtEl>
                                        <p:attrNameLst>
                                          <p:attrName>ppt_y</p:attrName>
                                        </p:attrNameLst>
                                      </p:cBhvr>
                                      <p:tavLst>
                                        <p:tav tm="0">
                                          <p:val>
                                            <p:strVal val="#ppt_y"/>
                                          </p:val>
                                        </p:tav>
                                        <p:tav tm="100000">
                                          <p:val>
                                            <p:strVal val="#ppt_y"/>
                                          </p:val>
                                        </p:tav>
                                      </p:tavLst>
                                    </p:anim>
                                  </p:childTnLst>
                                </p:cTn>
                              </p:par>
                              <p:par>
                                <p:cTn id="44" presetID="39" presetClass="entr" presetSubtype="0" accel="100000" fill="hold" grpId="0" nodeType="withEffect">
                                  <p:stCondLst>
                                    <p:cond delay="0"/>
                                  </p:stCondLst>
                                  <p:childTnLst>
                                    <p:set>
                                      <p:cBhvr>
                                        <p:cTn id="45" dur="1" fill="hold">
                                          <p:stCondLst>
                                            <p:cond delay="0"/>
                                          </p:stCondLst>
                                        </p:cTn>
                                        <p:tgtEl>
                                          <p:spTgt spid="34819">
                                            <p:txEl>
                                              <p:pRg st="5" end="5"/>
                                            </p:txEl>
                                          </p:spTgt>
                                        </p:tgtEl>
                                        <p:attrNameLst>
                                          <p:attrName>style.visibility</p:attrName>
                                        </p:attrNameLst>
                                      </p:cBhvr>
                                      <p:to>
                                        <p:strVal val="visible"/>
                                      </p:to>
                                    </p:set>
                                    <p:anim calcmode="lin" valueType="num">
                                      <p:cBhvr>
                                        <p:cTn id="46" dur="500" fill="hold"/>
                                        <p:tgtEl>
                                          <p:spTgt spid="34819">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34819">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34819">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348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9" presetClass="entr" presetSubtype="0" accel="100000" fill="hold" grpId="0" nodeType="clickEffect">
                                  <p:stCondLst>
                                    <p:cond delay="0"/>
                                  </p:stCondLst>
                                  <p:childTnLst>
                                    <p:set>
                                      <p:cBhvr>
                                        <p:cTn id="53" dur="1" fill="hold">
                                          <p:stCondLst>
                                            <p:cond delay="0"/>
                                          </p:stCondLst>
                                        </p:cTn>
                                        <p:tgtEl>
                                          <p:spTgt spid="34819">
                                            <p:txEl>
                                              <p:pRg st="6" end="6"/>
                                            </p:txEl>
                                          </p:spTgt>
                                        </p:tgtEl>
                                        <p:attrNameLst>
                                          <p:attrName>style.visibility</p:attrName>
                                        </p:attrNameLst>
                                      </p:cBhvr>
                                      <p:to>
                                        <p:strVal val="visible"/>
                                      </p:to>
                                    </p:set>
                                    <p:anim calcmode="lin" valueType="num">
                                      <p:cBhvr>
                                        <p:cTn id="54" dur="500" fill="hold"/>
                                        <p:tgtEl>
                                          <p:spTgt spid="34819">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34819">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34819">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348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9" presetClass="entr" presetSubtype="0" accel="100000" fill="hold" grpId="0" nodeType="clickEffect">
                                  <p:stCondLst>
                                    <p:cond delay="0"/>
                                  </p:stCondLst>
                                  <p:childTnLst>
                                    <p:set>
                                      <p:cBhvr>
                                        <p:cTn id="61" dur="1" fill="hold">
                                          <p:stCondLst>
                                            <p:cond delay="0"/>
                                          </p:stCondLst>
                                        </p:cTn>
                                        <p:tgtEl>
                                          <p:spTgt spid="34819">
                                            <p:txEl>
                                              <p:pRg st="7" end="7"/>
                                            </p:txEl>
                                          </p:spTgt>
                                        </p:tgtEl>
                                        <p:attrNameLst>
                                          <p:attrName>style.visibility</p:attrName>
                                        </p:attrNameLst>
                                      </p:cBhvr>
                                      <p:to>
                                        <p:strVal val="visible"/>
                                      </p:to>
                                    </p:set>
                                    <p:anim calcmode="lin" valueType="num">
                                      <p:cBhvr>
                                        <p:cTn id="62" dur="500" fill="hold"/>
                                        <p:tgtEl>
                                          <p:spTgt spid="34819">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3" dur="500" fill="hold"/>
                                        <p:tgtEl>
                                          <p:spTgt spid="34819">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4" dur="500" fill="hold"/>
                                        <p:tgtEl>
                                          <p:spTgt spid="34819">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5" dur="500" fill="hold"/>
                                        <p:tgtEl>
                                          <p:spTgt spid="3481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348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Grp="1" noChangeAspect="1" noChangeArrowheads="1"/>
          </p:cNvPicPr>
          <p:nvPr>
            <p:ph/>
          </p:nvPr>
        </p:nvPicPr>
        <p:blipFill>
          <a:blip r:embed="rId3" cstate="print">
            <a:extLst>
              <a:ext uri="{28A0092B-C50C-407E-A947-70E740481C1C}">
                <a14:useLocalDpi xmlns:a14="http://schemas.microsoft.com/office/drawing/2010/main" xmlns="" val="0"/>
              </a:ext>
            </a:extLst>
          </a:blip>
          <a:srcRect/>
          <a:stretch>
            <a:fillRect/>
          </a:stretch>
        </p:blipFill>
        <p:spPr>
          <a:xfrm>
            <a:off x="858838" y="457200"/>
            <a:ext cx="7446962" cy="5975350"/>
          </a:xfrm>
          <a:noFill/>
          <a:ln w="12700">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6529810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decel="50000" fill="hold">
                                          <p:stCondLst>
                                            <p:cond delay="0"/>
                                          </p:stCondLst>
                                        </p:cTn>
                                        <p:tgtEl>
                                          <p:spTgt spid="3584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584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5842"/>
                                        </p:tgtEl>
                                        <p:attrNameLst>
                                          <p:attrName>ppt_w</p:attrName>
                                        </p:attrNameLst>
                                      </p:cBhvr>
                                      <p:tavLst>
                                        <p:tav tm="0">
                                          <p:val>
                                            <p:strVal val="#ppt_w*.05"/>
                                          </p:val>
                                        </p:tav>
                                        <p:tav tm="100000">
                                          <p:val>
                                            <p:strVal val="#ppt_w"/>
                                          </p:val>
                                        </p:tav>
                                      </p:tavLst>
                                    </p:anim>
                                    <p:anim calcmode="lin" valueType="num">
                                      <p:cBhvr>
                                        <p:cTn id="10" dur="1000" fill="hold"/>
                                        <p:tgtEl>
                                          <p:spTgt spid="3584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584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584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584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defRPr/>
            </a:pPr>
            <a:r>
              <a:rPr lang="en-US" dirty="0" smtClean="0"/>
              <a:t>Flowers</a:t>
            </a:r>
          </a:p>
        </p:txBody>
      </p:sp>
      <p:sp>
        <p:nvSpPr>
          <p:cNvPr id="36867" name="Rectangle 3"/>
          <p:cNvSpPr>
            <a:spLocks noGrp="1" noChangeArrowheads="1"/>
          </p:cNvSpPr>
          <p:nvPr>
            <p:ph type="body" idx="1"/>
          </p:nvPr>
        </p:nvSpPr>
        <p:spPr/>
        <p:txBody>
          <a:bodyPr/>
          <a:lstStyle/>
          <a:p>
            <a:pPr>
              <a:lnSpc>
                <a:spcPct val="90000"/>
              </a:lnSpc>
            </a:pPr>
            <a:r>
              <a:rPr lang="en-US" sz="2800" dirty="0" smtClean="0"/>
              <a:t>Plants with both male and female flowers on the same plant are called </a:t>
            </a:r>
            <a:r>
              <a:rPr lang="en-US" sz="2800" dirty="0" err="1" smtClean="0"/>
              <a:t>monoecious</a:t>
            </a:r>
            <a:r>
              <a:rPr lang="en-US" sz="2800" dirty="0" smtClean="0"/>
              <a:t> (meaning ‘one house’)</a:t>
            </a:r>
          </a:p>
          <a:p>
            <a:pPr lvl="1">
              <a:lnSpc>
                <a:spcPct val="90000"/>
              </a:lnSpc>
            </a:pPr>
            <a:r>
              <a:rPr lang="en-US" sz="2400" dirty="0" smtClean="0"/>
              <a:t>Squash, corn, birch</a:t>
            </a:r>
          </a:p>
          <a:p>
            <a:pPr>
              <a:lnSpc>
                <a:spcPct val="90000"/>
              </a:lnSpc>
            </a:pPr>
            <a:r>
              <a:rPr lang="en-US" sz="2800" dirty="0" smtClean="0"/>
              <a:t>Plants with male and female flowers on different plants are </a:t>
            </a:r>
            <a:r>
              <a:rPr lang="en-US" sz="2800" dirty="0" err="1" smtClean="0"/>
              <a:t>dioecious</a:t>
            </a:r>
            <a:r>
              <a:rPr lang="en-US" sz="2800" dirty="0" smtClean="0"/>
              <a:t> (male and female plants)</a:t>
            </a:r>
          </a:p>
          <a:p>
            <a:pPr lvl="1">
              <a:lnSpc>
                <a:spcPct val="90000"/>
              </a:lnSpc>
            </a:pPr>
            <a:r>
              <a:rPr lang="en-US" sz="2400" dirty="0" smtClean="0"/>
              <a:t>Holly, </a:t>
            </a:r>
            <a:r>
              <a:rPr lang="en-US" sz="2400" i="1" dirty="0" smtClean="0"/>
              <a:t>Ginkgo </a:t>
            </a:r>
            <a:r>
              <a:rPr lang="en-US" sz="2400" i="1" dirty="0" err="1" smtClean="0"/>
              <a:t>biloba</a:t>
            </a:r>
            <a:endParaRPr lang="en-US" sz="2400" dirty="0" smtClean="0"/>
          </a:p>
          <a:p>
            <a:pPr lvl="1">
              <a:lnSpc>
                <a:spcPct val="90000"/>
              </a:lnSpc>
            </a:pPr>
            <a:r>
              <a:rPr lang="en-US" sz="2400" dirty="0" smtClean="0"/>
              <a:t>No fruit unless you have a female plant that receives proper pollen from the male plant flowers</a:t>
            </a:r>
            <a:r>
              <a:rPr lang="en-US" sz="2000" dirty="0" smtClean="0"/>
              <a:t> </a:t>
            </a:r>
          </a:p>
        </p:txBody>
      </p:sp>
    </p:spTree>
    <p:extLst>
      <p:ext uri="{BB962C8B-B14F-4D97-AF65-F5344CB8AC3E}">
        <p14:creationId xmlns:p14="http://schemas.microsoft.com/office/powerpoint/2010/main" xmlns="" val="2498230461"/>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5778"/>
                                        </p:tgtEl>
                                        <p:attrNameLst>
                                          <p:attrName>style.visibility</p:attrName>
                                        </p:attrNameLst>
                                      </p:cBhvr>
                                      <p:to>
                                        <p:strVal val="visible"/>
                                      </p:to>
                                    </p:set>
                                    <p:anim to="" calcmode="lin" valueType="num">
                                      <p:cBhvr>
                                        <p:cTn id="7" dur="1" fill="hold"/>
                                        <p:tgtEl>
                                          <p:spTgt spid="7577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 calcmode="lin" valueType="num">
                                      <p:cBhvr>
                                        <p:cTn id="12" dur="500" fill="hold"/>
                                        <p:tgtEl>
                                          <p:spTgt spid="3686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686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686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6867">
                                            <p:txEl>
                                              <p:pRg st="0" end="0"/>
                                            </p:txEl>
                                          </p:spTgt>
                                        </p:tgtEl>
                                        <p:attrNameLst>
                                          <p:attrName>ppt_y</p:attrName>
                                        </p:attrNameLst>
                                      </p:cBhvr>
                                      <p:tavLst>
                                        <p:tav tm="0">
                                          <p:val>
                                            <p:strVal val="#ppt_y"/>
                                          </p:val>
                                        </p:tav>
                                        <p:tav tm="100000">
                                          <p:val>
                                            <p:strVal val="#ppt_y"/>
                                          </p:val>
                                        </p:tav>
                                      </p:tavLst>
                                    </p:anim>
                                  </p:childTnLst>
                                </p:cTn>
                              </p:par>
                              <p:par>
                                <p:cTn id="16" presetID="39" presetClass="entr" presetSubtype="0" accel="100000" fill="hold" grpId="0" nodeType="withEffect">
                                  <p:stCondLst>
                                    <p:cond delay="0"/>
                                  </p:stCondLst>
                                  <p:childTnLst>
                                    <p:set>
                                      <p:cBhvr>
                                        <p:cTn id="17" dur="1" fill="hold">
                                          <p:stCondLst>
                                            <p:cond delay="0"/>
                                          </p:stCondLst>
                                        </p:cTn>
                                        <p:tgtEl>
                                          <p:spTgt spid="36867">
                                            <p:txEl>
                                              <p:pRg st="1" end="1"/>
                                            </p:txEl>
                                          </p:spTgt>
                                        </p:tgtEl>
                                        <p:attrNameLst>
                                          <p:attrName>style.visibility</p:attrName>
                                        </p:attrNameLst>
                                      </p:cBhvr>
                                      <p:to>
                                        <p:strVal val="visible"/>
                                      </p:to>
                                    </p:set>
                                    <p:anim calcmode="lin" valueType="num">
                                      <p:cBhvr>
                                        <p:cTn id="18" dur="500" fill="hold"/>
                                        <p:tgtEl>
                                          <p:spTgt spid="3686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3686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3686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9" presetClass="entr" presetSubtype="0" accel="100000" fill="hold" grpId="0" nodeType="clickEffect">
                                  <p:stCondLst>
                                    <p:cond delay="0"/>
                                  </p:stCondLst>
                                  <p:childTnLst>
                                    <p:set>
                                      <p:cBhvr>
                                        <p:cTn id="25" dur="1" fill="hold">
                                          <p:stCondLst>
                                            <p:cond delay="0"/>
                                          </p:stCondLst>
                                        </p:cTn>
                                        <p:tgtEl>
                                          <p:spTgt spid="36867">
                                            <p:txEl>
                                              <p:pRg st="2" end="2"/>
                                            </p:txEl>
                                          </p:spTgt>
                                        </p:tgtEl>
                                        <p:attrNameLst>
                                          <p:attrName>style.visibility</p:attrName>
                                        </p:attrNameLst>
                                      </p:cBhvr>
                                      <p:to>
                                        <p:strVal val="visible"/>
                                      </p:to>
                                    </p:set>
                                    <p:anim calcmode="lin" valueType="num">
                                      <p:cBhvr>
                                        <p:cTn id="26" dur="500" fill="hold"/>
                                        <p:tgtEl>
                                          <p:spTgt spid="3686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3686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3686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36867">
                                            <p:txEl>
                                              <p:pRg st="2" end="2"/>
                                            </p:txEl>
                                          </p:spTgt>
                                        </p:tgtEl>
                                        <p:attrNameLst>
                                          <p:attrName>ppt_y</p:attrName>
                                        </p:attrNameLst>
                                      </p:cBhvr>
                                      <p:tavLst>
                                        <p:tav tm="0">
                                          <p:val>
                                            <p:strVal val="#ppt_y"/>
                                          </p:val>
                                        </p:tav>
                                        <p:tav tm="100000">
                                          <p:val>
                                            <p:strVal val="#ppt_y"/>
                                          </p:val>
                                        </p:tav>
                                      </p:tavLst>
                                    </p:anim>
                                  </p:childTnLst>
                                </p:cTn>
                              </p:par>
                              <p:par>
                                <p:cTn id="30" presetID="39" presetClass="entr" presetSubtype="0" accel="100000" fill="hold" grpId="0" nodeType="withEffect">
                                  <p:stCondLst>
                                    <p:cond delay="0"/>
                                  </p:stCondLst>
                                  <p:childTnLst>
                                    <p:set>
                                      <p:cBhvr>
                                        <p:cTn id="31" dur="1" fill="hold">
                                          <p:stCondLst>
                                            <p:cond delay="0"/>
                                          </p:stCondLst>
                                        </p:cTn>
                                        <p:tgtEl>
                                          <p:spTgt spid="36867">
                                            <p:txEl>
                                              <p:pRg st="3" end="3"/>
                                            </p:txEl>
                                          </p:spTgt>
                                        </p:tgtEl>
                                        <p:attrNameLst>
                                          <p:attrName>style.visibility</p:attrName>
                                        </p:attrNameLst>
                                      </p:cBhvr>
                                      <p:to>
                                        <p:strVal val="visible"/>
                                      </p:to>
                                    </p:set>
                                    <p:anim calcmode="lin" valueType="num">
                                      <p:cBhvr>
                                        <p:cTn id="32" dur="500" fill="hold"/>
                                        <p:tgtEl>
                                          <p:spTgt spid="3686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3686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3686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36867">
                                            <p:txEl>
                                              <p:pRg st="3" end="3"/>
                                            </p:txEl>
                                          </p:spTgt>
                                        </p:tgtEl>
                                        <p:attrNameLst>
                                          <p:attrName>ppt_y</p:attrName>
                                        </p:attrNameLst>
                                      </p:cBhvr>
                                      <p:tavLst>
                                        <p:tav tm="0">
                                          <p:val>
                                            <p:strVal val="#ppt_y"/>
                                          </p:val>
                                        </p:tav>
                                        <p:tav tm="100000">
                                          <p:val>
                                            <p:strVal val="#ppt_y"/>
                                          </p:val>
                                        </p:tav>
                                      </p:tavLst>
                                    </p:anim>
                                  </p:childTnLst>
                                </p:cTn>
                              </p:par>
                              <p:par>
                                <p:cTn id="36" presetID="39" presetClass="entr" presetSubtype="0" accel="100000" fill="hold" grpId="0" nodeType="withEffect">
                                  <p:stCondLst>
                                    <p:cond delay="0"/>
                                  </p:stCondLst>
                                  <p:childTnLst>
                                    <p:set>
                                      <p:cBhvr>
                                        <p:cTn id="37" dur="1" fill="hold">
                                          <p:stCondLst>
                                            <p:cond delay="0"/>
                                          </p:stCondLst>
                                        </p:cTn>
                                        <p:tgtEl>
                                          <p:spTgt spid="36867">
                                            <p:txEl>
                                              <p:pRg st="4" end="4"/>
                                            </p:txEl>
                                          </p:spTgt>
                                        </p:tgtEl>
                                        <p:attrNameLst>
                                          <p:attrName>style.visibility</p:attrName>
                                        </p:attrNameLst>
                                      </p:cBhvr>
                                      <p:to>
                                        <p:strVal val="visible"/>
                                      </p:to>
                                    </p:set>
                                    <p:anim calcmode="lin" valueType="num">
                                      <p:cBhvr>
                                        <p:cTn id="38" dur="500" fill="hold"/>
                                        <p:tgtEl>
                                          <p:spTgt spid="3686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3686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3686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368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368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seeds</a:t>
            </a:r>
            <a:endParaRPr lang="en-US" dirty="0"/>
          </a:p>
        </p:txBody>
      </p:sp>
      <p:sp>
        <p:nvSpPr>
          <p:cNvPr id="3" name="Content Placeholder 2"/>
          <p:cNvSpPr>
            <a:spLocks noGrp="1"/>
          </p:cNvSpPr>
          <p:nvPr>
            <p:ph idx="1"/>
          </p:nvPr>
        </p:nvSpPr>
        <p:spPr/>
        <p:txBody>
          <a:bodyPr/>
          <a:lstStyle/>
          <a:p>
            <a:r>
              <a:rPr lang="en-US" dirty="0" smtClean="0"/>
              <a:t>Nourishment of the embryo</a:t>
            </a:r>
          </a:p>
          <a:p>
            <a:r>
              <a:rPr lang="en-US" dirty="0" smtClean="0"/>
              <a:t>Dispersal to a new location</a:t>
            </a:r>
          </a:p>
          <a:p>
            <a:r>
              <a:rPr lang="en-US" dirty="0" smtClean="0"/>
              <a:t>Dormancy during unfavorable conditions</a:t>
            </a:r>
          </a:p>
          <a:p>
            <a:endParaRPr lang="en-US" dirty="0"/>
          </a:p>
        </p:txBody>
      </p:sp>
      <p:pic>
        <p:nvPicPr>
          <p:cNvPr id="53250" name="Picture 2" descr="http://3.bp.blogspot.com/_zvhOfxKSe5U/TGa8X9C_CqI/AAAAAAAAAzo/jLdQjNa3CZg/s1600/HandPlantingSeeds.jpg"/>
          <p:cNvPicPr>
            <a:picLocks noChangeAspect="1" noChangeArrowheads="1"/>
          </p:cNvPicPr>
          <p:nvPr/>
        </p:nvPicPr>
        <p:blipFill>
          <a:blip r:embed="rId2" cstate="print"/>
          <a:srcRect/>
          <a:stretch>
            <a:fillRect/>
          </a:stretch>
        </p:blipFill>
        <p:spPr bwMode="auto">
          <a:xfrm>
            <a:off x="1905000" y="3292377"/>
            <a:ext cx="5029200" cy="3337023"/>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8" presetClass="entr" presetSubtype="0" accel="5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9" dur="1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8" presetClass="entr" presetSubtype="0" accel="5000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7" dur="1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8" presetClass="entr" presetSubtype="0" accel="5000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seed</a:t>
            </a:r>
            <a:endParaRPr lang="en-US" dirty="0"/>
          </a:p>
        </p:txBody>
      </p:sp>
      <p:sp>
        <p:nvSpPr>
          <p:cNvPr id="6" name="Text Placeholder 5"/>
          <p:cNvSpPr>
            <a:spLocks noGrp="1"/>
          </p:cNvSpPr>
          <p:nvPr>
            <p:ph type="body" sz="half" idx="3"/>
          </p:nvPr>
        </p:nvSpPr>
        <p:spPr/>
        <p:txBody>
          <a:bodyPr/>
          <a:lstStyle/>
          <a:p>
            <a:r>
              <a:rPr lang="en-US" dirty="0" smtClean="0"/>
              <a:t>	Monocots</a:t>
            </a:r>
            <a:endParaRPr lang="en-US" dirty="0"/>
          </a:p>
        </p:txBody>
      </p:sp>
      <p:sp>
        <p:nvSpPr>
          <p:cNvPr id="7" name="Content Placeholder 6"/>
          <p:cNvSpPr>
            <a:spLocks noGrp="1"/>
          </p:cNvSpPr>
          <p:nvPr>
            <p:ph sz="quarter" idx="4"/>
          </p:nvPr>
        </p:nvSpPr>
        <p:spPr/>
        <p:txBody>
          <a:bodyPr/>
          <a:lstStyle/>
          <a:p>
            <a:pPr marL="274320" indent="-274320" algn="ctr"/>
            <a:r>
              <a:rPr lang="en-US" dirty="0" err="1" smtClean="0"/>
              <a:t>Epicotyl</a:t>
            </a:r>
            <a:endParaRPr lang="en-US" dirty="0" smtClean="0"/>
          </a:p>
          <a:p>
            <a:pPr marL="274320" indent="-274320" algn="ctr"/>
            <a:r>
              <a:rPr lang="en-US" dirty="0" err="1" smtClean="0"/>
              <a:t>Hypocotyl</a:t>
            </a:r>
            <a:endParaRPr lang="en-US" dirty="0" smtClean="0"/>
          </a:p>
          <a:p>
            <a:pPr marL="274320" indent="-274320" algn="ctr"/>
            <a:r>
              <a:rPr lang="en-US" dirty="0" err="1" smtClean="0"/>
              <a:t>Radicle</a:t>
            </a:r>
            <a:endParaRPr lang="en-US" dirty="0" smtClean="0"/>
          </a:p>
          <a:p>
            <a:pPr marL="274320" indent="-274320" algn="ctr"/>
            <a:r>
              <a:rPr lang="en-US" dirty="0" smtClean="0"/>
              <a:t>Cotyledon</a:t>
            </a:r>
          </a:p>
          <a:p>
            <a:pPr marL="274320" indent="-274320" algn="ctr"/>
            <a:r>
              <a:rPr lang="en-US" dirty="0" err="1" smtClean="0"/>
              <a:t>Coleoptile</a:t>
            </a:r>
            <a:endParaRPr lang="en-US" dirty="0" smtClean="0"/>
          </a:p>
          <a:p>
            <a:pPr marL="274320" indent="-274320" algn="ctr"/>
            <a:r>
              <a:rPr lang="en-US" dirty="0" smtClean="0"/>
              <a:t>Endosperm</a:t>
            </a:r>
          </a:p>
          <a:p>
            <a:pPr marL="274320" indent="-274320" algn="ctr"/>
            <a:r>
              <a:rPr lang="en-US" dirty="0" smtClean="0"/>
              <a:t>Seed coat</a:t>
            </a:r>
            <a:endParaRPr lang="en-US" dirty="0"/>
          </a:p>
        </p:txBody>
      </p:sp>
      <p:pic>
        <p:nvPicPr>
          <p:cNvPr id="1026" name="Picture 2" descr="510F-tm-1"/>
          <p:cNvPicPr>
            <a:picLocks noChangeAspect="1" noChangeArrowheads="1"/>
          </p:cNvPicPr>
          <p:nvPr/>
        </p:nvPicPr>
        <p:blipFill>
          <a:blip r:embed="rId2" cstate="print"/>
          <a:srcRect/>
          <a:stretch>
            <a:fillRect/>
          </a:stretch>
        </p:blipFill>
        <p:spPr bwMode="auto">
          <a:xfrm>
            <a:off x="228600" y="228600"/>
            <a:ext cx="5029200" cy="5387181"/>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down)">
                                      <p:cBhvr>
                                        <p:cTn id="16" dur="580">
                                          <p:stCondLst>
                                            <p:cond delay="0"/>
                                          </p:stCondLst>
                                        </p:cTn>
                                        <p:tgtEl>
                                          <p:spTgt spid="1026"/>
                                        </p:tgtEl>
                                      </p:cBhvr>
                                    </p:animEffect>
                                    <p:anim calcmode="lin" valueType="num">
                                      <p:cBhvr>
                                        <p:cTn id="17"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6"/>
                                        </p:tgtEl>
                                      </p:cBhvr>
                                      <p:to x="100000" y="60000"/>
                                    </p:animScale>
                                    <p:animScale>
                                      <p:cBhvr>
                                        <p:cTn id="23" dur="166" decel="50000">
                                          <p:stCondLst>
                                            <p:cond delay="676"/>
                                          </p:stCondLst>
                                        </p:cTn>
                                        <p:tgtEl>
                                          <p:spTgt spid="1026"/>
                                        </p:tgtEl>
                                      </p:cBhvr>
                                      <p:to x="100000" y="100000"/>
                                    </p:animScale>
                                    <p:animScale>
                                      <p:cBhvr>
                                        <p:cTn id="24" dur="26">
                                          <p:stCondLst>
                                            <p:cond delay="1312"/>
                                          </p:stCondLst>
                                        </p:cTn>
                                        <p:tgtEl>
                                          <p:spTgt spid="1026"/>
                                        </p:tgtEl>
                                      </p:cBhvr>
                                      <p:to x="100000" y="80000"/>
                                    </p:animScale>
                                    <p:animScale>
                                      <p:cBhvr>
                                        <p:cTn id="25" dur="166" decel="50000">
                                          <p:stCondLst>
                                            <p:cond delay="1338"/>
                                          </p:stCondLst>
                                        </p:cTn>
                                        <p:tgtEl>
                                          <p:spTgt spid="1026"/>
                                        </p:tgtEl>
                                      </p:cBhvr>
                                      <p:to x="100000" y="100000"/>
                                    </p:animScale>
                                    <p:animScale>
                                      <p:cBhvr>
                                        <p:cTn id="26" dur="26">
                                          <p:stCondLst>
                                            <p:cond delay="1642"/>
                                          </p:stCondLst>
                                        </p:cTn>
                                        <p:tgtEl>
                                          <p:spTgt spid="1026"/>
                                        </p:tgtEl>
                                      </p:cBhvr>
                                      <p:to x="100000" y="90000"/>
                                    </p:animScale>
                                    <p:animScale>
                                      <p:cBhvr>
                                        <p:cTn id="27" dur="166" decel="50000">
                                          <p:stCondLst>
                                            <p:cond delay="1668"/>
                                          </p:stCondLst>
                                        </p:cTn>
                                        <p:tgtEl>
                                          <p:spTgt spid="1026"/>
                                        </p:tgtEl>
                                      </p:cBhvr>
                                      <p:to x="100000" y="100000"/>
                                    </p:animScale>
                                    <p:animScale>
                                      <p:cBhvr>
                                        <p:cTn id="28" dur="26">
                                          <p:stCondLst>
                                            <p:cond delay="1808"/>
                                          </p:stCondLst>
                                        </p:cTn>
                                        <p:tgtEl>
                                          <p:spTgt spid="1026"/>
                                        </p:tgtEl>
                                      </p:cBhvr>
                                      <p:to x="100000" y="95000"/>
                                    </p:animScale>
                                    <p:animScale>
                                      <p:cBhvr>
                                        <p:cTn id="29" dur="166" decel="50000">
                                          <p:stCondLst>
                                            <p:cond delay="1834"/>
                                          </p:stCondLst>
                                        </p:cTn>
                                        <p:tgtEl>
                                          <p:spTgt spid="1026"/>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 calcmode="lin" valueType="num">
                                      <p:cBhvr>
                                        <p:cTn id="34"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35"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6"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37"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38" dur="5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p:cTn id="43" dur="50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46"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anim calcmode="lin" valueType="num">
                                      <p:cBhvr>
                                        <p:cTn id="55" dur="500" decel="50000" fill="hold">
                                          <p:stCondLst>
                                            <p:cond delay="0"/>
                                          </p:stCondLst>
                                        </p:cTn>
                                        <p:tgtEl>
                                          <p:spTgt spid="7">
                                            <p:txEl>
                                              <p:pRg st="1" end="1"/>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7">
                                            <p:txEl>
                                              <p:pRg st="1" end="1"/>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7">
                                            <p:txEl>
                                              <p:pRg st="1" end="1"/>
                                            </p:txEl>
                                          </p:spTgt>
                                        </p:tgtEl>
                                        <p:attrNameLst>
                                          <p:attrName>ppt_w</p:attrName>
                                        </p:attrNameLst>
                                      </p:cBhvr>
                                      <p:tavLst>
                                        <p:tav tm="0">
                                          <p:val>
                                            <p:strVal val="#ppt_w*.05"/>
                                          </p:val>
                                        </p:tav>
                                        <p:tav tm="100000">
                                          <p:val>
                                            <p:strVal val="#ppt_w"/>
                                          </p:val>
                                        </p:tav>
                                      </p:tavLst>
                                    </p:anim>
                                    <p:anim calcmode="lin" valueType="num">
                                      <p:cBhvr>
                                        <p:cTn id="58" dur="10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7">
                                            <p:txEl>
                                              <p:pRg st="1" end="1"/>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7">
                                            <p:txEl>
                                              <p:pRg st="1" end="1"/>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7">
                                            <p:txEl>
                                              <p:pRg st="1" end="1"/>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7">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7">
                                            <p:txEl>
                                              <p:pRg st="2" end="2"/>
                                            </p:txEl>
                                          </p:spTgt>
                                        </p:tgtEl>
                                        <p:attrNameLst>
                                          <p:attrName>style.visibility</p:attrName>
                                        </p:attrNameLst>
                                      </p:cBhvr>
                                      <p:to>
                                        <p:strVal val="visible"/>
                                      </p:to>
                                    </p:set>
                                    <p:anim calcmode="lin" valueType="num">
                                      <p:cBhvr>
                                        <p:cTn id="67" dur="500" decel="50000" fill="hold">
                                          <p:stCondLst>
                                            <p:cond delay="0"/>
                                          </p:stCondLst>
                                        </p:cTn>
                                        <p:tgtEl>
                                          <p:spTgt spid="7">
                                            <p:txEl>
                                              <p:pRg st="2" end="2"/>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7">
                                            <p:txEl>
                                              <p:pRg st="2" end="2"/>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7">
                                            <p:txEl>
                                              <p:pRg st="2" end="2"/>
                                            </p:txEl>
                                          </p:spTgt>
                                        </p:tgtEl>
                                        <p:attrNameLst>
                                          <p:attrName>ppt_w</p:attrName>
                                        </p:attrNameLst>
                                      </p:cBhvr>
                                      <p:tavLst>
                                        <p:tav tm="0">
                                          <p:val>
                                            <p:strVal val="#ppt_w*.05"/>
                                          </p:val>
                                        </p:tav>
                                        <p:tav tm="100000">
                                          <p:val>
                                            <p:strVal val="#ppt_w"/>
                                          </p:val>
                                        </p:tav>
                                      </p:tavLst>
                                    </p:anim>
                                    <p:anim calcmode="lin" valueType="num">
                                      <p:cBhvr>
                                        <p:cTn id="70" dur="1000" fill="hold"/>
                                        <p:tgtEl>
                                          <p:spTgt spid="7">
                                            <p:txEl>
                                              <p:pRg st="2" end="2"/>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7">
                                            <p:txEl>
                                              <p:pRg st="2" end="2"/>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7">
                                            <p:txEl>
                                              <p:pRg st="2" end="2"/>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7">
                                            <p:txEl>
                                              <p:pRg st="2" end="2"/>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7">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7">
                                            <p:txEl>
                                              <p:pRg st="3" end="3"/>
                                            </p:txEl>
                                          </p:spTgt>
                                        </p:tgtEl>
                                        <p:attrNameLst>
                                          <p:attrName>style.visibility</p:attrName>
                                        </p:attrNameLst>
                                      </p:cBhvr>
                                      <p:to>
                                        <p:strVal val="visible"/>
                                      </p:to>
                                    </p:set>
                                    <p:anim calcmode="lin" valueType="num">
                                      <p:cBhvr>
                                        <p:cTn id="79" dur="500" decel="50000" fill="hold">
                                          <p:stCondLst>
                                            <p:cond delay="0"/>
                                          </p:stCondLst>
                                        </p:cTn>
                                        <p:tgtEl>
                                          <p:spTgt spid="7">
                                            <p:txEl>
                                              <p:pRg st="3" end="3"/>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7">
                                            <p:txEl>
                                              <p:pRg st="3" end="3"/>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7">
                                            <p:txEl>
                                              <p:pRg st="3" end="3"/>
                                            </p:txEl>
                                          </p:spTgt>
                                        </p:tgtEl>
                                        <p:attrNameLst>
                                          <p:attrName>ppt_w</p:attrName>
                                        </p:attrNameLst>
                                      </p:cBhvr>
                                      <p:tavLst>
                                        <p:tav tm="0">
                                          <p:val>
                                            <p:strVal val="#ppt_w*.05"/>
                                          </p:val>
                                        </p:tav>
                                        <p:tav tm="100000">
                                          <p:val>
                                            <p:strVal val="#ppt_w"/>
                                          </p:val>
                                        </p:tav>
                                      </p:tavLst>
                                    </p:anim>
                                    <p:anim calcmode="lin" valueType="num">
                                      <p:cBhvr>
                                        <p:cTn id="82" dur="1000" fill="hold"/>
                                        <p:tgtEl>
                                          <p:spTgt spid="7">
                                            <p:txEl>
                                              <p:pRg st="3" end="3"/>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7">
                                            <p:txEl>
                                              <p:pRg st="3" end="3"/>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7">
                                            <p:txEl>
                                              <p:pRg st="3" end="3"/>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7">
                                            <p:txEl>
                                              <p:pRg st="3" end="3"/>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7">
                                            <p:txEl>
                                              <p:pRg st="3" end="3"/>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grpId="0" nodeType="clickEffect">
                                  <p:stCondLst>
                                    <p:cond delay="0"/>
                                  </p:stCondLst>
                                  <p:childTnLst>
                                    <p:set>
                                      <p:cBhvr>
                                        <p:cTn id="90" dur="1" fill="hold">
                                          <p:stCondLst>
                                            <p:cond delay="0"/>
                                          </p:stCondLst>
                                        </p:cTn>
                                        <p:tgtEl>
                                          <p:spTgt spid="7">
                                            <p:txEl>
                                              <p:pRg st="4" end="4"/>
                                            </p:txEl>
                                          </p:spTgt>
                                        </p:tgtEl>
                                        <p:attrNameLst>
                                          <p:attrName>style.visibility</p:attrName>
                                        </p:attrNameLst>
                                      </p:cBhvr>
                                      <p:to>
                                        <p:strVal val="visible"/>
                                      </p:to>
                                    </p:set>
                                    <p:anim calcmode="lin" valueType="num">
                                      <p:cBhvr>
                                        <p:cTn id="91" dur="500" decel="50000" fill="hold">
                                          <p:stCondLst>
                                            <p:cond delay="0"/>
                                          </p:stCondLst>
                                        </p:cTn>
                                        <p:tgtEl>
                                          <p:spTgt spid="7">
                                            <p:txEl>
                                              <p:pRg st="4" end="4"/>
                                            </p:txEl>
                                          </p:spTgt>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7">
                                            <p:txEl>
                                              <p:pRg st="4" end="4"/>
                                            </p:txEl>
                                          </p:spTgt>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7">
                                            <p:txEl>
                                              <p:pRg st="4" end="4"/>
                                            </p:txEl>
                                          </p:spTgt>
                                        </p:tgtEl>
                                        <p:attrNameLst>
                                          <p:attrName>ppt_w</p:attrName>
                                        </p:attrNameLst>
                                      </p:cBhvr>
                                      <p:tavLst>
                                        <p:tav tm="0">
                                          <p:val>
                                            <p:strVal val="#ppt_w*.05"/>
                                          </p:val>
                                        </p:tav>
                                        <p:tav tm="100000">
                                          <p:val>
                                            <p:strVal val="#ppt_w"/>
                                          </p:val>
                                        </p:tav>
                                      </p:tavLst>
                                    </p:anim>
                                    <p:anim calcmode="lin" valueType="num">
                                      <p:cBhvr>
                                        <p:cTn id="94" dur="1000" fill="hold"/>
                                        <p:tgtEl>
                                          <p:spTgt spid="7">
                                            <p:txEl>
                                              <p:pRg st="4" end="4"/>
                                            </p:txEl>
                                          </p:spTgt>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7">
                                            <p:txEl>
                                              <p:pRg st="4" end="4"/>
                                            </p:txEl>
                                          </p:spTgt>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7">
                                            <p:txEl>
                                              <p:pRg st="4" end="4"/>
                                            </p:txEl>
                                          </p:spTgt>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7">
                                            <p:txEl>
                                              <p:pRg st="4" end="4"/>
                                            </p:txEl>
                                          </p:spTgt>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7">
                                            <p:txEl>
                                              <p:pRg st="4" end="4"/>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5" presetClass="entr" presetSubtype="0" fill="hold" grpId="0" nodeType="clickEffect">
                                  <p:stCondLst>
                                    <p:cond delay="0"/>
                                  </p:stCondLst>
                                  <p:childTnLst>
                                    <p:set>
                                      <p:cBhvr>
                                        <p:cTn id="102" dur="1" fill="hold">
                                          <p:stCondLst>
                                            <p:cond delay="0"/>
                                          </p:stCondLst>
                                        </p:cTn>
                                        <p:tgtEl>
                                          <p:spTgt spid="7">
                                            <p:txEl>
                                              <p:pRg st="5" end="5"/>
                                            </p:txEl>
                                          </p:spTgt>
                                        </p:tgtEl>
                                        <p:attrNameLst>
                                          <p:attrName>style.visibility</p:attrName>
                                        </p:attrNameLst>
                                      </p:cBhvr>
                                      <p:to>
                                        <p:strVal val="visible"/>
                                      </p:to>
                                    </p:set>
                                    <p:anim calcmode="lin" valueType="num">
                                      <p:cBhvr>
                                        <p:cTn id="103" dur="500" decel="50000" fill="hold">
                                          <p:stCondLst>
                                            <p:cond delay="0"/>
                                          </p:stCondLst>
                                        </p:cTn>
                                        <p:tgtEl>
                                          <p:spTgt spid="7">
                                            <p:txEl>
                                              <p:pRg st="5" end="5"/>
                                            </p:txEl>
                                          </p:spTgt>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7">
                                            <p:txEl>
                                              <p:pRg st="5" end="5"/>
                                            </p:txEl>
                                          </p:spTgt>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7">
                                            <p:txEl>
                                              <p:pRg st="5" end="5"/>
                                            </p:txEl>
                                          </p:spTgt>
                                        </p:tgtEl>
                                        <p:attrNameLst>
                                          <p:attrName>ppt_w</p:attrName>
                                        </p:attrNameLst>
                                      </p:cBhvr>
                                      <p:tavLst>
                                        <p:tav tm="0">
                                          <p:val>
                                            <p:strVal val="#ppt_w*.05"/>
                                          </p:val>
                                        </p:tav>
                                        <p:tav tm="100000">
                                          <p:val>
                                            <p:strVal val="#ppt_w"/>
                                          </p:val>
                                        </p:tav>
                                      </p:tavLst>
                                    </p:anim>
                                    <p:anim calcmode="lin" valueType="num">
                                      <p:cBhvr>
                                        <p:cTn id="106" dur="1000" fill="hold"/>
                                        <p:tgtEl>
                                          <p:spTgt spid="7">
                                            <p:txEl>
                                              <p:pRg st="5" end="5"/>
                                            </p:txEl>
                                          </p:spTgt>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7">
                                            <p:txEl>
                                              <p:pRg st="5" end="5"/>
                                            </p:txEl>
                                          </p:spTgt>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7">
                                            <p:txEl>
                                              <p:pRg st="5" end="5"/>
                                            </p:txEl>
                                          </p:spTgt>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7">
                                            <p:txEl>
                                              <p:pRg st="5" end="5"/>
                                            </p:txEl>
                                          </p:spTgt>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7">
                                            <p:txEl>
                                              <p:pRg st="5" end="5"/>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5" presetClass="entr" presetSubtype="0" fill="hold" grpId="0" nodeType="clickEffect">
                                  <p:stCondLst>
                                    <p:cond delay="0"/>
                                  </p:stCondLst>
                                  <p:childTnLst>
                                    <p:set>
                                      <p:cBhvr>
                                        <p:cTn id="114" dur="1" fill="hold">
                                          <p:stCondLst>
                                            <p:cond delay="0"/>
                                          </p:stCondLst>
                                        </p:cTn>
                                        <p:tgtEl>
                                          <p:spTgt spid="7">
                                            <p:txEl>
                                              <p:pRg st="6" end="6"/>
                                            </p:txEl>
                                          </p:spTgt>
                                        </p:tgtEl>
                                        <p:attrNameLst>
                                          <p:attrName>style.visibility</p:attrName>
                                        </p:attrNameLst>
                                      </p:cBhvr>
                                      <p:to>
                                        <p:strVal val="visible"/>
                                      </p:to>
                                    </p:set>
                                    <p:anim calcmode="lin" valueType="num">
                                      <p:cBhvr>
                                        <p:cTn id="115" dur="500" decel="50000" fill="hold">
                                          <p:stCondLst>
                                            <p:cond delay="0"/>
                                          </p:stCondLst>
                                        </p:cTn>
                                        <p:tgtEl>
                                          <p:spTgt spid="7">
                                            <p:txEl>
                                              <p:pRg st="6" end="6"/>
                                            </p:txEl>
                                          </p:spTgt>
                                        </p:tgtEl>
                                        <p:attrNameLst>
                                          <p:attrName>style.rotation</p:attrName>
                                        </p:attrNameLst>
                                      </p:cBhvr>
                                      <p:tavLst>
                                        <p:tav tm="0">
                                          <p:val>
                                            <p:fltVal val="-90"/>
                                          </p:val>
                                        </p:tav>
                                        <p:tav tm="100000">
                                          <p:val>
                                            <p:fltVal val="0"/>
                                          </p:val>
                                        </p:tav>
                                      </p:tavLst>
                                    </p:anim>
                                    <p:anim calcmode="lin" valueType="num">
                                      <p:cBhvr>
                                        <p:cTn id="116" dur="500" decel="50000" fill="hold">
                                          <p:stCondLst>
                                            <p:cond delay="0"/>
                                          </p:stCondLst>
                                        </p:cTn>
                                        <p:tgtEl>
                                          <p:spTgt spid="7">
                                            <p:txEl>
                                              <p:pRg st="6" end="6"/>
                                            </p:txEl>
                                          </p:spTgt>
                                        </p:tgtEl>
                                        <p:attrNameLst>
                                          <p:attrName>ppt_w</p:attrName>
                                        </p:attrNameLst>
                                      </p:cBhvr>
                                      <p:tavLst>
                                        <p:tav tm="0">
                                          <p:val>
                                            <p:strVal val="#ppt_w"/>
                                          </p:val>
                                        </p:tav>
                                        <p:tav tm="100000">
                                          <p:val>
                                            <p:strVal val="#ppt_w*.05"/>
                                          </p:val>
                                        </p:tav>
                                      </p:tavLst>
                                    </p:anim>
                                    <p:anim calcmode="lin" valueType="num">
                                      <p:cBhvr>
                                        <p:cTn id="117" dur="500" accel="50000" fill="hold">
                                          <p:stCondLst>
                                            <p:cond delay="500"/>
                                          </p:stCondLst>
                                        </p:cTn>
                                        <p:tgtEl>
                                          <p:spTgt spid="7">
                                            <p:txEl>
                                              <p:pRg st="6" end="6"/>
                                            </p:txEl>
                                          </p:spTgt>
                                        </p:tgtEl>
                                        <p:attrNameLst>
                                          <p:attrName>ppt_w</p:attrName>
                                        </p:attrNameLst>
                                      </p:cBhvr>
                                      <p:tavLst>
                                        <p:tav tm="0">
                                          <p:val>
                                            <p:strVal val="#ppt_w*.05"/>
                                          </p:val>
                                        </p:tav>
                                        <p:tav tm="100000">
                                          <p:val>
                                            <p:strVal val="#ppt_w"/>
                                          </p:val>
                                        </p:tav>
                                      </p:tavLst>
                                    </p:anim>
                                    <p:anim calcmode="lin" valueType="num">
                                      <p:cBhvr>
                                        <p:cTn id="118" dur="1000" fill="hold"/>
                                        <p:tgtEl>
                                          <p:spTgt spid="7">
                                            <p:txEl>
                                              <p:pRg st="6" end="6"/>
                                            </p:txEl>
                                          </p:spTgt>
                                        </p:tgtEl>
                                        <p:attrNameLst>
                                          <p:attrName>ppt_h</p:attrName>
                                        </p:attrNameLst>
                                      </p:cBhvr>
                                      <p:tavLst>
                                        <p:tav tm="0">
                                          <p:val>
                                            <p:strVal val="#ppt_h"/>
                                          </p:val>
                                        </p:tav>
                                        <p:tav tm="100000">
                                          <p:val>
                                            <p:strVal val="#ppt_h"/>
                                          </p:val>
                                        </p:tav>
                                      </p:tavLst>
                                    </p:anim>
                                    <p:anim calcmode="lin" valueType="num">
                                      <p:cBhvr>
                                        <p:cTn id="119" dur="500" decel="50000" fill="hold">
                                          <p:stCondLst>
                                            <p:cond delay="0"/>
                                          </p:stCondLst>
                                        </p:cTn>
                                        <p:tgtEl>
                                          <p:spTgt spid="7">
                                            <p:txEl>
                                              <p:pRg st="6" end="6"/>
                                            </p:txEl>
                                          </p:spTgt>
                                        </p:tgtEl>
                                        <p:attrNameLst>
                                          <p:attrName>ppt_x</p:attrName>
                                        </p:attrNameLst>
                                      </p:cBhvr>
                                      <p:tavLst>
                                        <p:tav tm="0">
                                          <p:val>
                                            <p:strVal val="#ppt_x+.4"/>
                                          </p:val>
                                        </p:tav>
                                        <p:tav tm="100000">
                                          <p:val>
                                            <p:strVal val="#ppt_x"/>
                                          </p:val>
                                        </p:tav>
                                      </p:tavLst>
                                    </p:anim>
                                    <p:anim calcmode="lin" valueType="num">
                                      <p:cBhvr>
                                        <p:cTn id="120" dur="500" decel="50000" fill="hold">
                                          <p:stCondLst>
                                            <p:cond delay="0"/>
                                          </p:stCondLst>
                                        </p:cTn>
                                        <p:tgtEl>
                                          <p:spTgt spid="7">
                                            <p:txEl>
                                              <p:pRg st="6" end="6"/>
                                            </p:txEl>
                                          </p:spTgt>
                                        </p:tgtEl>
                                        <p:attrNameLst>
                                          <p:attrName>ppt_y</p:attrName>
                                        </p:attrNameLst>
                                      </p:cBhvr>
                                      <p:tavLst>
                                        <p:tav tm="0">
                                          <p:val>
                                            <p:strVal val="#ppt_y-.2"/>
                                          </p:val>
                                        </p:tav>
                                        <p:tav tm="100000">
                                          <p:val>
                                            <p:strVal val="#ppt_y+.1"/>
                                          </p:val>
                                        </p:tav>
                                      </p:tavLst>
                                    </p:anim>
                                    <p:anim calcmode="lin" valueType="num">
                                      <p:cBhvr>
                                        <p:cTn id="121" dur="500" accel="50000" fill="hold">
                                          <p:stCondLst>
                                            <p:cond delay="500"/>
                                          </p:stCondLst>
                                        </p:cTn>
                                        <p:tgtEl>
                                          <p:spTgt spid="7">
                                            <p:txEl>
                                              <p:pRg st="6" end="6"/>
                                            </p:txEl>
                                          </p:spTgt>
                                        </p:tgtEl>
                                        <p:attrNameLst>
                                          <p:attrName>ppt_y</p:attrName>
                                        </p:attrNameLst>
                                      </p:cBhvr>
                                      <p:tavLst>
                                        <p:tav tm="0">
                                          <p:val>
                                            <p:strVal val="#ppt_y+.1"/>
                                          </p:val>
                                        </p:tav>
                                        <p:tav tm="100000">
                                          <p:val>
                                            <p:strVal val="#ppt_y"/>
                                          </p:val>
                                        </p:tav>
                                      </p:tavLst>
                                    </p:anim>
                                    <p:animEffect transition="in" filter="fade">
                                      <p:cBhvr>
                                        <p:cTn id="122" dur="1000" decel="50000">
                                          <p:stCondLst>
                                            <p:cond delay="0"/>
                                          </p:stCondLst>
                                        </p:cTn>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seed</a:t>
            </a:r>
            <a:endParaRPr lang="en-US" dirty="0"/>
          </a:p>
        </p:txBody>
      </p:sp>
      <p:sp>
        <p:nvSpPr>
          <p:cNvPr id="3" name="Text Placeholder 2"/>
          <p:cNvSpPr>
            <a:spLocks noGrp="1"/>
          </p:cNvSpPr>
          <p:nvPr>
            <p:ph type="body" idx="1"/>
          </p:nvPr>
        </p:nvSpPr>
        <p:spPr/>
        <p:txBody>
          <a:bodyPr/>
          <a:lstStyle/>
          <a:p>
            <a:r>
              <a:rPr lang="en-US" dirty="0" err="1" smtClean="0"/>
              <a:t>Dicot</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r>
              <a:rPr lang="en-US" dirty="0" err="1" smtClean="0"/>
              <a:t>Epicotyl</a:t>
            </a:r>
            <a:endParaRPr lang="en-US" dirty="0" smtClean="0"/>
          </a:p>
          <a:p>
            <a:r>
              <a:rPr lang="en-US" dirty="0" err="1" smtClean="0"/>
              <a:t>Hpocotyl</a:t>
            </a:r>
            <a:endParaRPr lang="en-US" dirty="0" smtClean="0"/>
          </a:p>
          <a:p>
            <a:r>
              <a:rPr lang="en-US" dirty="0" err="1" smtClean="0"/>
              <a:t>Radicle</a:t>
            </a:r>
            <a:endParaRPr lang="en-US" dirty="0" smtClean="0"/>
          </a:p>
          <a:p>
            <a:r>
              <a:rPr lang="en-US" dirty="0" smtClean="0"/>
              <a:t>Cotyledons</a:t>
            </a:r>
          </a:p>
          <a:p>
            <a:r>
              <a:rPr lang="en-US" dirty="0" smtClean="0"/>
              <a:t>Seed coat</a:t>
            </a:r>
            <a:endParaRPr lang="en-US" dirty="0"/>
          </a:p>
        </p:txBody>
      </p:sp>
      <p:sp>
        <p:nvSpPr>
          <p:cNvPr id="6" name="Content Placeholder 5"/>
          <p:cNvSpPr>
            <a:spLocks noGrp="1"/>
          </p:cNvSpPr>
          <p:nvPr>
            <p:ph sz="quarter" idx="4"/>
          </p:nvPr>
        </p:nvSpPr>
        <p:spPr/>
        <p:txBody>
          <a:bodyPr/>
          <a:lstStyle/>
          <a:p>
            <a:endParaRPr lang="en-US" dirty="0"/>
          </a:p>
        </p:txBody>
      </p:sp>
      <p:pic>
        <p:nvPicPr>
          <p:cNvPr id="2050" name="Picture 2" descr="510F-tm-2"/>
          <p:cNvPicPr>
            <a:picLocks noChangeAspect="1" noChangeArrowheads="1"/>
          </p:cNvPicPr>
          <p:nvPr/>
        </p:nvPicPr>
        <p:blipFill>
          <a:blip r:embed="rId2" cstate="print"/>
          <a:srcRect t="1067" b="795"/>
          <a:stretch>
            <a:fillRect/>
          </a:stretch>
        </p:blipFill>
        <p:spPr bwMode="auto">
          <a:xfrm rot="5400000">
            <a:off x="3249831" y="-659031"/>
            <a:ext cx="4572000" cy="6804462"/>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17" dur="1000" fill="hold"/>
                                        <p:tgtEl>
                                          <p:spTgt spid="2050"/>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barn(inHorizontal)">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0" presetClass="entr" presetSubtype="0" fill="hold" grpId="0" nodeType="clickEffect">
                                  <p:stCondLst>
                                    <p:cond delay="0"/>
                                  </p:stCondLst>
                                  <p:iterate type="lt">
                                    <p:tmPct val="10000"/>
                                  </p:iterate>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1000"/>
                                        <p:tgtEl>
                                          <p:spTgt spid="5">
                                            <p:txEl>
                                              <p:pRg st="0" end="0"/>
                                            </p:txEl>
                                          </p:spTgt>
                                        </p:tgtEl>
                                      </p:cBhvr>
                                    </p:animEffect>
                                    <p:anim calcmode="lin" valueType="num">
                                      <p:cBhvr>
                                        <p:cTn id="32"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33"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0" presetClass="entr" presetSubtype="0" fill="hold" grpId="0" nodeType="clickEffect">
                                  <p:stCondLst>
                                    <p:cond delay="0"/>
                                  </p:stCondLst>
                                  <p:iterate type="lt">
                                    <p:tmPct val="10000"/>
                                  </p:iterate>
                                  <p:childTnLst>
                                    <p:set>
                                      <p:cBhvr>
                                        <p:cTn id="37" dur="1" fill="hold">
                                          <p:stCondLst>
                                            <p:cond delay="0"/>
                                          </p:stCondLst>
                                        </p:cTn>
                                        <p:tgtEl>
                                          <p:spTgt spid="5">
                                            <p:txEl>
                                              <p:pRg st="1" end="1"/>
                                            </p:txEl>
                                          </p:spTgt>
                                        </p:tgtEl>
                                        <p:attrNameLst>
                                          <p:attrName>style.visibility</p:attrName>
                                        </p:attrNameLst>
                                      </p:cBhvr>
                                      <p:to>
                                        <p:strVal val="visible"/>
                                      </p:to>
                                    </p:set>
                                    <p:animEffect transition="in" filter="fade">
                                      <p:cBhvr>
                                        <p:cTn id="38" dur="1000"/>
                                        <p:tgtEl>
                                          <p:spTgt spid="5">
                                            <p:txEl>
                                              <p:pRg st="1" end="1"/>
                                            </p:txEl>
                                          </p:spTgt>
                                        </p:tgtEl>
                                      </p:cBhvr>
                                    </p:animEffect>
                                    <p:anim calcmode="lin" valueType="num">
                                      <p:cBhvr>
                                        <p:cTn id="39"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40"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0" presetClass="entr" presetSubtype="0" fill="hold" grpId="0" nodeType="clickEffect">
                                  <p:stCondLst>
                                    <p:cond delay="0"/>
                                  </p:stCondLst>
                                  <p:iterate type="lt">
                                    <p:tmPct val="10000"/>
                                  </p:iterate>
                                  <p:childTnLst>
                                    <p:set>
                                      <p:cBhvr>
                                        <p:cTn id="44" dur="1" fill="hold">
                                          <p:stCondLst>
                                            <p:cond delay="0"/>
                                          </p:stCondLst>
                                        </p:cTn>
                                        <p:tgtEl>
                                          <p:spTgt spid="5">
                                            <p:txEl>
                                              <p:pRg st="2" end="2"/>
                                            </p:txEl>
                                          </p:spTgt>
                                        </p:tgtEl>
                                        <p:attrNameLst>
                                          <p:attrName>style.visibility</p:attrName>
                                        </p:attrNameLst>
                                      </p:cBhvr>
                                      <p:to>
                                        <p:strVal val="visible"/>
                                      </p:to>
                                    </p:set>
                                    <p:animEffect transition="in" filter="fade">
                                      <p:cBhvr>
                                        <p:cTn id="45" dur="1000"/>
                                        <p:tgtEl>
                                          <p:spTgt spid="5">
                                            <p:txEl>
                                              <p:pRg st="2" end="2"/>
                                            </p:txEl>
                                          </p:spTgt>
                                        </p:tgtEl>
                                      </p:cBhvr>
                                    </p:animEffect>
                                    <p:anim calcmode="lin" valueType="num">
                                      <p:cBhvr>
                                        <p:cTn id="46" dur="10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47"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0" presetClass="entr" presetSubtype="0" fill="hold" grpId="0" nodeType="clickEffect">
                                  <p:stCondLst>
                                    <p:cond delay="0"/>
                                  </p:stCondLst>
                                  <p:iterate type="lt">
                                    <p:tmPct val="10000"/>
                                  </p:iterate>
                                  <p:childTnLst>
                                    <p:set>
                                      <p:cBhvr>
                                        <p:cTn id="51" dur="1" fill="hold">
                                          <p:stCondLst>
                                            <p:cond delay="0"/>
                                          </p:stCondLst>
                                        </p:cTn>
                                        <p:tgtEl>
                                          <p:spTgt spid="5">
                                            <p:txEl>
                                              <p:pRg st="3" end="3"/>
                                            </p:txEl>
                                          </p:spTgt>
                                        </p:tgtEl>
                                        <p:attrNameLst>
                                          <p:attrName>style.visibility</p:attrName>
                                        </p:attrNameLst>
                                      </p:cBhvr>
                                      <p:to>
                                        <p:strVal val="visible"/>
                                      </p:to>
                                    </p:set>
                                    <p:animEffect transition="in" filter="fade">
                                      <p:cBhvr>
                                        <p:cTn id="52" dur="1000"/>
                                        <p:tgtEl>
                                          <p:spTgt spid="5">
                                            <p:txEl>
                                              <p:pRg st="3" end="3"/>
                                            </p:txEl>
                                          </p:spTgt>
                                        </p:tgtEl>
                                      </p:cBhvr>
                                    </p:animEffect>
                                    <p:anim calcmode="lin" valueType="num">
                                      <p:cBhvr>
                                        <p:cTn id="53" dur="1000" fill="hold"/>
                                        <p:tgtEl>
                                          <p:spTgt spid="5">
                                            <p:txEl>
                                              <p:pRg st="3" end="3"/>
                                            </p:txEl>
                                          </p:spTgt>
                                        </p:tgtEl>
                                        <p:attrNameLst>
                                          <p:attrName>ppt_x</p:attrName>
                                        </p:attrNameLst>
                                      </p:cBhvr>
                                      <p:tavLst>
                                        <p:tav tm="0">
                                          <p:val>
                                            <p:strVal val="#ppt_x-.1"/>
                                          </p:val>
                                        </p:tav>
                                        <p:tav tm="100000">
                                          <p:val>
                                            <p:strVal val="#ppt_x"/>
                                          </p:val>
                                        </p:tav>
                                      </p:tavLst>
                                    </p:anim>
                                    <p:anim calcmode="lin" valueType="num">
                                      <p:cBhvr>
                                        <p:cTn id="54"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0" presetClass="entr" presetSubtype="0" fill="hold" grpId="0" nodeType="clickEffect">
                                  <p:stCondLst>
                                    <p:cond delay="0"/>
                                  </p:stCondLst>
                                  <p:iterate type="lt">
                                    <p:tmPct val="10000"/>
                                  </p:iterate>
                                  <p:childTnLst>
                                    <p:set>
                                      <p:cBhvr>
                                        <p:cTn id="58" dur="1" fill="hold">
                                          <p:stCondLst>
                                            <p:cond delay="0"/>
                                          </p:stCondLst>
                                        </p:cTn>
                                        <p:tgtEl>
                                          <p:spTgt spid="5">
                                            <p:txEl>
                                              <p:pRg st="4" end="4"/>
                                            </p:txEl>
                                          </p:spTgt>
                                        </p:tgtEl>
                                        <p:attrNameLst>
                                          <p:attrName>style.visibility</p:attrName>
                                        </p:attrNameLst>
                                      </p:cBhvr>
                                      <p:to>
                                        <p:strVal val="visible"/>
                                      </p:to>
                                    </p:set>
                                    <p:animEffect transition="in" filter="fade">
                                      <p:cBhvr>
                                        <p:cTn id="59" dur="1000"/>
                                        <p:tgtEl>
                                          <p:spTgt spid="5">
                                            <p:txEl>
                                              <p:pRg st="4" end="4"/>
                                            </p:txEl>
                                          </p:spTgt>
                                        </p:tgtEl>
                                      </p:cBhvr>
                                    </p:animEffect>
                                    <p:anim calcmode="lin" valueType="num">
                                      <p:cBhvr>
                                        <p:cTn id="60" dur="1000" fill="hold"/>
                                        <p:tgtEl>
                                          <p:spTgt spid="5">
                                            <p:txEl>
                                              <p:pRg st="4" end="4"/>
                                            </p:txEl>
                                          </p:spTgt>
                                        </p:tgtEl>
                                        <p:attrNameLst>
                                          <p:attrName>ppt_x</p:attrName>
                                        </p:attrNameLst>
                                      </p:cBhvr>
                                      <p:tavLst>
                                        <p:tav tm="0">
                                          <p:val>
                                            <p:strVal val="#ppt_x-.1"/>
                                          </p:val>
                                        </p:tav>
                                        <p:tav tm="100000">
                                          <p:val>
                                            <p:strVal val="#ppt_x"/>
                                          </p:val>
                                        </p:tav>
                                      </p:tavLst>
                                    </p:anim>
                                    <p:anim calcmode="lin" valueType="num">
                                      <p:cBhvr>
                                        <p:cTn id="61"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Monocot stages of germination</a:t>
            </a:r>
            <a:endParaRPr lang="en-US" dirty="0"/>
          </a:p>
        </p:txBody>
      </p:sp>
      <p:sp>
        <p:nvSpPr>
          <p:cNvPr id="3" name="Content Placeholder 2"/>
          <p:cNvSpPr>
            <a:spLocks noGrp="1"/>
          </p:cNvSpPr>
          <p:nvPr>
            <p:ph idx="1"/>
          </p:nvPr>
        </p:nvSpPr>
        <p:spPr/>
        <p:txBody>
          <a:bodyPr/>
          <a:lstStyle/>
          <a:p>
            <a:r>
              <a:rPr lang="en-US" dirty="0" smtClean="0"/>
              <a:t>Absorption of water and oxygen into seed</a:t>
            </a:r>
          </a:p>
          <a:p>
            <a:r>
              <a:rPr lang="en-US" dirty="0" smtClean="0"/>
              <a:t>Seed coat ruptures and the primary root (</a:t>
            </a:r>
            <a:r>
              <a:rPr lang="en-US" dirty="0" err="1" smtClean="0"/>
              <a:t>radicle</a:t>
            </a:r>
            <a:r>
              <a:rPr lang="en-US" dirty="0" smtClean="0"/>
              <a:t>) begins to grow downward</a:t>
            </a:r>
          </a:p>
          <a:p>
            <a:r>
              <a:rPr lang="en-US" dirty="0" err="1" smtClean="0"/>
              <a:t>Epicotyl</a:t>
            </a:r>
            <a:r>
              <a:rPr lang="en-US" dirty="0" smtClean="0"/>
              <a:t> elongates, </a:t>
            </a:r>
            <a:r>
              <a:rPr lang="en-US" dirty="0" err="1" smtClean="0"/>
              <a:t>coleoptile</a:t>
            </a:r>
            <a:r>
              <a:rPr lang="en-US" dirty="0" smtClean="0"/>
              <a:t> piercing the soil as it grows upward</a:t>
            </a:r>
          </a:p>
          <a:p>
            <a:r>
              <a:rPr lang="en-US" dirty="0" err="1" smtClean="0"/>
              <a:t>Coleoptile</a:t>
            </a:r>
            <a:r>
              <a:rPr lang="en-US" dirty="0" smtClean="0"/>
              <a:t> unfolds </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diamond(in)">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to="" calcmode="lin" valueType="num">
                                      <p:cBhvr>
                                        <p:cTn id="34"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510F-tm-3"/>
          <p:cNvPicPr>
            <a:picLocks noChangeAspect="1" noChangeArrowheads="1"/>
          </p:cNvPicPr>
          <p:nvPr/>
        </p:nvPicPr>
        <p:blipFill>
          <a:blip r:embed="rId2" cstate="print"/>
          <a:srcRect/>
          <a:stretch>
            <a:fillRect/>
          </a:stretch>
        </p:blipFill>
        <p:spPr bwMode="auto">
          <a:xfrm rot="5400000">
            <a:off x="1448905" y="-382105"/>
            <a:ext cx="6474790" cy="76962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pot">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rnd" cmpd="sng" algn="ctr">
          <a:solidFill>
            <a:schemeClr val="tx1">
              <a:lumMod val="50000"/>
            </a:schemeClr>
          </a:solidFill>
          <a:prstDash val="solid"/>
          <a:round/>
          <a:headEnd type="none" w="med" len="med"/>
          <a:tailEnd type="none" w="med" len="med"/>
        </a:ln>
        <a:effectLst/>
      </a:spPr>
      <a:bodyPr rtlCol="0" anchor="ctr"/>
      <a:lstStyle>
        <a:defPPr algn="ctr">
          <a:defRPr/>
        </a:defPPr>
      </a:lstStyle>
    </a:spDef>
    <a:lnDef>
      <a:spPr bwMode="auto">
        <a:noFill/>
        <a:ln w="28575" cap="flat" cmpd="sng" algn="ctr">
          <a:solidFill>
            <a:schemeClr val="tx1">
              <a:lumMod val="50000"/>
            </a:schemeClr>
          </a:solidFill>
          <a:prstDash val="solid"/>
          <a:round/>
          <a:headEnd type="none" w="med" len="med"/>
          <a:tailEnd type="arrow"/>
        </a:ln>
        <a:effectLst/>
      </a:spPr>
      <a:bodyPr/>
      <a:lstStyle/>
    </a:lnDef>
  </a:objectDefaults>
  <a:extraClrSchemeLst>
    <a:extraClrScheme>
      <a:clrScheme name="Serene.pot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pot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pot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285</TotalTime>
  <Words>1133</Words>
  <Application>Microsoft Office PowerPoint</Application>
  <PresentationFormat>On-screen Show (4:3)</PresentationFormat>
  <Paragraphs>214</Paragraphs>
  <Slides>45</Slides>
  <Notes>4</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Trek</vt:lpstr>
      <vt:lpstr>Serene</vt:lpstr>
      <vt:lpstr>Plant anatomy and growth</vt:lpstr>
      <vt:lpstr>STAGES OF PLANT GROWTH &amp; DEVELOPMENT</vt:lpstr>
      <vt:lpstr>GOOD SEED GERMINATION REQUIREMENTS</vt:lpstr>
      <vt:lpstr>Types of seeds</vt:lpstr>
      <vt:lpstr>Functions of seeds</vt:lpstr>
      <vt:lpstr>Parts of seed</vt:lpstr>
      <vt:lpstr>Parts Of seed</vt:lpstr>
      <vt:lpstr>Monocot stages of germination</vt:lpstr>
      <vt:lpstr>Slide 9</vt:lpstr>
      <vt:lpstr>Dicot stages of germination</vt:lpstr>
      <vt:lpstr>Slide 11</vt:lpstr>
      <vt:lpstr>Primary plant parts</vt:lpstr>
      <vt:lpstr>Slide 13</vt:lpstr>
      <vt:lpstr>Functions of plant parts</vt:lpstr>
      <vt:lpstr>Functions of plant parts</vt:lpstr>
      <vt:lpstr>Types of root systems</vt:lpstr>
      <vt:lpstr>Parts of the stem</vt:lpstr>
      <vt:lpstr>Types of stems</vt:lpstr>
      <vt:lpstr>Slide 19</vt:lpstr>
      <vt:lpstr>Tissue in a stem</vt:lpstr>
      <vt:lpstr>Structure of a leaf</vt:lpstr>
      <vt:lpstr>Leaf types</vt:lpstr>
      <vt:lpstr>Slide 23</vt:lpstr>
      <vt:lpstr>Above ground stem modifications</vt:lpstr>
      <vt:lpstr>Slide 25</vt:lpstr>
      <vt:lpstr>Below ground stem modifications</vt:lpstr>
      <vt:lpstr>Slide 27</vt:lpstr>
      <vt:lpstr>Slide 28</vt:lpstr>
      <vt:lpstr>Slide 29</vt:lpstr>
      <vt:lpstr>Vegetative growth stages of small grains</vt:lpstr>
      <vt:lpstr>Vegetative growth stages of corn</vt:lpstr>
      <vt:lpstr>Life cycle of flowering plant</vt:lpstr>
      <vt:lpstr>Slide 33</vt:lpstr>
      <vt:lpstr>Parts of a complete flower</vt:lpstr>
      <vt:lpstr>Parts of a complete flower</vt:lpstr>
      <vt:lpstr>Types of flowers</vt:lpstr>
      <vt:lpstr>Go fertilization!</vt:lpstr>
      <vt:lpstr>Basic types of fertilization</vt:lpstr>
      <vt:lpstr>Slide 39</vt:lpstr>
      <vt:lpstr>Apical meristems</vt:lpstr>
      <vt:lpstr>Meristems tissue</vt:lpstr>
      <vt:lpstr>Modified Leaves</vt:lpstr>
      <vt:lpstr>Flowers</vt:lpstr>
      <vt:lpstr>Slide 44</vt:lpstr>
      <vt:lpstr>Flowers</vt:lpstr>
    </vt:vector>
  </TitlesOfParts>
  <Company>CCSD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anatomy and growth</dc:title>
  <dc:creator>CCSD</dc:creator>
  <cp:lastModifiedBy>CCSD</cp:lastModifiedBy>
  <cp:revision>36</cp:revision>
  <dcterms:created xsi:type="dcterms:W3CDTF">2010-10-22T19:16:55Z</dcterms:created>
  <dcterms:modified xsi:type="dcterms:W3CDTF">2012-06-07T14:38:34Z</dcterms:modified>
</cp:coreProperties>
</file>