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1" r:id="rId4"/>
    <p:sldId id="257" r:id="rId5"/>
    <p:sldId id="284" r:id="rId6"/>
    <p:sldId id="285" r:id="rId7"/>
    <p:sldId id="286" r:id="rId8"/>
    <p:sldId id="289" r:id="rId9"/>
    <p:sldId id="258" r:id="rId10"/>
    <p:sldId id="272" r:id="rId11"/>
    <p:sldId id="273" r:id="rId12"/>
    <p:sldId id="274" r:id="rId13"/>
    <p:sldId id="287" r:id="rId14"/>
    <p:sldId id="259" r:id="rId15"/>
    <p:sldId id="262" r:id="rId16"/>
    <p:sldId id="276" r:id="rId17"/>
    <p:sldId id="270" r:id="rId18"/>
    <p:sldId id="263" r:id="rId19"/>
    <p:sldId id="265" r:id="rId20"/>
    <p:sldId id="266" r:id="rId21"/>
    <p:sldId id="267" r:id="rId22"/>
    <p:sldId id="277" r:id="rId23"/>
    <p:sldId id="268" r:id="rId24"/>
    <p:sldId id="269" r:id="rId25"/>
    <p:sldId id="279" r:id="rId26"/>
    <p:sldId id="280" r:id="rId27"/>
    <p:sldId id="281" r:id="rId28"/>
    <p:sldId id="282" r:id="rId29"/>
    <p:sldId id="283" r:id="rId30"/>
    <p:sldId id="278" r:id="rId31"/>
    <p:sldId id="271"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56" autoAdjust="0"/>
    <p:restoredTop sz="94757" autoAdjust="0"/>
  </p:normalViewPr>
  <p:slideViewPr>
    <p:cSldViewPr snapToGrid="0" snapToObjects="1">
      <p:cViewPr>
        <p:scale>
          <a:sx n="75" d="100"/>
          <a:sy n="75" d="100"/>
        </p:scale>
        <p:origin x="-1704" y="-336"/>
      </p:cViewPr>
      <p:guideLst>
        <p:guide orient="horz" pos="2160"/>
        <p:guide pos="2880"/>
      </p:guideLst>
    </p:cSldViewPr>
  </p:slideViewPr>
  <p:outlineViewPr>
    <p:cViewPr>
      <p:scale>
        <a:sx n="33" d="100"/>
        <a:sy n="33" d="100"/>
      </p:scale>
      <p:origin x="0" y="111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B426FA-F355-3944-8028-180C68972487}"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5E29A-9E27-7243-9B2A-96CB0E2640D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426FA-F355-3944-8028-180C68972487}"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5E29A-9E27-7243-9B2A-96CB0E2640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5B426FA-F355-3944-8028-180C68972487}"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5E29A-9E27-7243-9B2A-96CB0E2640D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426FA-F355-3944-8028-180C68972487}"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5E29A-9E27-7243-9B2A-96CB0E2640D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426FA-F355-3944-8028-180C68972487}"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5E29A-9E27-7243-9B2A-96CB0E2640D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5B426FA-F355-3944-8028-180C68972487}"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5E29A-9E27-7243-9B2A-96CB0E2640D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B426FA-F355-3944-8028-180C68972487}" type="datetimeFigureOut">
              <a:rPr lang="en-US" smtClean="0"/>
              <a:t>3/21/14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5E29A-9E27-7243-9B2A-96CB0E2640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426FA-F355-3944-8028-180C68972487}" type="datetimeFigureOut">
              <a:rPr lang="en-US" smtClean="0"/>
              <a:t>3/21/14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5E29A-9E27-7243-9B2A-96CB0E2640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5B426FA-F355-3944-8028-180C68972487}" type="datetimeFigureOut">
              <a:rPr lang="en-US" smtClean="0"/>
              <a:t>3/21/14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5E29A-9E27-7243-9B2A-96CB0E2640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5B426FA-F355-3944-8028-180C68972487}"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5E29A-9E27-7243-9B2A-96CB0E2640D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426FA-F355-3944-8028-180C68972487}"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5E29A-9E27-7243-9B2A-96CB0E2640D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5B426FA-F355-3944-8028-180C68972487}" type="datetimeFigureOut">
              <a:rPr lang="en-US" smtClean="0"/>
              <a:t>3/21/14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2B5E29A-9E27-7243-9B2A-96CB0E2640D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imatedengines.com/otto.html" TargetMode="Externa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hyperlink" Target="http://www.animatedengines.com/twostroke.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3886"/>
            <a:ext cx="7772400" cy="2360393"/>
          </a:xfrm>
        </p:spPr>
        <p:txBody>
          <a:bodyPr>
            <a:normAutofit/>
          </a:bodyPr>
          <a:lstStyle/>
          <a:p>
            <a:r>
              <a:rPr lang="en-US" sz="7300" dirty="0" smtClean="0"/>
              <a:t>Small Gas Engines</a:t>
            </a:r>
            <a:r>
              <a:rPr lang="en-US" dirty="0" smtClean="0"/>
              <a:t/>
            </a:r>
            <a:br>
              <a:rPr lang="en-US" dirty="0" smtClean="0"/>
            </a:br>
            <a:r>
              <a:rPr lang="en-US" sz="3100" dirty="0" smtClean="0"/>
              <a:t>Operation, Maintenance and Repair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19143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Carburetor-A device for automatically mixing fuel in </a:t>
            </a:r>
            <a:r>
              <a:rPr lang="en-US" dirty="0" err="1" smtClean="0"/>
              <a:t>thep</a:t>
            </a:r>
            <a:r>
              <a:rPr lang="en-US" dirty="0" smtClean="0"/>
              <a:t> proper proportion with air to produce a combustible gas.</a:t>
            </a:r>
            <a:endParaRPr lang="en-US" dirty="0"/>
          </a:p>
          <a:p>
            <a:r>
              <a:rPr lang="en-US" dirty="0" smtClean="0"/>
              <a:t>Air filter-a Device for filtering, cleaning, and removing dust from the air admitted to an engine.  </a:t>
            </a:r>
          </a:p>
          <a:p>
            <a:r>
              <a:rPr lang="en-US" dirty="0" smtClean="0"/>
              <a:t>Fuel Tank-A reservoir designed to store fuel during the operation an internal combustion engine.</a:t>
            </a:r>
          </a:p>
          <a:p>
            <a:r>
              <a:rPr lang="en-US" dirty="0" smtClean="0"/>
              <a:t>Fuel pump- A device for delivering fuel from the fuel tank to the carburetor.</a:t>
            </a:r>
          </a:p>
          <a:p>
            <a:endParaRPr lang="en-US" dirty="0"/>
          </a:p>
        </p:txBody>
      </p:sp>
      <p:sp>
        <p:nvSpPr>
          <p:cNvPr id="2" name="Title 1"/>
          <p:cNvSpPr>
            <a:spLocks noGrp="1"/>
          </p:cNvSpPr>
          <p:nvPr>
            <p:ph type="title"/>
          </p:nvPr>
        </p:nvSpPr>
        <p:spPr/>
        <p:txBody>
          <a:bodyPr/>
          <a:lstStyle/>
          <a:p>
            <a:r>
              <a:rPr lang="en-US" dirty="0" smtClean="0"/>
              <a:t>Air/Fuel System</a:t>
            </a:r>
            <a:endParaRPr lang="en-US" dirty="0"/>
          </a:p>
        </p:txBody>
      </p:sp>
    </p:spTree>
    <p:extLst>
      <p:ext uri="{BB962C8B-B14F-4D97-AF65-F5344CB8AC3E}">
        <p14:creationId xmlns:p14="http://schemas.microsoft.com/office/powerpoint/2010/main" val="552668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Flywheel w/magnet-A heavy wheel usually with a magnet in which energy is absorbed and stored by means of momentum</a:t>
            </a:r>
          </a:p>
          <a:p>
            <a:r>
              <a:rPr lang="en-US" dirty="0" smtClean="0"/>
              <a:t>Coil/Magneto-An electrical device that generates current when rotated by an outside source of power</a:t>
            </a:r>
          </a:p>
          <a:p>
            <a:r>
              <a:rPr lang="en-US" dirty="0" smtClean="0"/>
              <a:t>Points &amp; condenser-</a:t>
            </a:r>
          </a:p>
          <a:p>
            <a:r>
              <a:rPr lang="en-US" dirty="0" smtClean="0"/>
              <a:t>Sparkplug-A device inserted into the combustion chamber of an engine the ignites an air/fuel mixture with a spark.</a:t>
            </a:r>
          </a:p>
          <a:p>
            <a:endParaRPr lang="en-US" dirty="0"/>
          </a:p>
        </p:txBody>
      </p:sp>
      <p:sp>
        <p:nvSpPr>
          <p:cNvPr id="2" name="Title 1"/>
          <p:cNvSpPr>
            <a:spLocks noGrp="1"/>
          </p:cNvSpPr>
          <p:nvPr>
            <p:ph type="title"/>
          </p:nvPr>
        </p:nvSpPr>
        <p:spPr/>
        <p:txBody>
          <a:bodyPr/>
          <a:lstStyle/>
          <a:p>
            <a:r>
              <a:rPr lang="en-US" dirty="0" smtClean="0"/>
              <a:t>Ignition System</a:t>
            </a:r>
            <a:endParaRPr lang="en-US" dirty="0"/>
          </a:p>
        </p:txBody>
      </p:sp>
    </p:spTree>
    <p:extLst>
      <p:ext uri="{BB962C8B-B14F-4D97-AF65-F5344CB8AC3E}">
        <p14:creationId xmlns:p14="http://schemas.microsoft.com/office/powerpoint/2010/main" val="2543626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Oil </a:t>
            </a:r>
          </a:p>
          <a:p>
            <a:pPr lvl="1"/>
            <a:r>
              <a:rPr lang="en-US" dirty="0" smtClean="0"/>
              <a:t>Crankcase-Oil filled crankcase lubricates the engines internal parts by means of a pump, slinger or splash system as is the case of a 4-stroke engine</a:t>
            </a:r>
          </a:p>
          <a:p>
            <a:pPr lvl="1"/>
            <a:r>
              <a:rPr lang="en-US" dirty="0" smtClean="0"/>
              <a:t>Mix w/fuel-Oil mixed with fuel in varying ratios to provided lubrication to an engines internal components as is the case in 2-stroke engines.  </a:t>
            </a:r>
          </a:p>
          <a:p>
            <a:r>
              <a:rPr lang="en-US" dirty="0" smtClean="0"/>
              <a:t>Fuel-The atomization and evaporation of fuel cools some engine parts as it travels to the combustion chamber</a:t>
            </a:r>
          </a:p>
        </p:txBody>
      </p:sp>
      <p:sp>
        <p:nvSpPr>
          <p:cNvPr id="2" name="Title 1"/>
          <p:cNvSpPr>
            <a:spLocks noGrp="1"/>
          </p:cNvSpPr>
          <p:nvPr>
            <p:ph type="title"/>
          </p:nvPr>
        </p:nvSpPr>
        <p:spPr/>
        <p:txBody>
          <a:bodyPr>
            <a:normAutofit/>
          </a:bodyPr>
          <a:lstStyle/>
          <a:p>
            <a:r>
              <a:rPr lang="en-US" dirty="0" smtClean="0"/>
              <a:t>Lubrication/Cooling System</a:t>
            </a:r>
            <a:endParaRPr lang="en-US" dirty="0"/>
          </a:p>
        </p:txBody>
      </p:sp>
    </p:spTree>
    <p:extLst>
      <p:ext uri="{BB962C8B-B14F-4D97-AF65-F5344CB8AC3E}">
        <p14:creationId xmlns:p14="http://schemas.microsoft.com/office/powerpoint/2010/main" val="2409102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Antifreeze/Coolant-A fluid such as ethylene glycol that absorbs heat from an engine and releases the heat in a radiator.</a:t>
            </a:r>
          </a:p>
          <a:p>
            <a:r>
              <a:rPr lang="en-US" dirty="0" smtClean="0"/>
              <a:t>Radiator and water pump- device for circulating a coolant through an engine and releasing heat to cool the engine parts.</a:t>
            </a:r>
          </a:p>
          <a:p>
            <a:r>
              <a:rPr lang="en-US" dirty="0" smtClean="0"/>
              <a:t>Cooling fins-Fins on an engine cylinder to increase its surface area to improve its ability to release heat from combustion and friction. </a:t>
            </a:r>
            <a:endParaRPr lang="en-US" dirty="0"/>
          </a:p>
        </p:txBody>
      </p:sp>
      <p:sp>
        <p:nvSpPr>
          <p:cNvPr id="2" name="Title 1"/>
          <p:cNvSpPr>
            <a:spLocks noGrp="1"/>
          </p:cNvSpPr>
          <p:nvPr>
            <p:ph type="title"/>
          </p:nvPr>
        </p:nvSpPr>
        <p:spPr/>
        <p:txBody>
          <a:bodyPr>
            <a:normAutofit/>
          </a:bodyPr>
          <a:lstStyle/>
          <a:p>
            <a:r>
              <a:rPr lang="en-US" dirty="0" smtClean="0"/>
              <a:t>Lubrication/Cooling System</a:t>
            </a:r>
            <a:endParaRPr lang="en-US" dirty="0"/>
          </a:p>
        </p:txBody>
      </p:sp>
    </p:spTree>
    <p:extLst>
      <p:ext uri="{BB962C8B-B14F-4D97-AF65-F5344CB8AC3E}">
        <p14:creationId xmlns:p14="http://schemas.microsoft.com/office/powerpoint/2010/main" val="2788915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goal of both engines is to produce power.  </a:t>
            </a:r>
          </a:p>
          <a:p>
            <a:r>
              <a:rPr lang="en-US" dirty="0" smtClean="0"/>
              <a:t>Both must perform the following steps to accomplish this.</a:t>
            </a:r>
          </a:p>
          <a:p>
            <a:pPr lvl="1"/>
            <a:r>
              <a:rPr lang="en-US" dirty="0" smtClean="0"/>
              <a:t>Intake</a:t>
            </a:r>
          </a:p>
          <a:p>
            <a:pPr lvl="1"/>
            <a:r>
              <a:rPr lang="en-US" dirty="0" smtClean="0"/>
              <a:t>Compression</a:t>
            </a:r>
          </a:p>
          <a:p>
            <a:pPr lvl="1"/>
            <a:r>
              <a:rPr lang="en-US" dirty="0" smtClean="0"/>
              <a:t>Power</a:t>
            </a:r>
          </a:p>
          <a:p>
            <a:pPr lvl="1"/>
            <a:r>
              <a:rPr lang="en-US" dirty="0" smtClean="0"/>
              <a:t>Exhaust</a:t>
            </a:r>
          </a:p>
          <a:p>
            <a:r>
              <a:rPr lang="en-US" dirty="0" smtClean="0"/>
              <a:t>It will blow your mind</a:t>
            </a:r>
          </a:p>
          <a:p>
            <a:endParaRPr lang="en-US" dirty="0"/>
          </a:p>
        </p:txBody>
      </p:sp>
      <p:sp>
        <p:nvSpPr>
          <p:cNvPr id="2" name="Title 1"/>
          <p:cNvSpPr>
            <a:spLocks noGrp="1"/>
          </p:cNvSpPr>
          <p:nvPr>
            <p:ph type="title"/>
          </p:nvPr>
        </p:nvSpPr>
        <p:spPr/>
        <p:txBody>
          <a:bodyPr/>
          <a:lstStyle/>
          <a:p>
            <a:r>
              <a:rPr lang="en-US" dirty="0" smtClean="0"/>
              <a:t>2-Stroke </a:t>
            </a:r>
            <a:r>
              <a:rPr lang="en-US" dirty="0" err="1" smtClean="0"/>
              <a:t>vs</a:t>
            </a:r>
            <a:r>
              <a:rPr lang="en-US" dirty="0" smtClean="0"/>
              <a:t> 4-Stroke engines</a:t>
            </a:r>
            <a:endParaRPr lang="en-US" dirty="0"/>
          </a:p>
        </p:txBody>
      </p:sp>
    </p:spTree>
    <p:extLst>
      <p:ext uri="{BB962C8B-B14F-4D97-AF65-F5344CB8AC3E}">
        <p14:creationId xmlns:p14="http://schemas.microsoft.com/office/powerpoint/2010/main" val="2718669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4-Stroke engine</a:t>
            </a:r>
          </a:p>
          <a:p>
            <a:pPr lvl="1"/>
            <a:r>
              <a:rPr lang="en-US" dirty="0" smtClean="0"/>
              <a:t>4 strokes</a:t>
            </a:r>
          </a:p>
          <a:p>
            <a:pPr lvl="1"/>
            <a:r>
              <a:rPr lang="en-US" dirty="0" smtClean="0"/>
              <a:t>2 revolutions of the crankshaft</a:t>
            </a:r>
          </a:p>
          <a:p>
            <a:pPr lvl="1"/>
            <a:r>
              <a:rPr lang="en-US" dirty="0" smtClean="0"/>
              <a:t>1 cycle</a:t>
            </a:r>
          </a:p>
          <a:p>
            <a:r>
              <a:rPr lang="en-US" dirty="0" smtClean="0"/>
              <a:t>2-Stroke engine</a:t>
            </a:r>
          </a:p>
          <a:p>
            <a:pPr lvl="1"/>
            <a:r>
              <a:rPr lang="en-US" dirty="0" smtClean="0"/>
              <a:t>2 strokes</a:t>
            </a:r>
          </a:p>
          <a:p>
            <a:pPr lvl="1"/>
            <a:r>
              <a:rPr lang="en-US" dirty="0" smtClean="0"/>
              <a:t>1 revolution of the crankshaft</a:t>
            </a:r>
          </a:p>
          <a:p>
            <a:pPr lvl="1"/>
            <a:r>
              <a:rPr lang="en-US" dirty="0" smtClean="0"/>
              <a:t>1 cycle</a:t>
            </a:r>
          </a:p>
        </p:txBody>
      </p:sp>
      <p:sp>
        <p:nvSpPr>
          <p:cNvPr id="2" name="Title 1"/>
          <p:cNvSpPr>
            <a:spLocks noGrp="1"/>
          </p:cNvSpPr>
          <p:nvPr>
            <p:ph type="title"/>
          </p:nvPr>
        </p:nvSpPr>
        <p:spPr/>
        <p:txBody>
          <a:bodyPr>
            <a:normAutofit/>
          </a:bodyPr>
          <a:lstStyle/>
          <a:p>
            <a:r>
              <a:rPr lang="en-US" sz="5400" dirty="0" smtClean="0"/>
              <a:t>Remember it’s 1 Cycle</a:t>
            </a:r>
            <a:endParaRPr lang="en-US" sz="5400" dirty="0"/>
          </a:p>
        </p:txBody>
      </p:sp>
    </p:spTree>
    <p:extLst>
      <p:ext uri="{BB962C8B-B14F-4D97-AF65-F5344CB8AC3E}">
        <p14:creationId xmlns:p14="http://schemas.microsoft.com/office/powerpoint/2010/main" val="2820314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9330"/>
            <a:ext cx="8229600" cy="4353326"/>
          </a:xfrm>
        </p:spPr>
        <p:txBody>
          <a:bodyPr>
            <a:noAutofit/>
          </a:bodyPr>
          <a:lstStyle/>
          <a:p>
            <a:r>
              <a:rPr lang="en-US" sz="13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is this Possible</a:t>
            </a:r>
            <a:r>
              <a:rPr lang="en-US" sz="11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13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5" descr="GX20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054203"/>
            <a:ext cx="2978049" cy="2909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213409" y="2178938"/>
            <a:ext cx="2583010" cy="2784808"/>
          </a:xfrm>
          <a:prstGeom prst="rect">
            <a:avLst/>
          </a:prstGeom>
        </p:spPr>
      </p:pic>
    </p:spTree>
    <p:extLst>
      <p:ext uri="{BB962C8B-B14F-4D97-AF65-F5344CB8AC3E}">
        <p14:creationId xmlns:p14="http://schemas.microsoft.com/office/powerpoint/2010/main" val="34124727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408333" cy="3843866"/>
          </a:xfrm>
        </p:spPr>
        <p:txBody>
          <a:bodyPr>
            <a:normAutofit/>
          </a:bodyPr>
          <a:lstStyle/>
          <a:p>
            <a:r>
              <a:rPr lang="en-US" sz="3200" dirty="0" smtClean="0"/>
              <a:t>Completes one cycle in 4 distinct and identifiable strokes</a:t>
            </a:r>
          </a:p>
          <a:p>
            <a:r>
              <a:rPr lang="en-US" sz="3200" dirty="0" smtClean="0"/>
              <a:t>Lubrication is provided by oil from the crankcase by means of pumping, flinging, splashing and submersion.  </a:t>
            </a:r>
          </a:p>
          <a:p>
            <a:endParaRPr lang="en-US" sz="3200" dirty="0"/>
          </a:p>
        </p:txBody>
      </p:sp>
      <p:sp>
        <p:nvSpPr>
          <p:cNvPr id="2" name="Title 1"/>
          <p:cNvSpPr>
            <a:spLocks noGrp="1"/>
          </p:cNvSpPr>
          <p:nvPr>
            <p:ph type="title"/>
          </p:nvPr>
        </p:nvSpPr>
        <p:spPr/>
        <p:txBody>
          <a:bodyPr/>
          <a:lstStyle/>
          <a:p>
            <a:r>
              <a:rPr lang="en-US" dirty="0" smtClean="0"/>
              <a:t>4-stroke engine</a:t>
            </a:r>
            <a:endParaRPr lang="en-US" dirty="0"/>
          </a:p>
        </p:txBody>
      </p:sp>
    </p:spTree>
    <p:extLst>
      <p:ext uri="{BB962C8B-B14F-4D97-AF65-F5344CB8AC3E}">
        <p14:creationId xmlns:p14="http://schemas.microsoft.com/office/powerpoint/2010/main" val="2063277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872067" y="2286000"/>
            <a:ext cx="7408333" cy="3840163"/>
          </a:xfrm>
        </p:spPr>
        <p:txBody>
          <a:bodyPr>
            <a:noAutofit/>
          </a:bodyPr>
          <a:lstStyle/>
          <a:p>
            <a:r>
              <a:rPr lang="en-US" sz="3200" b="1" dirty="0" smtClean="0"/>
              <a:t>Intake Stroke</a:t>
            </a:r>
          </a:p>
          <a:p>
            <a:pPr lvl="1"/>
            <a:r>
              <a:rPr lang="en-US" sz="2800" dirty="0" smtClean="0"/>
              <a:t>The </a:t>
            </a:r>
            <a:r>
              <a:rPr lang="en-US" sz="2800" dirty="0"/>
              <a:t>intake strokes starts with the piston near the top </a:t>
            </a:r>
            <a:r>
              <a:rPr lang="en-US" sz="2800" dirty="0" smtClean="0"/>
              <a:t>also know as TDC and </a:t>
            </a:r>
            <a:r>
              <a:rPr lang="en-US" sz="2800" dirty="0"/>
              <a:t>ends shortly after the bottom of its </a:t>
            </a:r>
            <a:r>
              <a:rPr lang="en-US" sz="2800" dirty="0" smtClean="0"/>
              <a:t>stroke BDC.</a:t>
            </a:r>
            <a:endParaRPr lang="en-US" sz="2800" dirty="0"/>
          </a:p>
          <a:p>
            <a:pPr lvl="1"/>
            <a:r>
              <a:rPr lang="en-US" sz="2800" dirty="0"/>
              <a:t>The intake valve is opened, allowing the cylinder to receive the fuel-air mixture as the piston moves down. </a:t>
            </a:r>
          </a:p>
          <a:p>
            <a:pPr lvl="1"/>
            <a:r>
              <a:rPr lang="en-US" sz="2800" dirty="0"/>
              <a:t>The valve is then closed, sealing the cylinder.</a:t>
            </a:r>
          </a:p>
        </p:txBody>
      </p:sp>
      <p:sp>
        <p:nvSpPr>
          <p:cNvPr id="2" name="Title 1"/>
          <p:cNvSpPr>
            <a:spLocks noGrp="1"/>
          </p:cNvSpPr>
          <p:nvPr>
            <p:ph type="title"/>
          </p:nvPr>
        </p:nvSpPr>
        <p:spPr/>
        <p:txBody>
          <a:bodyPr/>
          <a:lstStyle/>
          <a:p>
            <a:r>
              <a:rPr lang="en-US" dirty="0" smtClean="0"/>
              <a:t>4-stroke engine</a:t>
            </a:r>
            <a:endParaRPr lang="en-US" dirty="0"/>
          </a:p>
        </p:txBody>
      </p:sp>
    </p:spTree>
    <p:extLst>
      <p:ext uri="{BB962C8B-B14F-4D97-AF65-F5344CB8AC3E}">
        <p14:creationId xmlns:p14="http://schemas.microsoft.com/office/powerpoint/2010/main" val="197568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edg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edg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noAutofit/>
          </a:bodyPr>
          <a:lstStyle/>
          <a:p>
            <a:r>
              <a:rPr lang="en-US" sz="3200" b="1" dirty="0" smtClean="0"/>
              <a:t>Compression Stroke</a:t>
            </a:r>
            <a:endParaRPr lang="en-US" sz="3200" dirty="0" smtClean="0"/>
          </a:p>
          <a:p>
            <a:pPr lvl="1"/>
            <a:r>
              <a:rPr lang="en-US" sz="2800" dirty="0" smtClean="0"/>
              <a:t>The </a:t>
            </a:r>
            <a:r>
              <a:rPr lang="en-US" sz="2800" dirty="0"/>
              <a:t>compression stroke begins with the piston at the bottom of the cylinder and rises up to compress the fuel-air mixture. </a:t>
            </a:r>
          </a:p>
          <a:p>
            <a:pPr lvl="1"/>
            <a:r>
              <a:rPr lang="en-US" sz="2800" dirty="0"/>
              <a:t>Since the intake and exhaust valves are closed, there is no escape for the fuel-air mixture and it is compressed to a fraction of its original volume.</a:t>
            </a:r>
          </a:p>
        </p:txBody>
      </p:sp>
      <p:sp>
        <p:nvSpPr>
          <p:cNvPr id="4" name="Title 1"/>
          <p:cNvSpPr>
            <a:spLocks noGrp="1"/>
          </p:cNvSpPr>
          <p:nvPr>
            <p:ph type="title"/>
          </p:nvPr>
        </p:nvSpPr>
        <p:spPr/>
        <p:txBody>
          <a:bodyPr/>
          <a:lstStyle/>
          <a:p>
            <a:r>
              <a:rPr lang="en-US" dirty="0" smtClean="0"/>
              <a:t>4-stroke engine</a:t>
            </a:r>
            <a:endParaRPr lang="en-US" dirty="0"/>
          </a:p>
        </p:txBody>
      </p:sp>
    </p:spTree>
    <p:extLst>
      <p:ext uri="{BB962C8B-B14F-4D97-AF65-F5344CB8AC3E}">
        <p14:creationId xmlns:p14="http://schemas.microsoft.com/office/powerpoint/2010/main" val="3098732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Vertic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Vertical)">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3960976" cy="4525963"/>
          </a:xfrm>
        </p:spPr>
        <p:txBody>
          <a:bodyPr>
            <a:normAutofit/>
          </a:bodyPr>
          <a:lstStyle/>
          <a:p>
            <a:r>
              <a:rPr lang="en-US" sz="3200" dirty="0" smtClean="0"/>
              <a:t>Lightweight</a:t>
            </a:r>
          </a:p>
          <a:p>
            <a:r>
              <a:rPr lang="en-US" sz="3200" dirty="0" smtClean="0"/>
              <a:t>Compact</a:t>
            </a:r>
          </a:p>
          <a:p>
            <a:r>
              <a:rPr lang="en-US" sz="3200" dirty="0" smtClean="0"/>
              <a:t>Economical on fuel</a:t>
            </a:r>
          </a:p>
          <a:p>
            <a:r>
              <a:rPr lang="en-US" sz="3200" dirty="0" smtClean="0"/>
              <a:t>Portable</a:t>
            </a:r>
          </a:p>
          <a:p>
            <a:r>
              <a:rPr lang="en-US" sz="3200" dirty="0" smtClean="0"/>
              <a:t>Air-cooled</a:t>
            </a:r>
          </a:p>
          <a:p>
            <a:r>
              <a:rPr lang="en-US" sz="3200" dirty="0" smtClean="0"/>
              <a:t>Easy to service</a:t>
            </a:r>
          </a:p>
        </p:txBody>
      </p:sp>
      <p:sp>
        <p:nvSpPr>
          <p:cNvPr id="2" name="Title 1"/>
          <p:cNvSpPr>
            <a:spLocks noGrp="1"/>
          </p:cNvSpPr>
          <p:nvPr>
            <p:ph type="title"/>
          </p:nvPr>
        </p:nvSpPr>
        <p:spPr/>
        <p:txBody>
          <a:bodyPr>
            <a:normAutofit fontScale="90000"/>
          </a:bodyPr>
          <a:lstStyle/>
          <a:p>
            <a:r>
              <a:rPr lang="en-US" dirty="0" smtClean="0"/>
              <a:t>Why are Small Gas engines used</a:t>
            </a:r>
            <a:br>
              <a:rPr lang="en-US" dirty="0" smtClean="0"/>
            </a:br>
            <a:endParaRPr lang="en-US" dirty="0"/>
          </a:p>
        </p:txBody>
      </p:sp>
      <p:sp>
        <p:nvSpPr>
          <p:cNvPr id="5" name="Content Placeholder 2"/>
          <p:cNvSpPr txBox="1">
            <a:spLocks/>
          </p:cNvSpPr>
          <p:nvPr/>
        </p:nvSpPr>
        <p:spPr>
          <a:xfrm>
            <a:off x="4418176" y="2331360"/>
            <a:ext cx="3960976" cy="452596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3200" dirty="0" smtClean="0"/>
              <a:t>Relatively inexpensive</a:t>
            </a:r>
          </a:p>
          <a:p>
            <a:r>
              <a:rPr lang="en-US" sz="3200" dirty="0" smtClean="0"/>
              <a:t>Power source for small equipment.</a:t>
            </a:r>
          </a:p>
          <a:p>
            <a:endParaRPr lang="en-US" sz="3200" dirty="0" smtClean="0"/>
          </a:p>
          <a:p>
            <a:endParaRPr lang="en-US" sz="3200" dirty="0" smtClean="0"/>
          </a:p>
        </p:txBody>
      </p:sp>
    </p:spTree>
    <p:extLst>
      <p:ext uri="{BB962C8B-B14F-4D97-AF65-F5344CB8AC3E}">
        <p14:creationId xmlns:p14="http://schemas.microsoft.com/office/powerpoint/2010/main" val="3840067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noAutofit/>
          </a:bodyPr>
          <a:lstStyle/>
          <a:p>
            <a:r>
              <a:rPr lang="en-US" sz="3200" b="1" dirty="0" smtClean="0"/>
              <a:t>Power Stroke</a:t>
            </a:r>
            <a:endParaRPr lang="en-US" sz="3200" dirty="0" smtClean="0"/>
          </a:p>
          <a:p>
            <a:pPr lvl="1"/>
            <a:r>
              <a:rPr lang="en-US" sz="2800" dirty="0" smtClean="0"/>
              <a:t>The </a:t>
            </a:r>
            <a:r>
              <a:rPr lang="en-US" sz="2800" dirty="0"/>
              <a:t>power stroke begins when the piston almost reaches the top of its stroke and the fuel-air mixture is ignited. </a:t>
            </a:r>
          </a:p>
          <a:p>
            <a:pPr lvl="1"/>
            <a:r>
              <a:rPr lang="en-US" sz="2800" dirty="0"/>
              <a:t>As the mixture burns and expands, it forces the piston down on its power stroke.</a:t>
            </a:r>
          </a:p>
          <a:p>
            <a:pPr lvl="1"/>
            <a:r>
              <a:rPr lang="en-US" sz="2800" dirty="0"/>
              <a:t>The valves remain closed so that all the force is exerted on the piston.</a:t>
            </a:r>
          </a:p>
        </p:txBody>
      </p:sp>
      <p:sp>
        <p:nvSpPr>
          <p:cNvPr id="4" name="Title 1"/>
          <p:cNvSpPr>
            <a:spLocks noGrp="1"/>
          </p:cNvSpPr>
          <p:nvPr>
            <p:ph type="title"/>
          </p:nvPr>
        </p:nvSpPr>
        <p:spPr/>
        <p:txBody>
          <a:bodyPr/>
          <a:lstStyle/>
          <a:p>
            <a:r>
              <a:rPr lang="en-US" dirty="0" smtClean="0"/>
              <a:t>4-stroke engine</a:t>
            </a:r>
            <a:endParaRPr lang="en-US" dirty="0"/>
          </a:p>
        </p:txBody>
      </p:sp>
    </p:spTree>
    <p:extLst>
      <p:ext uri="{BB962C8B-B14F-4D97-AF65-F5344CB8AC3E}">
        <p14:creationId xmlns:p14="http://schemas.microsoft.com/office/powerpoint/2010/main" val="814471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000" fill="hold"/>
                                        <p:tgtEl>
                                          <p:spTgt spid="194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94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94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 calcmode="lin" valueType="num">
                                      <p:cBhvr>
                                        <p:cTn id="14" dur="1000" fill="hold"/>
                                        <p:tgtEl>
                                          <p:spTgt spid="194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94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94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 calcmode="lin" valueType="num">
                                      <p:cBhvr>
                                        <p:cTn id="21" dur="1000" fill="hold"/>
                                        <p:tgtEl>
                                          <p:spTgt spid="194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94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94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 calcmode="lin" valueType="num">
                                      <p:cBhvr>
                                        <p:cTn id="28" dur="1000" fill="hold"/>
                                        <p:tgtEl>
                                          <p:spTgt spid="1945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94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872067" y="2692400"/>
            <a:ext cx="7408333" cy="3450696"/>
          </a:xfrm>
        </p:spPr>
        <p:txBody>
          <a:bodyPr>
            <a:noAutofit/>
          </a:bodyPr>
          <a:lstStyle/>
          <a:p>
            <a:r>
              <a:rPr lang="en-US" sz="3200" b="1" dirty="0" smtClean="0"/>
              <a:t>Exhaust Stroke</a:t>
            </a:r>
            <a:endParaRPr lang="en-US" sz="3200" dirty="0" smtClean="0"/>
          </a:p>
          <a:p>
            <a:pPr lvl="1"/>
            <a:r>
              <a:rPr lang="en-US" sz="2800" dirty="0" smtClean="0"/>
              <a:t>The </a:t>
            </a:r>
            <a:r>
              <a:rPr lang="en-US" sz="2800" dirty="0"/>
              <a:t>exhaust stroke begins when the piston nears the end of its power stroke. </a:t>
            </a:r>
          </a:p>
          <a:p>
            <a:pPr lvl="1"/>
            <a:r>
              <a:rPr lang="en-US" sz="2800" dirty="0"/>
              <a:t>The exhaust valve is opened and the piston rises, pushing out the burned gases.</a:t>
            </a:r>
          </a:p>
          <a:p>
            <a:pPr lvl="1"/>
            <a:r>
              <a:rPr lang="en-US" sz="2800" dirty="0"/>
              <a:t>When the piston reaches the top, the exhaust valve is closed and the piston is ready for a new four-stroke cycle.</a:t>
            </a:r>
          </a:p>
        </p:txBody>
      </p:sp>
      <p:sp>
        <p:nvSpPr>
          <p:cNvPr id="4" name="Title 1"/>
          <p:cNvSpPr>
            <a:spLocks noGrp="1"/>
          </p:cNvSpPr>
          <p:nvPr>
            <p:ph type="title"/>
          </p:nvPr>
        </p:nvSpPr>
        <p:spPr/>
        <p:txBody>
          <a:bodyPr/>
          <a:lstStyle/>
          <a:p>
            <a:r>
              <a:rPr lang="en-US" dirty="0" smtClean="0"/>
              <a:t>4-stroke engine</a:t>
            </a:r>
            <a:endParaRPr lang="en-US" dirty="0"/>
          </a:p>
        </p:txBody>
      </p:sp>
    </p:spTree>
    <p:extLst>
      <p:ext uri="{BB962C8B-B14F-4D97-AF65-F5344CB8AC3E}">
        <p14:creationId xmlns:p14="http://schemas.microsoft.com/office/powerpoint/2010/main" val="208092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down)">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down)">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down)">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down)">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4-stroke engine</a:t>
            </a:r>
          </a:p>
        </p:txBody>
      </p:sp>
      <p:sp>
        <p:nvSpPr>
          <p:cNvPr id="3" name="Rectangle 2"/>
          <p:cNvSpPr/>
          <p:nvPr/>
        </p:nvSpPr>
        <p:spPr>
          <a:xfrm>
            <a:off x="2099393" y="5784605"/>
            <a:ext cx="4419674" cy="646331"/>
          </a:xfrm>
          <a:prstGeom prst="rect">
            <a:avLst/>
          </a:prstGeom>
        </p:spPr>
        <p:txBody>
          <a:bodyPr wrap="none">
            <a:spAutoFit/>
          </a:bodyPr>
          <a:lstStyle/>
          <a:p>
            <a:r>
              <a:rPr lang="en-US" dirty="0">
                <a:hlinkClick r:id="rId2"/>
              </a:rPr>
              <a:t>http://www.animatedengines.com/</a:t>
            </a:r>
            <a:r>
              <a:rPr lang="en-US" dirty="0" smtClean="0">
                <a:hlinkClick r:id="rId2"/>
              </a:rPr>
              <a:t>otto.html</a:t>
            </a:r>
            <a:endParaRPr lang="en-US" dirty="0" smtClean="0"/>
          </a:p>
          <a:p>
            <a:endParaRPr lang="en-US" dirty="0"/>
          </a:p>
        </p:txBody>
      </p:sp>
      <p:pic>
        <p:nvPicPr>
          <p:cNvPr id="6" name="Picture 5" descr="4-stroke-proc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365005"/>
            <a:ext cx="7531100" cy="4419600"/>
          </a:xfrm>
          <a:prstGeom prst="rect">
            <a:avLst/>
          </a:prstGeom>
        </p:spPr>
      </p:pic>
    </p:spTree>
    <p:extLst>
      <p:ext uri="{BB962C8B-B14F-4D97-AF65-F5344CB8AC3E}">
        <p14:creationId xmlns:p14="http://schemas.microsoft.com/office/powerpoint/2010/main" val="28917102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53772"/>
            <a:ext cx="8229600" cy="3476096"/>
          </a:xfrm>
        </p:spPr>
        <p:txBody>
          <a:bodyPr>
            <a:normAutofit/>
          </a:bodyPr>
          <a:lstStyle/>
          <a:p>
            <a:r>
              <a:rPr lang="en-US" sz="3200" dirty="0" smtClean="0"/>
              <a:t>A 2-stroke engine combines strokes to accomplish the cycle twice as fast as the 4-stroke engine</a:t>
            </a:r>
          </a:p>
          <a:p>
            <a:r>
              <a:rPr lang="en-US" sz="3200" dirty="0" smtClean="0"/>
              <a:t>Very sensitive to air/vacuum leaks</a:t>
            </a:r>
          </a:p>
          <a:p>
            <a:r>
              <a:rPr lang="en-US" sz="3200" dirty="0" smtClean="0"/>
              <a:t>Only lubrication is provided by the oil that is mixed with the fuel</a:t>
            </a:r>
          </a:p>
          <a:p>
            <a:endParaRPr lang="en-US" sz="3200" dirty="0"/>
          </a:p>
        </p:txBody>
      </p:sp>
      <p:sp>
        <p:nvSpPr>
          <p:cNvPr id="4" name="Title 1"/>
          <p:cNvSpPr>
            <a:spLocks noGrp="1"/>
          </p:cNvSpPr>
          <p:nvPr>
            <p:ph type="title"/>
          </p:nvPr>
        </p:nvSpPr>
        <p:spPr/>
        <p:txBody>
          <a:bodyPr/>
          <a:lstStyle/>
          <a:p>
            <a:r>
              <a:rPr lang="en-US" dirty="0"/>
              <a:t>2</a:t>
            </a:r>
            <a:r>
              <a:rPr lang="en-US" dirty="0" smtClean="0"/>
              <a:t>-stroke engine</a:t>
            </a:r>
            <a:endParaRPr lang="en-US" dirty="0"/>
          </a:p>
        </p:txBody>
      </p:sp>
    </p:spTree>
    <p:extLst>
      <p:ext uri="{BB962C8B-B14F-4D97-AF65-F5344CB8AC3E}">
        <p14:creationId xmlns:p14="http://schemas.microsoft.com/office/powerpoint/2010/main" val="2162151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846896" cy="4525963"/>
          </a:xfrm>
        </p:spPr>
        <p:txBody>
          <a:bodyPr>
            <a:normAutofit/>
          </a:bodyPr>
          <a:lstStyle/>
          <a:p>
            <a:r>
              <a:rPr lang="en-US" sz="3200" dirty="0"/>
              <a:t>Intake</a:t>
            </a:r>
          </a:p>
          <a:p>
            <a:pPr lvl="1"/>
            <a:r>
              <a:rPr lang="en-US" sz="2800" dirty="0"/>
              <a:t>The fuel/air mixture is first drawn into the crankcase by the vacuum that is created during the upward stroke of the </a:t>
            </a:r>
            <a:r>
              <a:rPr lang="en-US" sz="2800" dirty="0" smtClean="0"/>
              <a:t>piston</a:t>
            </a:r>
          </a:p>
          <a:p>
            <a:pPr marL="301943" lvl="1" indent="0">
              <a:buNone/>
            </a:pPr>
            <a:endParaRPr lang="en-US" sz="2800" dirty="0" smtClean="0"/>
          </a:p>
          <a:p>
            <a:endParaRPr lang="en-US" sz="3200" dirty="0"/>
          </a:p>
        </p:txBody>
      </p:sp>
      <p:sp>
        <p:nvSpPr>
          <p:cNvPr id="2" name="Title 1"/>
          <p:cNvSpPr>
            <a:spLocks noGrp="1"/>
          </p:cNvSpPr>
          <p:nvPr>
            <p:ph type="title"/>
          </p:nvPr>
        </p:nvSpPr>
        <p:spPr/>
        <p:txBody>
          <a:bodyPr/>
          <a:lstStyle/>
          <a:p>
            <a:r>
              <a:rPr lang="en-US" dirty="0" smtClean="0"/>
              <a:t>2-stroke engine</a:t>
            </a:r>
            <a:endParaRPr lang="en-US" dirty="0"/>
          </a:p>
        </p:txBody>
      </p:sp>
      <p:pic>
        <p:nvPicPr>
          <p:cNvPr id="4" name="Picture 3" descr="2 intake.gif"/>
          <p:cNvPicPr>
            <a:picLocks noChangeAspect="1"/>
          </p:cNvPicPr>
          <p:nvPr/>
        </p:nvPicPr>
        <p:blipFill>
          <a:blip r:embed="rId2" cstate="print"/>
          <a:stretch>
            <a:fillRect/>
          </a:stretch>
        </p:blipFill>
        <p:spPr>
          <a:xfrm>
            <a:off x="5192166" y="2311400"/>
            <a:ext cx="3308180" cy="4286250"/>
          </a:xfrm>
          <a:prstGeom prst="rect">
            <a:avLst/>
          </a:prstGeom>
        </p:spPr>
      </p:pic>
    </p:spTree>
    <p:extLst>
      <p:ext uri="{BB962C8B-B14F-4D97-AF65-F5344CB8AC3E}">
        <p14:creationId xmlns:p14="http://schemas.microsoft.com/office/powerpoint/2010/main" val="2200735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1935"/>
            <a:ext cx="5152237" cy="4250266"/>
          </a:xfrm>
        </p:spPr>
        <p:txBody>
          <a:bodyPr>
            <a:normAutofit/>
          </a:bodyPr>
          <a:lstStyle/>
          <a:p>
            <a:r>
              <a:rPr lang="en-US" sz="3200" dirty="0"/>
              <a:t>Crankcase compression</a:t>
            </a:r>
          </a:p>
          <a:p>
            <a:pPr lvl="1"/>
            <a:r>
              <a:rPr lang="en-US" sz="2800" dirty="0"/>
              <a:t>During the downward stroke, the poppet valve is forced closed by the increased crankcase pressure. The fuel mixture is then compressed in the crankcase during the remainder of the stroke.</a:t>
            </a:r>
          </a:p>
        </p:txBody>
      </p:sp>
      <p:sp>
        <p:nvSpPr>
          <p:cNvPr id="2" name="Title 1"/>
          <p:cNvSpPr>
            <a:spLocks noGrp="1"/>
          </p:cNvSpPr>
          <p:nvPr>
            <p:ph type="title"/>
          </p:nvPr>
        </p:nvSpPr>
        <p:spPr/>
        <p:txBody>
          <a:bodyPr/>
          <a:lstStyle/>
          <a:p>
            <a:r>
              <a:rPr lang="en-US" dirty="0"/>
              <a:t>2-stroke engine</a:t>
            </a:r>
          </a:p>
        </p:txBody>
      </p:sp>
      <p:pic>
        <p:nvPicPr>
          <p:cNvPr id="4" name="Picture 3" descr="2 crankcompression.gif"/>
          <p:cNvPicPr>
            <a:picLocks noChangeAspect="1"/>
          </p:cNvPicPr>
          <p:nvPr/>
        </p:nvPicPr>
        <p:blipFill>
          <a:blip r:embed="rId2" cstate="print"/>
          <a:stretch>
            <a:fillRect/>
          </a:stretch>
        </p:blipFill>
        <p:spPr>
          <a:xfrm>
            <a:off x="5438839" y="1371600"/>
            <a:ext cx="3705161" cy="4800600"/>
          </a:xfrm>
          <a:prstGeom prst="rect">
            <a:avLst/>
          </a:prstGeom>
        </p:spPr>
      </p:pic>
    </p:spTree>
    <p:extLst>
      <p:ext uri="{BB962C8B-B14F-4D97-AF65-F5344CB8AC3E}">
        <p14:creationId xmlns:p14="http://schemas.microsoft.com/office/powerpoint/2010/main" val="965923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5240436" cy="5257800"/>
          </a:xfrm>
        </p:spPr>
        <p:txBody>
          <a:bodyPr>
            <a:normAutofit/>
          </a:bodyPr>
          <a:lstStyle/>
          <a:p>
            <a:r>
              <a:rPr lang="en-US" sz="2800" dirty="0"/>
              <a:t>Transfer/Exhaust</a:t>
            </a:r>
          </a:p>
          <a:p>
            <a:pPr lvl="1"/>
            <a:r>
              <a:rPr lang="en-US" sz="2400" dirty="0"/>
              <a:t>Toward the end of the stroke, the piston exposes the intake port, allowing the compressed fuel/air mixture in the crankcase to escape around the piston into the main cylinder. This expels the exhaust gasses out the exhaust port, usually located on the opposite side of the cylinder. Unfortunately, some of the fresh fuel mixture is usually expelled as well.</a:t>
            </a:r>
          </a:p>
          <a:p>
            <a:endParaRPr lang="en-US" sz="2800" dirty="0"/>
          </a:p>
        </p:txBody>
      </p:sp>
      <p:sp>
        <p:nvSpPr>
          <p:cNvPr id="2" name="Title 1"/>
          <p:cNvSpPr>
            <a:spLocks noGrp="1"/>
          </p:cNvSpPr>
          <p:nvPr>
            <p:ph type="title"/>
          </p:nvPr>
        </p:nvSpPr>
        <p:spPr/>
        <p:txBody>
          <a:bodyPr/>
          <a:lstStyle/>
          <a:p>
            <a:r>
              <a:rPr lang="en-US" dirty="0"/>
              <a:t>2-stroke engine</a:t>
            </a:r>
          </a:p>
        </p:txBody>
      </p:sp>
      <p:pic>
        <p:nvPicPr>
          <p:cNvPr id="4" name="Picture 3" descr="2 transferexhaust.gif"/>
          <p:cNvPicPr>
            <a:picLocks noChangeAspect="1"/>
          </p:cNvPicPr>
          <p:nvPr/>
        </p:nvPicPr>
        <p:blipFill>
          <a:blip r:embed="rId2" cstate="print"/>
          <a:stretch>
            <a:fillRect/>
          </a:stretch>
        </p:blipFill>
        <p:spPr>
          <a:xfrm>
            <a:off x="5867400" y="1907205"/>
            <a:ext cx="3276600" cy="4245334"/>
          </a:xfrm>
          <a:prstGeom prst="rect">
            <a:avLst/>
          </a:prstGeom>
        </p:spPr>
      </p:pic>
    </p:spTree>
    <p:extLst>
      <p:ext uri="{BB962C8B-B14F-4D97-AF65-F5344CB8AC3E}">
        <p14:creationId xmlns:p14="http://schemas.microsoft.com/office/powerpoint/2010/main" val="3952215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7133"/>
            <a:ext cx="3899816" cy="4525963"/>
          </a:xfrm>
        </p:spPr>
        <p:txBody>
          <a:bodyPr>
            <a:noAutofit/>
          </a:bodyPr>
          <a:lstStyle/>
          <a:p>
            <a:r>
              <a:rPr lang="en-US" sz="3200" dirty="0"/>
              <a:t>Compression</a:t>
            </a:r>
          </a:p>
          <a:p>
            <a:pPr lvl="1"/>
            <a:r>
              <a:rPr lang="en-US" sz="2800" dirty="0"/>
              <a:t>The piston then rises, driven by flywheel momentum, and compresses the fuel mixture. (At the same time, another intake stroke is happening beneath the piston).</a:t>
            </a:r>
          </a:p>
        </p:txBody>
      </p:sp>
      <p:sp>
        <p:nvSpPr>
          <p:cNvPr id="2" name="Title 1"/>
          <p:cNvSpPr>
            <a:spLocks noGrp="1"/>
          </p:cNvSpPr>
          <p:nvPr>
            <p:ph type="title"/>
          </p:nvPr>
        </p:nvSpPr>
        <p:spPr/>
        <p:txBody>
          <a:bodyPr/>
          <a:lstStyle/>
          <a:p>
            <a:r>
              <a:rPr lang="en-US" dirty="0"/>
              <a:t>2-stroke engine</a:t>
            </a:r>
          </a:p>
        </p:txBody>
      </p:sp>
      <p:pic>
        <p:nvPicPr>
          <p:cNvPr id="4" name="Picture 3" descr="2 compression.gif"/>
          <p:cNvPicPr>
            <a:picLocks noChangeAspect="1"/>
          </p:cNvPicPr>
          <p:nvPr/>
        </p:nvPicPr>
        <p:blipFill>
          <a:blip r:embed="rId2" cstate="print"/>
          <a:stretch>
            <a:fillRect/>
          </a:stretch>
        </p:blipFill>
        <p:spPr>
          <a:xfrm>
            <a:off x="5138530" y="2040458"/>
            <a:ext cx="3352800" cy="4344063"/>
          </a:xfrm>
          <a:prstGeom prst="rect">
            <a:avLst/>
          </a:prstGeom>
        </p:spPr>
      </p:pic>
    </p:spTree>
    <p:extLst>
      <p:ext uri="{BB962C8B-B14F-4D97-AF65-F5344CB8AC3E}">
        <p14:creationId xmlns:p14="http://schemas.microsoft.com/office/powerpoint/2010/main" val="4147237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7133"/>
            <a:ext cx="3970375" cy="4927028"/>
          </a:xfrm>
        </p:spPr>
        <p:txBody>
          <a:bodyPr>
            <a:normAutofit/>
          </a:bodyPr>
          <a:lstStyle/>
          <a:p>
            <a:r>
              <a:rPr lang="en-US" sz="2800" dirty="0"/>
              <a:t>Power</a:t>
            </a:r>
          </a:p>
          <a:p>
            <a:pPr lvl="1"/>
            <a:r>
              <a:rPr lang="en-US" sz="2400" dirty="0"/>
              <a:t>At the top of the stroke, the spark plug ignites the fuel mixture. The burning fuel expands, driving the piston downward, to complete the cycle. (At the same time, another crankcase compression stroke is happening beneath the piston.)</a:t>
            </a:r>
          </a:p>
        </p:txBody>
      </p:sp>
      <p:sp>
        <p:nvSpPr>
          <p:cNvPr id="2" name="Title 1"/>
          <p:cNvSpPr>
            <a:spLocks noGrp="1"/>
          </p:cNvSpPr>
          <p:nvPr>
            <p:ph type="title"/>
          </p:nvPr>
        </p:nvSpPr>
        <p:spPr/>
        <p:txBody>
          <a:bodyPr/>
          <a:lstStyle/>
          <a:p>
            <a:r>
              <a:rPr lang="en-US" dirty="0"/>
              <a:t>2-stroke engine</a:t>
            </a:r>
          </a:p>
        </p:txBody>
      </p:sp>
      <p:pic>
        <p:nvPicPr>
          <p:cNvPr id="4" name="Picture 3" descr="2 power.gif"/>
          <p:cNvPicPr>
            <a:picLocks noChangeAspect="1"/>
          </p:cNvPicPr>
          <p:nvPr/>
        </p:nvPicPr>
        <p:blipFill>
          <a:blip r:embed="rId2" cstate="print"/>
          <a:stretch>
            <a:fillRect/>
          </a:stretch>
        </p:blipFill>
        <p:spPr>
          <a:xfrm>
            <a:off x="5393323" y="2074324"/>
            <a:ext cx="3293477" cy="4267200"/>
          </a:xfrm>
          <a:prstGeom prst="rect">
            <a:avLst/>
          </a:prstGeom>
        </p:spPr>
      </p:pic>
    </p:spTree>
    <p:extLst>
      <p:ext uri="{BB962C8B-B14F-4D97-AF65-F5344CB8AC3E}">
        <p14:creationId xmlns:p14="http://schemas.microsoft.com/office/powerpoint/2010/main" val="1741948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cycle engin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234" t="5866" r="1543" b="9427"/>
          <a:stretch/>
        </p:blipFill>
        <p:spPr>
          <a:xfrm>
            <a:off x="558800" y="1600201"/>
            <a:ext cx="8001000" cy="4343400"/>
          </a:xfrm>
        </p:spPr>
      </p:pic>
      <p:sp>
        <p:nvSpPr>
          <p:cNvPr id="2" name="Title 1"/>
          <p:cNvSpPr>
            <a:spLocks noGrp="1"/>
          </p:cNvSpPr>
          <p:nvPr>
            <p:ph type="title"/>
          </p:nvPr>
        </p:nvSpPr>
        <p:spPr/>
        <p:txBody>
          <a:bodyPr/>
          <a:lstStyle/>
          <a:p>
            <a:r>
              <a:rPr lang="en-US" dirty="0"/>
              <a:t>2-stroke engine</a:t>
            </a:r>
          </a:p>
        </p:txBody>
      </p:sp>
    </p:spTree>
    <p:extLst>
      <p:ext uri="{BB962C8B-B14F-4D97-AF65-F5344CB8AC3E}">
        <p14:creationId xmlns:p14="http://schemas.microsoft.com/office/powerpoint/2010/main" val="35911311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284" y="1435440"/>
            <a:ext cx="4311353" cy="5144822"/>
          </a:xfrm>
        </p:spPr>
        <p:txBody>
          <a:bodyPr>
            <a:noAutofit/>
          </a:bodyPr>
          <a:lstStyle/>
          <a:p>
            <a:r>
              <a:rPr lang="en-US" sz="2400" dirty="0" smtClean="0"/>
              <a:t>Lawn mower</a:t>
            </a:r>
          </a:p>
          <a:p>
            <a:r>
              <a:rPr lang="en-US" sz="2400" dirty="0" smtClean="0"/>
              <a:t>Chainsaws </a:t>
            </a:r>
          </a:p>
          <a:p>
            <a:r>
              <a:rPr lang="en-US" sz="2400" dirty="0" smtClean="0"/>
              <a:t>Construction conveyors</a:t>
            </a:r>
          </a:p>
          <a:p>
            <a:r>
              <a:rPr lang="en-US" sz="2400" dirty="0" smtClean="0"/>
              <a:t>Feed elevators</a:t>
            </a:r>
          </a:p>
          <a:p>
            <a:r>
              <a:rPr lang="en-US" sz="2400" dirty="0" smtClean="0"/>
              <a:t>Post hole diggers</a:t>
            </a:r>
          </a:p>
          <a:p>
            <a:r>
              <a:rPr lang="en-US" sz="2400" dirty="0" smtClean="0"/>
              <a:t>Generators</a:t>
            </a:r>
          </a:p>
          <a:p>
            <a:r>
              <a:rPr lang="en-US" sz="2400" dirty="0" smtClean="0"/>
              <a:t>Rotor tillers</a:t>
            </a:r>
          </a:p>
          <a:p>
            <a:r>
              <a:rPr lang="en-US" sz="2400" dirty="0"/>
              <a:t>Irrigation </a:t>
            </a:r>
            <a:r>
              <a:rPr lang="en-US" sz="2400" dirty="0" smtClean="0"/>
              <a:t>pumps</a:t>
            </a:r>
          </a:p>
          <a:p>
            <a:r>
              <a:rPr lang="en-US" sz="2400" dirty="0" smtClean="0"/>
              <a:t>Concrete </a:t>
            </a:r>
            <a:r>
              <a:rPr lang="en-US" sz="2400" dirty="0" err="1"/>
              <a:t>surfacers</a:t>
            </a:r>
            <a:endParaRPr lang="en-US" sz="2400" dirty="0"/>
          </a:p>
          <a:p>
            <a:r>
              <a:rPr lang="en-US" sz="2400" dirty="0"/>
              <a:t>Sprayers</a:t>
            </a:r>
          </a:p>
          <a:p>
            <a:r>
              <a:rPr lang="en-US" sz="2400" dirty="0"/>
              <a:t>Air compressors</a:t>
            </a:r>
          </a:p>
          <a:p>
            <a:endParaRPr lang="en-US" sz="2400" dirty="0"/>
          </a:p>
        </p:txBody>
      </p:sp>
      <p:sp>
        <p:nvSpPr>
          <p:cNvPr id="2" name="Title 1"/>
          <p:cNvSpPr>
            <a:spLocks noGrp="1"/>
          </p:cNvSpPr>
          <p:nvPr>
            <p:ph type="title"/>
          </p:nvPr>
        </p:nvSpPr>
        <p:spPr/>
        <p:txBody>
          <a:bodyPr>
            <a:normAutofit/>
          </a:bodyPr>
          <a:lstStyle/>
          <a:p>
            <a:r>
              <a:rPr lang="en-US" dirty="0" smtClean="0"/>
              <a:t>Examples</a:t>
            </a:r>
            <a:endParaRPr lang="en-US" dirty="0"/>
          </a:p>
        </p:txBody>
      </p:sp>
      <p:sp>
        <p:nvSpPr>
          <p:cNvPr id="5" name="Content Placeholder 2"/>
          <p:cNvSpPr txBox="1">
            <a:spLocks/>
          </p:cNvSpPr>
          <p:nvPr/>
        </p:nvSpPr>
        <p:spPr>
          <a:xfrm>
            <a:off x="4597637" y="1928660"/>
            <a:ext cx="3960976" cy="452596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t>Recreational </a:t>
            </a:r>
            <a:r>
              <a:rPr lang="en-US" dirty="0"/>
              <a:t>equipment</a:t>
            </a:r>
          </a:p>
          <a:p>
            <a:pPr lvl="1"/>
            <a:r>
              <a:rPr lang="en-US" sz="2400" dirty="0"/>
              <a:t>Boats</a:t>
            </a:r>
          </a:p>
          <a:p>
            <a:pPr lvl="1"/>
            <a:r>
              <a:rPr lang="en-US" sz="2400" dirty="0"/>
              <a:t>Personal Water Crafts</a:t>
            </a:r>
          </a:p>
          <a:p>
            <a:pPr lvl="1"/>
            <a:r>
              <a:rPr lang="en-US" sz="2400" dirty="0"/>
              <a:t>RC Planes and Cars</a:t>
            </a:r>
          </a:p>
          <a:p>
            <a:pPr lvl="1"/>
            <a:r>
              <a:rPr lang="en-US" sz="2400" dirty="0" err="1"/>
              <a:t>Atv</a:t>
            </a:r>
            <a:endParaRPr lang="en-US" sz="2400" dirty="0"/>
          </a:p>
          <a:p>
            <a:pPr lvl="1"/>
            <a:r>
              <a:rPr lang="en-US" sz="2400" dirty="0"/>
              <a:t>Motorcycles</a:t>
            </a:r>
          </a:p>
          <a:p>
            <a:endParaRPr lang="en-US" dirty="0" smtClean="0"/>
          </a:p>
        </p:txBody>
      </p:sp>
    </p:spTree>
    <p:extLst>
      <p:ext uri="{BB962C8B-B14F-4D97-AF65-F5344CB8AC3E}">
        <p14:creationId xmlns:p14="http://schemas.microsoft.com/office/powerpoint/2010/main" val="1521760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1000"/>
                                        <p:tgtEl>
                                          <p:spTgt spid="5"/>
                                        </p:tgtEl>
                                      </p:cBhvr>
                                    </p:animEffect>
                                    <p:anim calcmode="lin" valueType="num">
                                      <p:cBhvr>
                                        <p:cTn id="83" dur="1000" fill="hold"/>
                                        <p:tgtEl>
                                          <p:spTgt spid="5"/>
                                        </p:tgtEl>
                                        <p:attrNameLst>
                                          <p:attrName>ppt_x</p:attrName>
                                        </p:attrNameLst>
                                      </p:cBhvr>
                                      <p:tavLst>
                                        <p:tav tm="0">
                                          <p:val>
                                            <p:strVal val="#ppt_x"/>
                                          </p:val>
                                        </p:tav>
                                        <p:tav tm="100000">
                                          <p:val>
                                            <p:strVal val="#ppt_x"/>
                                          </p:val>
                                        </p:tav>
                                      </p:tavLst>
                                    </p:anim>
                                    <p:anim calcmode="lin" valueType="num">
                                      <p:cBhvr>
                                        <p:cTn id="8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2-stroke engine</a:t>
            </a:r>
          </a:p>
        </p:txBody>
      </p:sp>
      <p:pic>
        <p:nvPicPr>
          <p:cNvPr id="4" name="Picture 3" descr="2-strok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65" y="1196115"/>
            <a:ext cx="7013617" cy="4491431"/>
          </a:xfrm>
          <a:prstGeom prst="rect">
            <a:avLst/>
          </a:prstGeom>
        </p:spPr>
      </p:pic>
      <p:sp>
        <p:nvSpPr>
          <p:cNvPr id="3" name="Rectangle 2"/>
          <p:cNvSpPr/>
          <p:nvPr/>
        </p:nvSpPr>
        <p:spPr>
          <a:xfrm>
            <a:off x="1541486" y="5873530"/>
            <a:ext cx="5319707" cy="646331"/>
          </a:xfrm>
          <a:prstGeom prst="rect">
            <a:avLst/>
          </a:prstGeom>
        </p:spPr>
        <p:txBody>
          <a:bodyPr wrap="square">
            <a:spAutoFit/>
          </a:bodyPr>
          <a:lstStyle/>
          <a:p>
            <a:r>
              <a:rPr lang="en-US" dirty="0">
                <a:hlinkClick r:id="rId3"/>
              </a:rPr>
              <a:t>http://www.animatedengines.com/</a:t>
            </a:r>
            <a:r>
              <a:rPr lang="en-US" dirty="0" smtClean="0">
                <a:hlinkClick r:id="rId3"/>
              </a:rPr>
              <a:t>twostroke.html</a:t>
            </a:r>
            <a:endParaRPr lang="en-US" dirty="0" smtClean="0"/>
          </a:p>
          <a:p>
            <a:endParaRPr lang="en-US" dirty="0"/>
          </a:p>
        </p:txBody>
      </p:sp>
    </p:spTree>
    <p:extLst>
      <p:ext uri="{BB962C8B-B14F-4D97-AF65-F5344CB8AC3E}">
        <p14:creationId xmlns:p14="http://schemas.microsoft.com/office/powerpoint/2010/main" val="32546540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3" y="2453876"/>
            <a:ext cx="2726267" cy="4944669"/>
          </a:xfrm>
        </p:spPr>
        <p:txBody>
          <a:bodyPr>
            <a:normAutofit/>
          </a:bodyPr>
          <a:lstStyle/>
          <a:p>
            <a:pPr>
              <a:buClr>
                <a:schemeClr val="bg1"/>
              </a:buClr>
              <a:buFont typeface="Arial"/>
              <a:buChar char="•"/>
            </a:pPr>
            <a:r>
              <a:rPr lang="en-US" sz="1700" dirty="0" smtClean="0">
                <a:solidFill>
                  <a:schemeClr val="tx1"/>
                </a:solidFill>
              </a:rPr>
              <a:t>Three</a:t>
            </a:r>
          </a:p>
          <a:p>
            <a:pPr>
              <a:buClr>
                <a:schemeClr val="bg1"/>
              </a:buClr>
              <a:buFont typeface="Arial"/>
              <a:buChar char="•"/>
            </a:pPr>
            <a:r>
              <a:rPr lang="en-US" sz="1700" dirty="0" smtClean="0">
                <a:solidFill>
                  <a:schemeClr val="tx1"/>
                </a:solidFill>
              </a:rPr>
              <a:t>One every revolution of the crankshaft</a:t>
            </a:r>
          </a:p>
          <a:p>
            <a:pPr>
              <a:buClr>
                <a:schemeClr val="bg1"/>
              </a:buClr>
              <a:buFont typeface="Arial"/>
              <a:buChar char="•"/>
            </a:pPr>
            <a:r>
              <a:rPr lang="en-US" sz="1700" dirty="0" smtClean="0">
                <a:solidFill>
                  <a:schemeClr val="tx1"/>
                </a:solidFill>
              </a:rPr>
              <a:t>Hotter running</a:t>
            </a:r>
          </a:p>
          <a:p>
            <a:pPr>
              <a:buClr>
                <a:schemeClr val="bg1"/>
              </a:buClr>
              <a:buFont typeface="Arial"/>
              <a:buChar char="•"/>
            </a:pPr>
            <a:r>
              <a:rPr lang="en-US" sz="1700" dirty="0" smtClean="0">
                <a:solidFill>
                  <a:schemeClr val="tx1"/>
                </a:solidFill>
              </a:rPr>
              <a:t>Smaller</a:t>
            </a:r>
          </a:p>
          <a:p>
            <a:pPr>
              <a:buClr>
                <a:schemeClr val="bg1"/>
              </a:buClr>
              <a:buFont typeface="Arial"/>
              <a:buChar char="•"/>
            </a:pPr>
            <a:r>
              <a:rPr lang="en-US" sz="1700" dirty="0" smtClean="0">
                <a:solidFill>
                  <a:schemeClr val="tx1"/>
                </a:solidFill>
              </a:rPr>
              <a:t>Lighter in weight</a:t>
            </a:r>
          </a:p>
          <a:p>
            <a:pPr>
              <a:buClr>
                <a:schemeClr val="bg1"/>
              </a:buClr>
              <a:buFont typeface="Arial"/>
              <a:buChar char="•"/>
            </a:pPr>
            <a:r>
              <a:rPr lang="en-US" sz="1700" dirty="0" smtClean="0">
                <a:solidFill>
                  <a:schemeClr val="tx1"/>
                </a:solidFill>
              </a:rPr>
              <a:t>Smaller</a:t>
            </a:r>
          </a:p>
          <a:p>
            <a:pPr>
              <a:buClr>
                <a:schemeClr val="bg1"/>
              </a:buClr>
              <a:buFont typeface="Arial"/>
              <a:buChar char="•"/>
            </a:pPr>
            <a:r>
              <a:rPr lang="en-US" sz="1700" dirty="0" smtClean="0">
                <a:solidFill>
                  <a:schemeClr val="tx1"/>
                </a:solidFill>
              </a:rPr>
              <a:t>Must be oil mixed</a:t>
            </a:r>
          </a:p>
          <a:p>
            <a:pPr>
              <a:buClr>
                <a:schemeClr val="bg1"/>
              </a:buClr>
              <a:buFont typeface="Arial"/>
              <a:buChar char="•"/>
            </a:pPr>
            <a:r>
              <a:rPr lang="en-US" sz="1700" dirty="0" smtClean="0">
                <a:solidFill>
                  <a:schemeClr val="tx1"/>
                </a:solidFill>
              </a:rPr>
              <a:t>More Gallon per hour</a:t>
            </a:r>
          </a:p>
          <a:p>
            <a:pPr>
              <a:buClr>
                <a:schemeClr val="bg1"/>
              </a:buClr>
              <a:buFont typeface="Arial"/>
              <a:buChar char="•"/>
            </a:pPr>
            <a:r>
              <a:rPr lang="en-US" sz="1700" dirty="0" smtClean="0">
                <a:solidFill>
                  <a:schemeClr val="tx1"/>
                </a:solidFill>
              </a:rPr>
              <a:t>Oil is burned with fuel</a:t>
            </a:r>
          </a:p>
          <a:p>
            <a:pPr>
              <a:buClr>
                <a:schemeClr val="bg1"/>
              </a:buClr>
              <a:buFont typeface="Arial"/>
              <a:buChar char="•"/>
            </a:pPr>
            <a:r>
              <a:rPr lang="en-US" sz="1700" dirty="0" smtClean="0">
                <a:solidFill>
                  <a:schemeClr val="tx1"/>
                </a:solidFill>
              </a:rPr>
              <a:t> Louder in operation</a:t>
            </a:r>
          </a:p>
          <a:p>
            <a:pPr>
              <a:buClr>
                <a:schemeClr val="bg1"/>
              </a:buClr>
              <a:buFont typeface="Arial"/>
              <a:buChar char="•"/>
            </a:pPr>
            <a:r>
              <a:rPr lang="en-US" sz="1700" dirty="0" smtClean="0">
                <a:solidFill>
                  <a:schemeClr val="tx1"/>
                </a:solidFill>
              </a:rPr>
              <a:t>More erratic</a:t>
            </a:r>
          </a:p>
          <a:p>
            <a:pPr>
              <a:buClr>
                <a:schemeClr val="bg1"/>
              </a:buClr>
              <a:buFont typeface="Arial"/>
              <a:buChar char="•"/>
            </a:pPr>
            <a:r>
              <a:rPr lang="en-US" sz="1700" dirty="0" smtClean="0">
                <a:solidFill>
                  <a:schemeClr val="tx1"/>
                </a:solidFill>
              </a:rPr>
              <a:t>Very quick</a:t>
            </a:r>
          </a:p>
          <a:p>
            <a:pPr>
              <a:buClr>
                <a:schemeClr val="bg1"/>
              </a:buClr>
              <a:buFont typeface="Arial"/>
              <a:buChar char="•"/>
            </a:pPr>
            <a:r>
              <a:rPr lang="en-US" sz="1700" dirty="0" smtClean="0">
                <a:solidFill>
                  <a:schemeClr val="tx1"/>
                </a:solidFill>
              </a:rPr>
              <a:t>Less</a:t>
            </a:r>
          </a:p>
          <a:p>
            <a:pPr>
              <a:buClr>
                <a:schemeClr val="bg1"/>
              </a:buClr>
              <a:buFont typeface="Arial"/>
              <a:buChar char="•"/>
            </a:pPr>
            <a:endParaRPr lang="en-US" sz="1700" dirty="0" smtClean="0">
              <a:solidFill>
                <a:schemeClr val="tx1"/>
              </a:solidFill>
            </a:endParaRPr>
          </a:p>
          <a:p>
            <a:pPr>
              <a:buClr>
                <a:schemeClr val="bg1"/>
              </a:buClr>
              <a:buFont typeface="Arial"/>
              <a:buChar char="•"/>
            </a:pPr>
            <a:endParaRPr lang="en-US" sz="1700" dirty="0" smtClean="0">
              <a:solidFill>
                <a:schemeClr val="tx1"/>
              </a:solidFill>
            </a:endParaRPr>
          </a:p>
          <a:p>
            <a:pPr>
              <a:buClr>
                <a:schemeClr val="bg1"/>
              </a:buClr>
              <a:buFont typeface="Arial"/>
              <a:buChar char="•"/>
            </a:pPr>
            <a:endParaRPr lang="en-US" sz="1700" dirty="0">
              <a:solidFill>
                <a:schemeClr val="tx1"/>
              </a:solidFill>
            </a:endParaRPr>
          </a:p>
        </p:txBody>
      </p:sp>
      <p:sp>
        <p:nvSpPr>
          <p:cNvPr id="2" name="Title 1"/>
          <p:cNvSpPr>
            <a:spLocks noGrp="1"/>
          </p:cNvSpPr>
          <p:nvPr>
            <p:ph type="title"/>
          </p:nvPr>
        </p:nvSpPr>
        <p:spPr/>
        <p:txBody>
          <a:bodyPr/>
          <a:lstStyle/>
          <a:p>
            <a:r>
              <a:rPr lang="en-US" dirty="0" smtClean="0"/>
              <a:t>2-stroke/4-stroke comparison</a:t>
            </a:r>
            <a:endParaRPr lang="en-US" dirty="0"/>
          </a:p>
        </p:txBody>
      </p:sp>
      <p:sp>
        <p:nvSpPr>
          <p:cNvPr id="5" name="Content Placeholder 2"/>
          <p:cNvSpPr txBox="1">
            <a:spLocks/>
          </p:cNvSpPr>
          <p:nvPr/>
        </p:nvSpPr>
        <p:spPr>
          <a:xfrm>
            <a:off x="2946401" y="2470809"/>
            <a:ext cx="3183466" cy="43871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1"/>
              </a:buClr>
            </a:pPr>
            <a:r>
              <a:rPr lang="en-US" sz="1700" dirty="0" smtClean="0"/>
              <a:t>Nine</a:t>
            </a:r>
          </a:p>
          <a:p>
            <a:pPr>
              <a:buClr>
                <a:schemeClr val="bg1"/>
              </a:buClr>
            </a:pPr>
            <a:r>
              <a:rPr lang="en-US" sz="1700" dirty="0" smtClean="0"/>
              <a:t>One every two revolutions of the Crankshaft</a:t>
            </a:r>
          </a:p>
          <a:p>
            <a:pPr>
              <a:buClr>
                <a:schemeClr val="bg1"/>
              </a:buClr>
            </a:pPr>
            <a:r>
              <a:rPr lang="en-US" sz="1700" dirty="0" smtClean="0"/>
              <a:t>Cooler running</a:t>
            </a:r>
          </a:p>
          <a:p>
            <a:pPr>
              <a:buClr>
                <a:schemeClr val="bg1"/>
              </a:buClr>
            </a:pPr>
            <a:r>
              <a:rPr lang="en-US" sz="1700" dirty="0" smtClean="0"/>
              <a:t>Larger</a:t>
            </a:r>
          </a:p>
          <a:p>
            <a:pPr>
              <a:buClr>
                <a:schemeClr val="bg1"/>
              </a:buClr>
            </a:pPr>
            <a:r>
              <a:rPr lang="en-US" sz="1700" dirty="0" smtClean="0"/>
              <a:t>Heavier construction</a:t>
            </a:r>
          </a:p>
          <a:p>
            <a:pPr>
              <a:buClr>
                <a:schemeClr val="bg1"/>
              </a:buClr>
            </a:pPr>
            <a:r>
              <a:rPr lang="en-US" sz="1700" dirty="0" smtClean="0"/>
              <a:t>Larger</a:t>
            </a:r>
          </a:p>
          <a:p>
            <a:pPr>
              <a:buClr>
                <a:schemeClr val="bg1"/>
              </a:buClr>
            </a:pPr>
            <a:r>
              <a:rPr lang="en-US" sz="1700" dirty="0" smtClean="0"/>
              <a:t>No mixture required</a:t>
            </a:r>
          </a:p>
          <a:p>
            <a:pPr>
              <a:buClr>
                <a:schemeClr val="bg1"/>
              </a:buClr>
            </a:pPr>
            <a:r>
              <a:rPr lang="en-US" sz="1700" dirty="0" smtClean="0"/>
              <a:t>Fewer gallons per hour</a:t>
            </a:r>
          </a:p>
          <a:p>
            <a:pPr>
              <a:buClr>
                <a:schemeClr val="bg1"/>
              </a:buClr>
            </a:pPr>
            <a:r>
              <a:rPr lang="en-US" sz="1700" dirty="0" smtClean="0"/>
              <a:t>Oil recirculates in engine</a:t>
            </a:r>
          </a:p>
          <a:p>
            <a:pPr>
              <a:buClr>
                <a:schemeClr val="bg1"/>
              </a:buClr>
            </a:pPr>
            <a:r>
              <a:rPr lang="en-US" sz="1700" dirty="0" smtClean="0"/>
              <a:t>Generally quiet</a:t>
            </a:r>
          </a:p>
          <a:p>
            <a:pPr>
              <a:buClr>
                <a:schemeClr val="bg1"/>
              </a:buClr>
            </a:pPr>
            <a:r>
              <a:rPr lang="en-US" sz="1700" dirty="0" smtClean="0"/>
              <a:t>Smoother</a:t>
            </a:r>
          </a:p>
          <a:p>
            <a:pPr>
              <a:buClr>
                <a:schemeClr val="bg1"/>
              </a:buClr>
            </a:pPr>
            <a:r>
              <a:rPr lang="en-US" sz="1700" dirty="0" smtClean="0"/>
              <a:t>Slower</a:t>
            </a:r>
          </a:p>
          <a:p>
            <a:pPr>
              <a:buClr>
                <a:schemeClr val="bg1"/>
              </a:buClr>
            </a:pPr>
            <a:r>
              <a:rPr lang="en-US" sz="1700" dirty="0" smtClean="0"/>
              <a:t>Greater</a:t>
            </a:r>
          </a:p>
          <a:p>
            <a:pPr>
              <a:buClr>
                <a:schemeClr val="bg1"/>
              </a:buClr>
            </a:pPr>
            <a:endParaRPr lang="en-US" sz="1700" dirty="0" smtClean="0"/>
          </a:p>
          <a:p>
            <a:pPr>
              <a:buClr>
                <a:schemeClr val="bg1"/>
              </a:buClr>
            </a:pPr>
            <a:endParaRPr lang="en-US" sz="1700" dirty="0"/>
          </a:p>
        </p:txBody>
      </p:sp>
      <p:sp>
        <p:nvSpPr>
          <p:cNvPr id="6" name="Content Placeholder 2"/>
          <p:cNvSpPr txBox="1">
            <a:spLocks/>
          </p:cNvSpPr>
          <p:nvPr/>
        </p:nvSpPr>
        <p:spPr>
          <a:xfrm>
            <a:off x="35276" y="2535709"/>
            <a:ext cx="3097391" cy="4322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1800" dirty="0" smtClean="0"/>
              <a:t># of Major moving parts</a:t>
            </a:r>
          </a:p>
          <a:p>
            <a:pPr marL="457200" indent="-457200">
              <a:buFont typeface="+mj-lt"/>
              <a:buAutoNum type="arabicPeriod"/>
            </a:pPr>
            <a:r>
              <a:rPr lang="en-US" sz="1800" dirty="0" smtClean="0"/>
              <a:t>Power Strokes</a:t>
            </a:r>
          </a:p>
          <a:p>
            <a:pPr marL="457200" indent="-457200">
              <a:buFont typeface="+mj-lt"/>
              <a:buAutoNum type="arabicPeriod"/>
            </a:pPr>
            <a:r>
              <a:rPr lang="en-US" sz="1800" dirty="0" smtClean="0"/>
              <a:t>Running Temperatures</a:t>
            </a:r>
          </a:p>
          <a:p>
            <a:pPr marL="457200" indent="-457200">
              <a:buFont typeface="+mj-lt"/>
              <a:buAutoNum type="arabicPeriod"/>
            </a:pPr>
            <a:r>
              <a:rPr lang="en-US" sz="1800" dirty="0" smtClean="0"/>
              <a:t>Overall engine size</a:t>
            </a:r>
          </a:p>
          <a:p>
            <a:pPr marL="457200" indent="-457200">
              <a:buFont typeface="+mj-lt"/>
              <a:buAutoNum type="arabicPeriod"/>
            </a:pPr>
            <a:r>
              <a:rPr lang="en-US" sz="1800" dirty="0" smtClean="0"/>
              <a:t>Engine Weight</a:t>
            </a:r>
          </a:p>
          <a:p>
            <a:pPr marL="457200" indent="-457200">
              <a:buFont typeface="+mj-lt"/>
              <a:buAutoNum type="arabicPeriod"/>
            </a:pPr>
            <a:r>
              <a:rPr lang="en-US" sz="1800" dirty="0" smtClean="0"/>
              <a:t>Bore size </a:t>
            </a:r>
            <a:r>
              <a:rPr lang="en-US" sz="1800" dirty="0"/>
              <a:t>e</a:t>
            </a:r>
            <a:r>
              <a:rPr lang="en-US" sz="1800" dirty="0" smtClean="0"/>
              <a:t>qual </a:t>
            </a:r>
            <a:r>
              <a:rPr lang="en-US" sz="1800" dirty="0" err="1" smtClean="0"/>
              <a:t>hp</a:t>
            </a:r>
            <a:endParaRPr lang="en-US" sz="1800" dirty="0" smtClean="0"/>
          </a:p>
          <a:p>
            <a:pPr marL="457200" indent="-457200">
              <a:buFont typeface="+mj-lt"/>
              <a:buAutoNum type="arabicPeriod"/>
            </a:pPr>
            <a:r>
              <a:rPr lang="en-US" sz="1800" dirty="0" smtClean="0"/>
              <a:t>Fuel and oil</a:t>
            </a:r>
          </a:p>
          <a:p>
            <a:pPr marL="457200" indent="-457200">
              <a:buFont typeface="+mj-lt"/>
              <a:buAutoNum type="arabicPeriod"/>
            </a:pPr>
            <a:r>
              <a:rPr lang="en-US" sz="1800" dirty="0" smtClean="0"/>
              <a:t>Fuel consumption</a:t>
            </a:r>
          </a:p>
          <a:p>
            <a:pPr marL="457200" indent="-457200">
              <a:buFont typeface="+mj-lt"/>
              <a:buAutoNum type="arabicPeriod"/>
            </a:pPr>
            <a:r>
              <a:rPr lang="en-US" sz="1800" dirty="0" smtClean="0"/>
              <a:t>Oil consumption</a:t>
            </a:r>
          </a:p>
          <a:p>
            <a:pPr marL="457200" indent="-457200">
              <a:buFont typeface="+mj-lt"/>
              <a:buAutoNum type="arabicPeriod"/>
            </a:pPr>
            <a:r>
              <a:rPr lang="en-US" sz="1800" dirty="0" smtClean="0"/>
              <a:t>Sound</a:t>
            </a:r>
          </a:p>
          <a:p>
            <a:pPr marL="457200" indent="-457200">
              <a:buFont typeface="+mj-lt"/>
              <a:buAutoNum type="arabicPeriod"/>
            </a:pPr>
            <a:r>
              <a:rPr lang="en-US" sz="1800" dirty="0" smtClean="0"/>
              <a:t>Operation</a:t>
            </a:r>
          </a:p>
          <a:p>
            <a:pPr marL="457200" indent="-457200">
              <a:buFont typeface="+mj-lt"/>
              <a:buAutoNum type="arabicPeriod"/>
            </a:pPr>
            <a:r>
              <a:rPr lang="en-US" sz="1800" dirty="0" smtClean="0"/>
              <a:t>Acceleration</a:t>
            </a:r>
          </a:p>
          <a:p>
            <a:pPr marL="457200" indent="-457200">
              <a:buFont typeface="+mj-lt"/>
              <a:buAutoNum type="arabicPeriod"/>
            </a:pPr>
            <a:r>
              <a:rPr lang="en-US" sz="1800" dirty="0" smtClean="0"/>
              <a:t>General Maintenance </a:t>
            </a:r>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1250058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 calcmode="lin" valueType="num">
                                      <p:cBhvr additive="base">
                                        <p:cTn id="6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 calcmode="lin" valueType="num">
                                      <p:cBhvr additive="base">
                                        <p:cTn id="7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 calcmode="lin" valueType="num">
                                      <p:cBhvr additive="base">
                                        <p:cTn id="8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7" end="7"/>
                                            </p:txEl>
                                          </p:spTgt>
                                        </p:tgtEl>
                                        <p:attrNameLst>
                                          <p:attrName>style.visibility</p:attrName>
                                        </p:attrNameLst>
                                      </p:cBhvr>
                                      <p:to>
                                        <p:strVal val="visible"/>
                                      </p:to>
                                    </p:set>
                                    <p:anim calcmode="lin" valueType="num">
                                      <p:cBhvr additive="base">
                                        <p:cTn id="9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 calcmode="lin" valueType="num">
                                      <p:cBhvr additive="base">
                                        <p:cTn id="9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xEl>
                                              <p:pRg st="8" end="8"/>
                                            </p:txEl>
                                          </p:spTgt>
                                        </p:tgtEl>
                                        <p:attrNameLst>
                                          <p:attrName>style.visibility</p:attrName>
                                        </p:attrNameLst>
                                      </p:cBhvr>
                                      <p:to>
                                        <p:strVal val="visible"/>
                                      </p:to>
                                    </p:set>
                                    <p:anim calcmode="lin" valueType="num">
                                      <p:cBhvr additive="base">
                                        <p:cTn id="10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8" end="8"/>
                                            </p:txEl>
                                          </p:spTgt>
                                        </p:tgtEl>
                                        <p:attrNameLst>
                                          <p:attrName>style.visibility</p:attrName>
                                        </p:attrNameLst>
                                      </p:cBhvr>
                                      <p:to>
                                        <p:strVal val="visible"/>
                                      </p:to>
                                    </p:set>
                                    <p:anim calcmode="lin" valueType="num">
                                      <p:cBhvr additive="base">
                                        <p:cTn id="10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
                                            <p:txEl>
                                              <p:pRg st="9" end="9"/>
                                            </p:txEl>
                                          </p:spTgt>
                                        </p:tgtEl>
                                        <p:attrNameLst>
                                          <p:attrName>style.visibility</p:attrName>
                                        </p:attrNameLst>
                                      </p:cBhvr>
                                      <p:to>
                                        <p:strVal val="visible"/>
                                      </p:to>
                                    </p:set>
                                    <p:anim calcmode="lin" valueType="num">
                                      <p:cBhvr additive="base">
                                        <p:cTn id="11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
                                            <p:txEl>
                                              <p:pRg st="9" end="9"/>
                                            </p:txEl>
                                          </p:spTgt>
                                        </p:tgtEl>
                                        <p:attrNameLst>
                                          <p:attrName>style.visibility</p:attrName>
                                        </p:attrNameLst>
                                      </p:cBhvr>
                                      <p:to>
                                        <p:strVal val="visible"/>
                                      </p:to>
                                    </p:set>
                                    <p:anim calcmode="lin" valueType="num">
                                      <p:cBhvr additive="base">
                                        <p:cTn id="1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
                                            <p:txEl>
                                              <p:pRg st="10" end="10"/>
                                            </p:txEl>
                                          </p:spTgt>
                                        </p:tgtEl>
                                        <p:attrNameLst>
                                          <p:attrName>style.visibility</p:attrName>
                                        </p:attrNameLst>
                                      </p:cBhvr>
                                      <p:to>
                                        <p:strVal val="visible"/>
                                      </p:to>
                                    </p:set>
                                    <p:anim calcmode="lin" valueType="num">
                                      <p:cBhvr additive="base">
                                        <p:cTn id="12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xEl>
                                              <p:pRg st="10" end="10"/>
                                            </p:txEl>
                                          </p:spTgt>
                                        </p:tgtEl>
                                        <p:attrNameLst>
                                          <p:attrName>style.visibility</p:attrName>
                                        </p:attrNameLst>
                                      </p:cBhvr>
                                      <p:to>
                                        <p:strVal val="visible"/>
                                      </p:to>
                                    </p:set>
                                    <p:anim calcmode="lin" valueType="num">
                                      <p:cBhvr additive="base">
                                        <p:cTn id="1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
                                            <p:txEl>
                                              <p:pRg st="11" end="11"/>
                                            </p:txEl>
                                          </p:spTgt>
                                        </p:tgtEl>
                                        <p:attrNameLst>
                                          <p:attrName>style.visibility</p:attrName>
                                        </p:attrNameLst>
                                      </p:cBhvr>
                                      <p:to>
                                        <p:strVal val="visible"/>
                                      </p:to>
                                    </p:set>
                                    <p:anim calcmode="lin" valueType="num">
                                      <p:cBhvr additive="base">
                                        <p:cTn id="13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
                                            <p:txEl>
                                              <p:pRg st="11" end="11"/>
                                            </p:txEl>
                                          </p:spTgt>
                                        </p:tgtEl>
                                        <p:attrNameLst>
                                          <p:attrName>style.visibility</p:attrName>
                                        </p:attrNameLst>
                                      </p:cBhvr>
                                      <p:to>
                                        <p:strVal val="visible"/>
                                      </p:to>
                                    </p:set>
                                    <p:anim calcmode="lin" valueType="num">
                                      <p:cBhvr additive="base">
                                        <p:cTn id="1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
                                            <p:txEl>
                                              <p:pRg st="12" end="12"/>
                                            </p:txEl>
                                          </p:spTgt>
                                        </p:tgtEl>
                                        <p:attrNameLst>
                                          <p:attrName>style.visibility</p:attrName>
                                        </p:attrNameLst>
                                      </p:cBhvr>
                                      <p:to>
                                        <p:strVal val="visible"/>
                                      </p:to>
                                    </p:set>
                                    <p:anim calcmode="lin" valueType="num">
                                      <p:cBhvr additive="base">
                                        <p:cTn id="15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
                                            <p:txEl>
                                              <p:pRg st="12" end="12"/>
                                            </p:txEl>
                                          </p:spTgt>
                                        </p:tgtEl>
                                        <p:attrNameLst>
                                          <p:attrName>style.visibility</p:attrName>
                                        </p:attrNameLst>
                                      </p:cBhvr>
                                      <p:to>
                                        <p:strVal val="visible"/>
                                      </p:to>
                                    </p:set>
                                    <p:anim calcmode="lin" valueType="num">
                                      <p:cBhvr additive="base">
                                        <p:cTn id="1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3" y="2453876"/>
            <a:ext cx="2726267" cy="4944669"/>
          </a:xfrm>
        </p:spPr>
        <p:txBody>
          <a:bodyPr>
            <a:normAutofit/>
          </a:bodyPr>
          <a:lstStyle/>
          <a:p>
            <a:pPr>
              <a:buClr>
                <a:schemeClr val="bg1"/>
              </a:buClr>
              <a:buFont typeface="Arial"/>
              <a:buChar char="•"/>
            </a:pPr>
            <a:r>
              <a:rPr lang="en-US" sz="1700" dirty="0" smtClean="0">
                <a:solidFill>
                  <a:schemeClr val="tx1"/>
                </a:solidFill>
              </a:rPr>
              <a:t>Less cost</a:t>
            </a:r>
          </a:p>
          <a:p>
            <a:pPr>
              <a:buClr>
                <a:schemeClr val="bg1"/>
              </a:buClr>
              <a:buFont typeface="Arial"/>
              <a:buChar char="•"/>
            </a:pPr>
            <a:r>
              <a:rPr lang="en-US" sz="1700" dirty="0" smtClean="0">
                <a:solidFill>
                  <a:schemeClr val="tx1"/>
                </a:solidFill>
              </a:rPr>
              <a:t>Lubrication not affected at any angle of operation</a:t>
            </a:r>
          </a:p>
          <a:p>
            <a:pPr>
              <a:buClr>
                <a:schemeClr val="bg1"/>
              </a:buClr>
              <a:buFont typeface="Arial"/>
              <a:buChar char="•"/>
            </a:pPr>
            <a:r>
              <a:rPr lang="en-US" sz="1700" dirty="0" smtClean="0">
                <a:solidFill>
                  <a:schemeClr val="tx1"/>
                </a:solidFill>
              </a:rPr>
              <a:t>More efficient</a:t>
            </a:r>
          </a:p>
          <a:p>
            <a:pPr>
              <a:buClr>
                <a:schemeClr val="bg1"/>
              </a:buClr>
              <a:buFont typeface="Arial"/>
              <a:buChar char="•"/>
            </a:pPr>
            <a:r>
              <a:rPr lang="en-US" sz="1700" dirty="0" smtClean="0">
                <a:solidFill>
                  <a:schemeClr val="tx1"/>
                </a:solidFill>
              </a:rPr>
              <a:t>One revolution produces an ignition phase</a:t>
            </a:r>
          </a:p>
          <a:p>
            <a:pPr>
              <a:buClr>
                <a:schemeClr val="bg1"/>
              </a:buClr>
              <a:buFont typeface="Arial"/>
              <a:buChar char="•"/>
            </a:pPr>
            <a:r>
              <a:rPr lang="en-US" sz="1700" dirty="0" smtClean="0">
                <a:solidFill>
                  <a:schemeClr val="tx1"/>
                </a:solidFill>
              </a:rPr>
              <a:t>Lighter flywheel</a:t>
            </a:r>
          </a:p>
          <a:p>
            <a:pPr>
              <a:buClrTx/>
              <a:buFont typeface="Arial"/>
              <a:buChar char="•"/>
            </a:pPr>
            <a:endParaRPr lang="en-US" sz="1700" dirty="0" smtClean="0">
              <a:solidFill>
                <a:schemeClr val="tx1"/>
              </a:solidFill>
            </a:endParaRPr>
          </a:p>
          <a:p>
            <a:pPr>
              <a:buClrTx/>
              <a:buFont typeface="Arial"/>
              <a:buChar char="•"/>
            </a:pPr>
            <a:endParaRPr lang="en-US" sz="1700" dirty="0" smtClean="0">
              <a:solidFill>
                <a:schemeClr val="tx1"/>
              </a:solidFill>
            </a:endParaRPr>
          </a:p>
          <a:p>
            <a:pPr>
              <a:buClrTx/>
              <a:buFont typeface="Arial"/>
              <a:buChar char="•"/>
            </a:pPr>
            <a:endParaRPr lang="en-US" sz="1700" dirty="0">
              <a:solidFill>
                <a:schemeClr val="tx1"/>
              </a:solidFill>
            </a:endParaRPr>
          </a:p>
        </p:txBody>
      </p:sp>
      <p:sp>
        <p:nvSpPr>
          <p:cNvPr id="2" name="Title 1"/>
          <p:cNvSpPr>
            <a:spLocks noGrp="1"/>
          </p:cNvSpPr>
          <p:nvPr>
            <p:ph type="title"/>
          </p:nvPr>
        </p:nvSpPr>
        <p:spPr/>
        <p:txBody>
          <a:bodyPr/>
          <a:lstStyle/>
          <a:p>
            <a:r>
              <a:rPr lang="en-US" dirty="0" smtClean="0"/>
              <a:t>2-stroke/4-stroke comparison</a:t>
            </a:r>
            <a:endParaRPr lang="en-US" dirty="0"/>
          </a:p>
        </p:txBody>
      </p:sp>
      <p:sp>
        <p:nvSpPr>
          <p:cNvPr id="5" name="Content Placeholder 2"/>
          <p:cNvSpPr txBox="1">
            <a:spLocks/>
          </p:cNvSpPr>
          <p:nvPr/>
        </p:nvSpPr>
        <p:spPr>
          <a:xfrm>
            <a:off x="2946401" y="2470809"/>
            <a:ext cx="3183466" cy="43871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1"/>
              </a:buClr>
              <a:buFont typeface="+mj-lt"/>
              <a:buAutoNum type="arabicPeriod"/>
            </a:pPr>
            <a:r>
              <a:rPr lang="en-US" sz="1700" dirty="0" smtClean="0"/>
              <a:t>Greater cost</a:t>
            </a:r>
          </a:p>
          <a:p>
            <a:pPr>
              <a:buClr>
                <a:schemeClr val="bg1"/>
              </a:buClr>
              <a:buFont typeface="+mj-lt"/>
              <a:buAutoNum type="arabicPeriod"/>
            </a:pPr>
            <a:r>
              <a:rPr lang="en-US" sz="1700" dirty="0" smtClean="0"/>
              <a:t>Limited slope operation due to lubrication system</a:t>
            </a:r>
          </a:p>
          <a:p>
            <a:pPr>
              <a:buClr>
                <a:schemeClr val="bg1"/>
              </a:buClr>
              <a:buFont typeface="+mj-lt"/>
              <a:buAutoNum type="arabicPeriod"/>
            </a:pPr>
            <a:r>
              <a:rPr lang="en-US" sz="1700" dirty="0" smtClean="0"/>
              <a:t>Less efficient</a:t>
            </a:r>
          </a:p>
          <a:p>
            <a:pPr>
              <a:buClr>
                <a:schemeClr val="bg1"/>
              </a:buClr>
              <a:buFont typeface="+mj-lt"/>
              <a:buAutoNum type="arabicPeriod"/>
            </a:pPr>
            <a:r>
              <a:rPr lang="en-US" sz="1700" dirty="0" smtClean="0"/>
              <a:t>Two crankshaft rotations required to produce one ignition cycle.  </a:t>
            </a:r>
          </a:p>
          <a:p>
            <a:pPr>
              <a:buClr>
                <a:schemeClr val="bg1"/>
              </a:buClr>
              <a:buFont typeface="+mj-lt"/>
              <a:buAutoNum type="arabicPeriod"/>
            </a:pPr>
            <a:r>
              <a:rPr lang="en-US" sz="1700" dirty="0" smtClean="0"/>
              <a:t>Requires heavier flywheel to carry engine through three non power strokes</a:t>
            </a:r>
          </a:p>
          <a:p>
            <a:pPr>
              <a:buClr>
                <a:schemeClr val="bg1"/>
              </a:buClr>
              <a:buFont typeface="+mj-lt"/>
              <a:buAutoNum type="arabicPeriod"/>
            </a:pPr>
            <a:endParaRPr lang="en-US" sz="1700" dirty="0" smtClean="0"/>
          </a:p>
          <a:p>
            <a:pPr>
              <a:buClr>
                <a:schemeClr val="bg1"/>
              </a:buClr>
              <a:buFont typeface="+mj-lt"/>
              <a:buAutoNum type="arabicPeriod"/>
            </a:pPr>
            <a:endParaRPr lang="en-US" sz="1700" dirty="0" smtClean="0"/>
          </a:p>
          <a:p>
            <a:pPr>
              <a:buFont typeface="+mj-lt"/>
              <a:buAutoNum type="arabicPeriod"/>
            </a:pPr>
            <a:endParaRPr lang="en-US" sz="1700" dirty="0"/>
          </a:p>
        </p:txBody>
      </p:sp>
      <p:sp>
        <p:nvSpPr>
          <p:cNvPr id="6" name="Content Placeholder 2"/>
          <p:cNvSpPr txBox="1">
            <a:spLocks/>
          </p:cNvSpPr>
          <p:nvPr/>
        </p:nvSpPr>
        <p:spPr>
          <a:xfrm>
            <a:off x="35276" y="2535709"/>
            <a:ext cx="3097391" cy="4322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14"/>
            </a:pPr>
            <a:r>
              <a:rPr lang="en-US" sz="1800" dirty="0" smtClean="0"/>
              <a:t>Initial Cost</a:t>
            </a:r>
          </a:p>
          <a:p>
            <a:pPr marL="457200" indent="-457200">
              <a:buFont typeface="+mj-lt"/>
              <a:buAutoNum type="arabicPeriod" startAt="14"/>
            </a:pPr>
            <a:r>
              <a:rPr lang="en-US" sz="1800" dirty="0" smtClean="0"/>
              <a:t>Versatility of operation</a:t>
            </a:r>
          </a:p>
          <a:p>
            <a:pPr marL="457200" indent="-457200">
              <a:buFont typeface="+mj-lt"/>
              <a:buAutoNum type="arabicPeriod" startAt="14"/>
            </a:pPr>
            <a:r>
              <a:rPr lang="en-US" sz="1800" dirty="0" smtClean="0"/>
              <a:t>General operating efficiency</a:t>
            </a:r>
          </a:p>
          <a:p>
            <a:pPr marL="457200" indent="-457200">
              <a:buFont typeface="+mj-lt"/>
              <a:buAutoNum type="arabicPeriod" startAt="14"/>
            </a:pPr>
            <a:r>
              <a:rPr lang="en-US" sz="1800" dirty="0" smtClean="0"/>
              <a:t>Pull starting</a:t>
            </a:r>
          </a:p>
          <a:p>
            <a:pPr marL="457200" indent="-457200">
              <a:buFont typeface="+mj-lt"/>
              <a:buAutoNum type="arabicPeriod" startAt="14"/>
            </a:pPr>
            <a:r>
              <a:rPr lang="en-US" sz="1800" dirty="0" smtClean="0"/>
              <a:t>Flywheel</a:t>
            </a:r>
          </a:p>
          <a:p>
            <a:endParaRPr lang="en-US" sz="1800" dirty="0"/>
          </a:p>
        </p:txBody>
      </p:sp>
    </p:spTree>
    <p:extLst>
      <p:ext uri="{BB962C8B-B14F-4D97-AF65-F5344CB8AC3E}">
        <p14:creationId xmlns:p14="http://schemas.microsoft.com/office/powerpoint/2010/main" val="1978732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5982"/>
            <a:ext cx="8229600" cy="5032875"/>
          </a:xfrm>
        </p:spPr>
        <p:txBody>
          <a:bodyPr>
            <a:normAutofit/>
          </a:bodyPr>
          <a:lstStyle/>
          <a:p>
            <a:r>
              <a:rPr lang="en-US" dirty="0" smtClean="0"/>
              <a:t>Cylinder/Block</a:t>
            </a:r>
          </a:p>
          <a:p>
            <a:pPr lvl="1"/>
            <a:r>
              <a:rPr lang="en-US" dirty="0" smtClean="0"/>
              <a:t>The </a:t>
            </a:r>
            <a:r>
              <a:rPr lang="en-US" dirty="0"/>
              <a:t>core of the engine is the cylinder. The piston moves up and down inside the </a:t>
            </a:r>
            <a:r>
              <a:rPr lang="en-US" dirty="0" smtClean="0"/>
              <a:t>cylinder the block is the housing for the engines internal parts.</a:t>
            </a:r>
          </a:p>
          <a:p>
            <a:pPr marL="0" indent="0">
              <a:buNone/>
            </a:pPr>
            <a:endParaRPr lang="en-US" sz="1900" dirty="0" smtClean="0"/>
          </a:p>
          <a:p>
            <a:r>
              <a:rPr lang="en-US" dirty="0" smtClean="0"/>
              <a:t>Head</a:t>
            </a:r>
          </a:p>
          <a:p>
            <a:pPr lvl="1"/>
            <a:r>
              <a:rPr lang="en-US" dirty="0" smtClean="0"/>
              <a:t> A piece of metal that seals the top of the cylinder and holds the spark plug.</a:t>
            </a:r>
          </a:p>
          <a:p>
            <a:endParaRPr lang="en-US" sz="2200"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Major Engine Components</a:t>
            </a:r>
            <a:br>
              <a:rPr lang="en-US" dirty="0" smtClean="0"/>
            </a:br>
            <a:endParaRPr lang="en-US" dirty="0"/>
          </a:p>
        </p:txBody>
      </p:sp>
    </p:spTree>
    <p:extLst>
      <p:ext uri="{BB962C8B-B14F-4D97-AF65-F5344CB8AC3E}">
        <p14:creationId xmlns:p14="http://schemas.microsoft.com/office/powerpoint/2010/main" val="2376422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891746"/>
          </a:xfrm>
        </p:spPr>
        <p:txBody>
          <a:bodyPr>
            <a:normAutofit/>
          </a:bodyPr>
          <a:lstStyle/>
          <a:p>
            <a:r>
              <a:rPr lang="en-US" dirty="0" smtClean="0"/>
              <a:t>Valves</a:t>
            </a:r>
          </a:p>
          <a:p>
            <a:pPr lvl="1"/>
            <a:r>
              <a:rPr lang="en-US" dirty="0" smtClean="0"/>
              <a:t>The </a:t>
            </a:r>
            <a:r>
              <a:rPr lang="en-US" dirty="0"/>
              <a:t>intake and exhaust valves open at the proper time to let in air and fuel and to let out exhaust. Note that both valves are closed during compression and combustion so that the combustion chamber is sealed. </a:t>
            </a:r>
          </a:p>
          <a:p>
            <a:pPr marL="0" indent="0">
              <a:buNone/>
            </a:pPr>
            <a:endParaRPr lang="en-US" dirty="0" smtClean="0"/>
          </a:p>
          <a:p>
            <a:r>
              <a:rPr lang="en-US" dirty="0" smtClean="0"/>
              <a:t>Piston</a:t>
            </a:r>
          </a:p>
          <a:p>
            <a:pPr lvl="1"/>
            <a:r>
              <a:rPr lang="en-US" dirty="0" smtClean="0"/>
              <a:t>A </a:t>
            </a:r>
            <a:r>
              <a:rPr lang="en-US" dirty="0"/>
              <a:t>cylindrical piece of metal that moves up and down inside the cylinder. </a:t>
            </a:r>
            <a:endParaRPr lang="en-US" dirty="0" smtClean="0"/>
          </a:p>
          <a:p>
            <a:pPr>
              <a:lnSpc>
                <a:spcPct val="90000"/>
              </a:lnSpc>
            </a:pPr>
            <a:endParaRPr lang="en-US" dirty="0" smtClean="0"/>
          </a:p>
        </p:txBody>
      </p:sp>
      <p:sp>
        <p:nvSpPr>
          <p:cNvPr id="2" name="Title 1"/>
          <p:cNvSpPr>
            <a:spLocks noGrp="1"/>
          </p:cNvSpPr>
          <p:nvPr>
            <p:ph type="title"/>
          </p:nvPr>
        </p:nvSpPr>
        <p:spPr/>
        <p:txBody>
          <a:bodyPr>
            <a:normAutofit fontScale="90000"/>
          </a:bodyPr>
          <a:lstStyle/>
          <a:p>
            <a:r>
              <a:rPr lang="en-US" dirty="0" smtClean="0"/>
              <a:t>Major Engine Components</a:t>
            </a:r>
            <a:br>
              <a:rPr lang="en-US" dirty="0" smtClean="0"/>
            </a:br>
            <a:endParaRPr lang="en-US" dirty="0"/>
          </a:p>
        </p:txBody>
      </p:sp>
    </p:spTree>
    <p:extLst>
      <p:ext uri="{BB962C8B-B14F-4D97-AF65-F5344CB8AC3E}">
        <p14:creationId xmlns:p14="http://schemas.microsoft.com/office/powerpoint/2010/main" val="461655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1056"/>
            <a:ext cx="8229600" cy="4826677"/>
          </a:xfrm>
        </p:spPr>
        <p:txBody>
          <a:bodyPr>
            <a:normAutofit lnSpcReduction="10000"/>
          </a:bodyPr>
          <a:lstStyle/>
          <a:p>
            <a:pPr marL="0" indent="0">
              <a:lnSpc>
                <a:spcPct val="90000"/>
              </a:lnSpc>
              <a:buNone/>
            </a:pPr>
            <a:r>
              <a:rPr lang="en-US" dirty="0" smtClean="0"/>
              <a:t>Piston rings</a:t>
            </a:r>
          </a:p>
          <a:p>
            <a:pPr>
              <a:lnSpc>
                <a:spcPct val="90000"/>
              </a:lnSpc>
            </a:pPr>
            <a:r>
              <a:rPr lang="en-US" dirty="0" smtClean="0"/>
              <a:t>Piston </a:t>
            </a:r>
            <a:r>
              <a:rPr lang="en-US" dirty="0"/>
              <a:t>rings provide a sliding seal between the outer edge of the piston and the inner edge of the cylinder. The rings serve two purposes: </a:t>
            </a:r>
            <a:endParaRPr lang="en-US" dirty="0" smtClean="0"/>
          </a:p>
          <a:p>
            <a:pPr marL="457200" indent="-457200">
              <a:lnSpc>
                <a:spcPct val="90000"/>
              </a:lnSpc>
              <a:buFont typeface="+mj-lt"/>
              <a:buAutoNum type="arabicPeriod"/>
            </a:pPr>
            <a:r>
              <a:rPr lang="en-US" dirty="0" smtClean="0"/>
              <a:t>They </a:t>
            </a:r>
            <a:r>
              <a:rPr lang="en-US" dirty="0"/>
              <a:t>prevent the fuel/air mixture and exhaust in the combustion chamber from leaking into the sump during compression and combustion. </a:t>
            </a:r>
            <a:endParaRPr lang="en-US" dirty="0" smtClean="0"/>
          </a:p>
          <a:p>
            <a:pPr marL="457200" indent="-457200">
              <a:lnSpc>
                <a:spcPct val="90000"/>
              </a:lnSpc>
              <a:buFont typeface="+mj-lt"/>
              <a:buAutoNum type="arabicPeriod"/>
            </a:pPr>
            <a:r>
              <a:rPr lang="en-US" dirty="0" smtClean="0"/>
              <a:t>They </a:t>
            </a:r>
            <a:r>
              <a:rPr lang="en-US" dirty="0"/>
              <a:t>keep oil in the sump from leaking into the combustion area, where it would be burned and lost. </a:t>
            </a:r>
            <a:endParaRPr lang="en-US" dirty="0" smtClean="0"/>
          </a:p>
          <a:p>
            <a:pPr marL="0" indent="0">
              <a:buNone/>
            </a:pPr>
            <a:r>
              <a:rPr lang="en-US" dirty="0" smtClean="0"/>
              <a:t>Connecting Rod</a:t>
            </a:r>
          </a:p>
          <a:p>
            <a:r>
              <a:rPr lang="en-US" dirty="0" smtClean="0"/>
              <a:t>a </a:t>
            </a:r>
            <a:r>
              <a:rPr lang="en-US" dirty="0"/>
              <a:t>connecting rod connects the piston to the crankshaft. It can rotate at both ends so that its angle can change as the piston moves and the crankshaft rotates. </a:t>
            </a:r>
          </a:p>
          <a:p>
            <a:pPr marL="0" indent="0">
              <a:buNone/>
            </a:pPr>
            <a:endParaRPr lang="en-US" dirty="0" smtClean="0"/>
          </a:p>
        </p:txBody>
      </p:sp>
      <p:sp>
        <p:nvSpPr>
          <p:cNvPr id="2" name="Title 1"/>
          <p:cNvSpPr>
            <a:spLocks noGrp="1"/>
          </p:cNvSpPr>
          <p:nvPr>
            <p:ph type="title"/>
          </p:nvPr>
        </p:nvSpPr>
        <p:spPr/>
        <p:txBody>
          <a:bodyPr>
            <a:normAutofit fontScale="90000"/>
          </a:bodyPr>
          <a:lstStyle/>
          <a:p>
            <a:r>
              <a:rPr lang="en-US" dirty="0" smtClean="0"/>
              <a:t>Major Engine Components</a:t>
            </a:r>
            <a:br>
              <a:rPr lang="en-US" dirty="0" smtClean="0"/>
            </a:br>
            <a:endParaRPr lang="en-US" dirty="0"/>
          </a:p>
        </p:txBody>
      </p:sp>
    </p:spTree>
    <p:extLst>
      <p:ext uri="{BB962C8B-B14F-4D97-AF65-F5344CB8AC3E}">
        <p14:creationId xmlns:p14="http://schemas.microsoft.com/office/powerpoint/2010/main" val="4282025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85799"/>
          </a:xfrm>
        </p:spPr>
        <p:txBody>
          <a:bodyPr>
            <a:normAutofit/>
          </a:bodyPr>
          <a:lstStyle/>
          <a:p>
            <a:r>
              <a:rPr lang="en-US" dirty="0" smtClean="0"/>
              <a:t>Crank Shaft</a:t>
            </a:r>
          </a:p>
          <a:p>
            <a:pPr lvl="1"/>
            <a:r>
              <a:rPr lang="en-US" dirty="0" smtClean="0"/>
              <a:t>a shaft that transfer power from the piston to the outside of the engine for use. </a:t>
            </a:r>
          </a:p>
          <a:p>
            <a:r>
              <a:rPr lang="en-US" dirty="0" smtClean="0"/>
              <a:t>Fly Wheel</a:t>
            </a:r>
          </a:p>
          <a:p>
            <a:pPr lvl="1"/>
            <a:r>
              <a:rPr lang="en-US" dirty="0" smtClean="0"/>
              <a:t>a weighted wheel with a magnet for engine momentum and coil ignition.</a:t>
            </a:r>
          </a:p>
          <a:p>
            <a:r>
              <a:rPr lang="en-US" dirty="0" smtClean="0"/>
              <a:t>Carburetor</a:t>
            </a:r>
          </a:p>
          <a:p>
            <a:pPr lvl="1"/>
            <a:r>
              <a:rPr lang="en-US" dirty="0" smtClean="0"/>
              <a:t>A device for mixing fuel in proper proportions with air to produce an ideal combustible gas.</a:t>
            </a:r>
          </a:p>
        </p:txBody>
      </p:sp>
      <p:sp>
        <p:nvSpPr>
          <p:cNvPr id="2" name="Title 1"/>
          <p:cNvSpPr>
            <a:spLocks noGrp="1"/>
          </p:cNvSpPr>
          <p:nvPr>
            <p:ph type="title"/>
          </p:nvPr>
        </p:nvSpPr>
        <p:spPr/>
        <p:txBody>
          <a:bodyPr>
            <a:normAutofit fontScale="90000"/>
          </a:bodyPr>
          <a:lstStyle/>
          <a:p>
            <a:r>
              <a:rPr lang="en-US" dirty="0" smtClean="0"/>
              <a:t>Major Engine Components</a:t>
            </a:r>
            <a:br>
              <a:rPr lang="en-US" dirty="0" smtClean="0"/>
            </a:br>
            <a:endParaRPr lang="en-US" dirty="0"/>
          </a:p>
        </p:txBody>
      </p:sp>
    </p:spTree>
    <p:extLst>
      <p:ext uri="{BB962C8B-B14F-4D97-AF65-F5344CB8AC3E}">
        <p14:creationId xmlns:p14="http://schemas.microsoft.com/office/powerpoint/2010/main" val="4282025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Check for Fuel-</a:t>
            </a:r>
          </a:p>
          <a:p>
            <a:pPr lvl="1"/>
            <a:r>
              <a:rPr lang="en-US" dirty="0" smtClean="0"/>
              <a:t>Assure that fuel can travel from the fuel tank to the combustion chamber.  </a:t>
            </a:r>
          </a:p>
          <a:p>
            <a:pPr lvl="2"/>
            <a:r>
              <a:rPr lang="en-US" dirty="0" smtClean="0"/>
              <a:t>This can be tested by squirting a small amount of fuel into the carburetor to see if the engine will momentarily start</a:t>
            </a:r>
          </a:p>
          <a:p>
            <a:r>
              <a:rPr lang="en-US" dirty="0" smtClean="0"/>
              <a:t>Check for Spark-</a:t>
            </a:r>
          </a:p>
          <a:p>
            <a:pPr lvl="1"/>
            <a:r>
              <a:rPr lang="en-US" dirty="0" smtClean="0"/>
              <a:t>Observe the spark from the spark plug.  </a:t>
            </a:r>
          </a:p>
          <a:p>
            <a:pPr lvl="2"/>
            <a:r>
              <a:rPr lang="en-US" dirty="0" smtClean="0"/>
              <a:t>This can be accomplished by laying the spark plug on the block of the engine while starting it.  </a:t>
            </a:r>
          </a:p>
          <a:p>
            <a:r>
              <a:rPr lang="en-US" dirty="0" smtClean="0"/>
              <a:t>Check Compression-</a:t>
            </a:r>
          </a:p>
          <a:p>
            <a:pPr lvl="1"/>
            <a:r>
              <a:rPr lang="en-US" dirty="0" smtClean="0"/>
              <a:t>Determine the compression of the engine using a compression testing gauge. </a:t>
            </a:r>
          </a:p>
          <a:p>
            <a:pPr lvl="2"/>
            <a:r>
              <a:rPr lang="en-US" dirty="0" smtClean="0"/>
              <a:t>Insert the tester into the sparkplug hole and </a:t>
            </a:r>
            <a:r>
              <a:rPr lang="en-US" dirty="0" err="1" smtClean="0"/>
              <a:t>attemt</a:t>
            </a:r>
            <a:r>
              <a:rPr lang="en-US" dirty="0" smtClean="0"/>
              <a:t> to start the engine with the throttle open.  It should complete 4-5 revolutions </a:t>
            </a:r>
            <a:endParaRPr lang="en-US" dirty="0"/>
          </a:p>
        </p:txBody>
      </p:sp>
      <p:sp>
        <p:nvSpPr>
          <p:cNvPr id="3" name="Title 2"/>
          <p:cNvSpPr>
            <a:spLocks noGrp="1"/>
          </p:cNvSpPr>
          <p:nvPr>
            <p:ph type="title"/>
          </p:nvPr>
        </p:nvSpPr>
        <p:spPr/>
        <p:txBody>
          <a:bodyPr/>
          <a:lstStyle/>
          <a:p>
            <a:r>
              <a:rPr lang="en-US" dirty="0" smtClean="0"/>
              <a:t>Trouble Shooting Basics</a:t>
            </a:r>
            <a:endParaRPr lang="en-US" dirty="0"/>
          </a:p>
        </p:txBody>
      </p:sp>
    </p:spTree>
    <p:extLst>
      <p:ext uri="{BB962C8B-B14F-4D97-AF65-F5344CB8AC3E}">
        <p14:creationId xmlns:p14="http://schemas.microsoft.com/office/powerpoint/2010/main" val="364763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42950" indent="-742950">
              <a:buFont typeface="+mj-lt"/>
              <a:buAutoNum type="arabicPeriod"/>
            </a:pPr>
            <a:r>
              <a:rPr lang="en-US" sz="4400" dirty="0" smtClean="0"/>
              <a:t>Air/Fuel System</a:t>
            </a:r>
          </a:p>
          <a:p>
            <a:pPr marL="742950" indent="-742950">
              <a:buFont typeface="+mj-lt"/>
              <a:buAutoNum type="arabicPeriod"/>
            </a:pPr>
            <a:r>
              <a:rPr lang="en-US" sz="4400" dirty="0" smtClean="0"/>
              <a:t>Ignition system</a:t>
            </a:r>
          </a:p>
          <a:p>
            <a:pPr marL="742950" indent="-742950">
              <a:buFont typeface="+mj-lt"/>
              <a:buAutoNum type="arabicPeriod"/>
            </a:pPr>
            <a:r>
              <a:rPr lang="en-US" sz="4400" dirty="0" smtClean="0"/>
              <a:t>Lubrication/Cooling</a:t>
            </a:r>
          </a:p>
          <a:p>
            <a:pPr marL="742950" indent="-742950">
              <a:buFont typeface="+mj-lt"/>
              <a:buAutoNum type="arabicPeriod"/>
            </a:pPr>
            <a:endParaRPr lang="en-US" sz="4400" dirty="0"/>
          </a:p>
        </p:txBody>
      </p:sp>
      <p:sp>
        <p:nvSpPr>
          <p:cNvPr id="2" name="Title 1"/>
          <p:cNvSpPr>
            <a:spLocks noGrp="1"/>
          </p:cNvSpPr>
          <p:nvPr>
            <p:ph type="title"/>
          </p:nvPr>
        </p:nvSpPr>
        <p:spPr/>
        <p:txBody>
          <a:bodyPr/>
          <a:lstStyle/>
          <a:p>
            <a:r>
              <a:rPr lang="en-US" dirty="0" smtClean="0"/>
              <a:t>Engine Systems</a:t>
            </a:r>
            <a:endParaRPr lang="en-US" dirty="0"/>
          </a:p>
        </p:txBody>
      </p:sp>
    </p:spTree>
    <p:extLst>
      <p:ext uri="{BB962C8B-B14F-4D97-AF65-F5344CB8AC3E}">
        <p14:creationId xmlns:p14="http://schemas.microsoft.com/office/powerpoint/2010/main" val="2096526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759</TotalTime>
  <Words>1599</Words>
  <Application>Microsoft Macintosh PowerPoint</Application>
  <PresentationFormat>On-screen Show (4:3)</PresentationFormat>
  <Paragraphs>211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Waveform</vt:lpstr>
      <vt:lpstr>Small Gas Engines Operation, Maintenance and Repair</vt:lpstr>
      <vt:lpstr>Why are Small Gas engines used </vt:lpstr>
      <vt:lpstr>Examples</vt:lpstr>
      <vt:lpstr>Major Engine Components </vt:lpstr>
      <vt:lpstr>Major Engine Components </vt:lpstr>
      <vt:lpstr>Major Engine Components </vt:lpstr>
      <vt:lpstr>Major Engine Components </vt:lpstr>
      <vt:lpstr>Trouble Shooting Basics</vt:lpstr>
      <vt:lpstr>Engine Systems</vt:lpstr>
      <vt:lpstr>Air/Fuel System</vt:lpstr>
      <vt:lpstr>Ignition System</vt:lpstr>
      <vt:lpstr>Lubrication/Cooling System</vt:lpstr>
      <vt:lpstr>Lubrication/Cooling System</vt:lpstr>
      <vt:lpstr>2-Stroke vs 4-Stroke engines</vt:lpstr>
      <vt:lpstr>Remember it’s 1 Cycle</vt:lpstr>
      <vt:lpstr>How is this Possible?</vt:lpstr>
      <vt:lpstr>4-stroke engine</vt:lpstr>
      <vt:lpstr>4-stroke engine</vt:lpstr>
      <vt:lpstr>4-stroke engine</vt:lpstr>
      <vt:lpstr>4-stroke engine</vt:lpstr>
      <vt:lpstr>4-stroke engine</vt:lpstr>
      <vt:lpstr>4-stroke engine</vt:lpstr>
      <vt:lpstr>2-stroke engine</vt:lpstr>
      <vt:lpstr>2-stroke engine</vt:lpstr>
      <vt:lpstr>2-stroke engine</vt:lpstr>
      <vt:lpstr>2-stroke engine</vt:lpstr>
      <vt:lpstr>2-stroke engine</vt:lpstr>
      <vt:lpstr>2-stroke engine</vt:lpstr>
      <vt:lpstr>2-stroke engine</vt:lpstr>
      <vt:lpstr>2-stroke engine</vt:lpstr>
      <vt:lpstr>2-stroke/4-stroke comparison</vt:lpstr>
      <vt:lpstr>2-stroke/4-stroke comparison</vt:lpstr>
    </vt:vector>
  </TitlesOfParts>
  <Company>Box Elder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Gas Engines Operation, Maintenance and Repair</dc:title>
  <dc:creator>Jason Bingham</dc:creator>
  <cp:lastModifiedBy>Jason Bingham</cp:lastModifiedBy>
  <cp:revision>58</cp:revision>
  <cp:lastPrinted>2014-03-06T04:44:06Z</cp:lastPrinted>
  <dcterms:created xsi:type="dcterms:W3CDTF">2014-03-04T05:23:10Z</dcterms:created>
  <dcterms:modified xsi:type="dcterms:W3CDTF">2014-03-22T00:32:37Z</dcterms:modified>
</cp:coreProperties>
</file>